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62"/>
  </p:handoutMasterIdLst>
  <p:sldIdLst>
    <p:sldId id="257" r:id="rId3"/>
    <p:sldId id="275" r:id="rId5"/>
    <p:sldId id="256" r:id="rId6"/>
    <p:sldId id="281" r:id="rId7"/>
    <p:sldId id="280" r:id="rId8"/>
    <p:sldId id="282" r:id="rId9"/>
    <p:sldId id="276" r:id="rId10"/>
    <p:sldId id="279" r:id="rId11"/>
    <p:sldId id="338" r:id="rId12"/>
    <p:sldId id="339" r:id="rId13"/>
    <p:sldId id="341" r:id="rId14"/>
    <p:sldId id="286" r:id="rId15"/>
    <p:sldId id="342" r:id="rId16"/>
    <p:sldId id="340" r:id="rId17"/>
    <p:sldId id="288" r:id="rId18"/>
    <p:sldId id="345" r:id="rId19"/>
    <p:sldId id="289" r:id="rId20"/>
    <p:sldId id="291" r:id="rId21"/>
    <p:sldId id="348" r:id="rId22"/>
    <p:sldId id="299" r:id="rId23"/>
    <p:sldId id="349" r:id="rId24"/>
    <p:sldId id="350" r:id="rId25"/>
    <p:sldId id="293" r:id="rId26"/>
    <p:sldId id="343" r:id="rId27"/>
    <p:sldId id="295" r:id="rId28"/>
    <p:sldId id="300" r:id="rId29"/>
    <p:sldId id="301" r:id="rId30"/>
    <p:sldId id="302" r:id="rId31"/>
    <p:sldId id="303" r:id="rId32"/>
    <p:sldId id="304" r:id="rId33"/>
    <p:sldId id="305" r:id="rId34"/>
    <p:sldId id="306" r:id="rId35"/>
    <p:sldId id="307" r:id="rId36"/>
    <p:sldId id="310" r:id="rId37"/>
    <p:sldId id="311" r:id="rId38"/>
    <p:sldId id="351" r:id="rId39"/>
    <p:sldId id="312" r:id="rId40"/>
    <p:sldId id="317" r:id="rId41"/>
    <p:sldId id="344" r:id="rId42"/>
    <p:sldId id="318" r:id="rId43"/>
    <p:sldId id="355" r:id="rId44"/>
    <p:sldId id="356" r:id="rId45"/>
    <p:sldId id="358" r:id="rId46"/>
    <p:sldId id="357" r:id="rId47"/>
    <p:sldId id="328" r:id="rId48"/>
    <p:sldId id="346" r:id="rId49"/>
    <p:sldId id="322" r:id="rId50"/>
    <p:sldId id="324" r:id="rId51"/>
    <p:sldId id="325" r:id="rId52"/>
    <p:sldId id="326" r:id="rId53"/>
    <p:sldId id="329" r:id="rId54"/>
    <p:sldId id="359" r:id="rId55"/>
    <p:sldId id="360" r:id="rId56"/>
    <p:sldId id="331" r:id="rId57"/>
    <p:sldId id="347" r:id="rId58"/>
    <p:sldId id="330" r:id="rId59"/>
    <p:sldId id="361" r:id="rId60"/>
    <p:sldId id="278"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7B4B88C-80DF-452D-A869-A6922FE28DF5}">
          <p14:sldIdLst>
            <p14:sldId id="257"/>
            <p14:sldId id="275"/>
          </p14:sldIdLst>
        </p14:section>
        <p14:section name="3.1 人工神经网络" id="{07A43DC2-7D71-4CA7-8CC2-983A82CB94DC}">
          <p14:sldIdLst>
            <p14:sldId id="256"/>
            <p14:sldId id="281"/>
            <p14:sldId id="280"/>
            <p14:sldId id="282"/>
            <p14:sldId id="276"/>
            <p14:sldId id="279"/>
          </p14:sldIdLst>
        </p14:section>
        <p14:section name="3.2 一个解决异或问题的简单网络" id="{041F66D6-4AD9-44C5-B9EE-4F91BFA6D130}">
          <p14:sldIdLst>
            <p14:sldId id="338"/>
            <p14:sldId id="339"/>
            <p14:sldId id="341"/>
            <p14:sldId id="286"/>
            <p14:sldId id="342"/>
          </p14:sldIdLst>
        </p14:section>
        <p14:section name="3.3 神经网络结构" id="{C5A4B87E-F334-48F4-A833-2AE6BD6A3287}">
          <p14:sldIdLst>
            <p14:sldId id="340"/>
            <p14:sldId id="288"/>
            <p14:sldId id="345"/>
            <p14:sldId id="289"/>
            <p14:sldId id="291"/>
            <p14:sldId id="348"/>
            <p14:sldId id="299"/>
            <p14:sldId id="349"/>
            <p14:sldId id="350"/>
            <p14:sldId id="293"/>
          </p14:sldIdLst>
        </p14:section>
        <p14:section name="3.4 前馈神经网络" id="{BE9B9169-6930-4CEE-9404-1B1A23354741}">
          <p14:sldIdLst>
            <p14:sldId id="343"/>
            <p14:sldId id="295"/>
            <p14:sldId id="300"/>
            <p14:sldId id="301"/>
            <p14:sldId id="302"/>
            <p14:sldId id="303"/>
            <p14:sldId id="304"/>
            <p14:sldId id="305"/>
            <p14:sldId id="306"/>
            <p14:sldId id="307"/>
            <p14:sldId id="310"/>
            <p14:sldId id="311"/>
            <p14:sldId id="351"/>
            <p14:sldId id="312"/>
            <p14:sldId id="317"/>
          </p14:sldIdLst>
        </p14:section>
        <p14:section name="3.5 反向传播算法" id="{018E62BD-4B4F-429A-9C45-F34C321A747C}">
          <p14:sldIdLst>
            <p14:sldId id="344"/>
            <p14:sldId id="318"/>
            <p14:sldId id="355"/>
            <p14:sldId id="356"/>
            <p14:sldId id="358"/>
            <p14:sldId id="357"/>
            <p14:sldId id="328"/>
          </p14:sldIdLst>
        </p14:section>
        <p14:section name="3.6 自动梯度计算" id="{EA467FFA-D9FB-46D2-B3DC-F3614401C56F}">
          <p14:sldIdLst>
            <p14:sldId id="346"/>
            <p14:sldId id="322"/>
            <p14:sldId id="324"/>
            <p14:sldId id="325"/>
            <p14:sldId id="326"/>
            <p14:sldId id="329"/>
            <p14:sldId id="359"/>
            <p14:sldId id="360"/>
            <p14:sldId id="331"/>
          </p14:sldIdLst>
        </p14:section>
        <p14:section name="3.7 神经网络参数优化的主要问题" id="{E069EABF-21C3-4C87-A5A3-A5722AD9C3E7}">
          <p14:sldIdLst>
            <p14:sldId id="347"/>
            <p14:sldId id="330"/>
            <p14:sldId id="361"/>
            <p14:sldId id="27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FF"/>
    <a:srgbClr val="ED7D31"/>
    <a:srgbClr val="000000"/>
    <a:srgbClr val="70AD47"/>
    <a:srgbClr val="E6E6E6"/>
    <a:srgbClr val="9F9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884" autoAdjust="0"/>
  </p:normalViewPr>
  <p:slideViewPr>
    <p:cSldViewPr snapToGrid="0">
      <p:cViewPr varScale="1">
        <p:scale>
          <a:sx n="95" d="100"/>
          <a:sy n="95" d="100"/>
        </p:scale>
        <p:origin x="1134"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handoutMaster" Target="handoutMasters/handoutMaster1.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65E49-D195-432D-8F28-230D9A8C6C8F}"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D9BB29-4DC0-4D30-880D-404EB8DA0874}"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E6E594-5FF7-4327-8936-581CD19B0A0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7DBAA-765C-4A04-862F-E589233B003F}"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1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136" y="51042"/>
            <a:ext cx="656987" cy="655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userDrawn="1"/>
        </p:nvCxnSpPr>
        <p:spPr>
          <a:xfrm>
            <a:off x="0" y="756460"/>
            <a:ext cx="121920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文本框 9"/>
          <p:cNvSpPr txBox="1"/>
          <p:nvPr userDrawn="1"/>
        </p:nvSpPr>
        <p:spPr>
          <a:xfrm>
            <a:off x="11732261" y="6513607"/>
            <a:ext cx="497252" cy="400110"/>
          </a:xfrm>
          <a:prstGeom prst="rect">
            <a:avLst/>
          </a:prstGeom>
          <a:noFill/>
        </p:spPr>
        <p:txBody>
          <a:bodyPr wrap="none" rtlCol="0">
            <a:spAutoFit/>
          </a:bodyPr>
          <a:lstStyle/>
          <a:p>
            <a:fld id="{112CCA85-3D2C-4D2E-97E5-5FA00D7F5DB2}" type="slidenum">
              <a:rPr lang="zh-CN" altLang="en-US" sz="2000" b="1" smtClean="0">
                <a:solidFill>
                  <a:srgbClr val="002060"/>
                </a:solidFill>
              </a:rPr>
            </a:fld>
            <a:endParaRPr lang="zh-CN" altLang="en-US" sz="2000" b="1" dirty="0">
              <a:solidFill>
                <a:srgbClr val="00206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slideLayout" Target="../slideLayouts/slideLayout1.xml"/><Relationship Id="rId6" Type="http://schemas.openxmlformats.org/officeDocument/2006/relationships/themeOverride" Target="../theme/themeOverride1.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1.xml"/><Relationship Id="rId6" Type="http://schemas.openxmlformats.org/officeDocument/2006/relationships/themeOverride" Target="../theme/themeOverride2.xml"/><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33.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image" Target="../media/image71.png"/><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2" Type="http://schemas.openxmlformats.org/officeDocument/2006/relationships/notesSlide" Target="../notesSlides/notesSlide33.xml"/><Relationship Id="rId21" Type="http://schemas.openxmlformats.org/officeDocument/2006/relationships/slideLayout" Target="../slideLayouts/slideLayout1.xml"/><Relationship Id="rId20" Type="http://schemas.openxmlformats.org/officeDocument/2006/relationships/image" Target="../media/image83.png"/><Relationship Id="rId2" Type="http://schemas.openxmlformats.org/officeDocument/2006/relationships/image" Target="../media/image65.png"/><Relationship Id="rId19" Type="http://schemas.openxmlformats.org/officeDocument/2006/relationships/image" Target="../media/image82.png"/><Relationship Id="rId18" Type="http://schemas.openxmlformats.org/officeDocument/2006/relationships/image" Target="../media/image81.png"/><Relationship Id="rId17" Type="http://schemas.openxmlformats.org/officeDocument/2006/relationships/image" Target="../media/image80.png"/><Relationship Id="rId16" Type="http://schemas.openxmlformats.org/officeDocument/2006/relationships/image" Target="../media/image79.png"/><Relationship Id="rId15" Type="http://schemas.openxmlformats.org/officeDocument/2006/relationships/image" Target="../media/image78.png"/><Relationship Id="rId14" Type="http://schemas.openxmlformats.org/officeDocument/2006/relationships/image" Target="../media/image77.png"/><Relationship Id="rId13" Type="http://schemas.openxmlformats.org/officeDocument/2006/relationships/image" Target="../media/image76.png"/><Relationship Id="rId12" Type="http://schemas.openxmlformats.org/officeDocument/2006/relationships/image" Target="../media/image75.png"/><Relationship Id="rId11" Type="http://schemas.openxmlformats.org/officeDocument/2006/relationships/image" Target="../media/image74.png"/><Relationship Id="rId10" Type="http://schemas.openxmlformats.org/officeDocument/2006/relationships/image" Target="../media/image73.png"/><Relationship Id="rId1" Type="http://schemas.openxmlformats.org/officeDocument/2006/relationships/image" Target="../media/image64.png"/></Relationships>
</file>

<file path=ppt/slides/_rels/slide34.xml.rels><?xml version="1.0" encoding="UTF-8" standalone="yes"?>
<Relationships xmlns="http://schemas.openxmlformats.org/package/2006/relationships"><Relationship Id="rId9" Type="http://schemas.openxmlformats.org/officeDocument/2006/relationships/notesSlide" Target="../notesSlides/notesSlide34.xml"/><Relationship Id="rId8" Type="http://schemas.openxmlformats.org/officeDocument/2006/relationships/slideLayout" Target="../slideLayouts/slideLayout1.xml"/><Relationship Id="rId7" Type="http://schemas.openxmlformats.org/officeDocument/2006/relationships/image" Target="../media/image90.png"/><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35.xml.rels><?xml version="1.0" encoding="UTF-8" standalone="yes"?>
<Relationships xmlns="http://schemas.openxmlformats.org/package/2006/relationships"><Relationship Id="rId9" Type="http://schemas.openxmlformats.org/officeDocument/2006/relationships/notesSlide" Target="../notesSlides/notesSlide35.xml"/><Relationship Id="rId8" Type="http://schemas.openxmlformats.org/officeDocument/2006/relationships/slideLayout" Target="../slideLayouts/slideLayout1.xml"/><Relationship Id="rId7" Type="http://schemas.openxmlformats.org/officeDocument/2006/relationships/image" Target="../media/image97.png"/><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36.xml.rels><?xml version="1.0" encoding="UTF-8" standalone="yes"?>
<Relationships xmlns="http://schemas.openxmlformats.org/package/2006/relationships"><Relationship Id="rId9" Type="http://schemas.openxmlformats.org/officeDocument/2006/relationships/image" Target="../media/image106.png"/><Relationship Id="rId8" Type="http://schemas.openxmlformats.org/officeDocument/2006/relationships/image" Target="../media/image105.png"/><Relationship Id="rId7" Type="http://schemas.openxmlformats.org/officeDocument/2006/relationships/image" Target="../media/image104.png"/><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3" Type="http://schemas.openxmlformats.org/officeDocument/2006/relationships/notesSlide" Target="../notesSlides/notesSlide36.xml"/><Relationship Id="rId12" Type="http://schemas.openxmlformats.org/officeDocument/2006/relationships/slideLayout" Target="../slideLayouts/slideLayout1.xml"/><Relationship Id="rId11" Type="http://schemas.openxmlformats.org/officeDocument/2006/relationships/image" Target="../media/image108.png"/><Relationship Id="rId10" Type="http://schemas.openxmlformats.org/officeDocument/2006/relationships/image" Target="../media/image107.png"/><Relationship Id="rId1" Type="http://schemas.openxmlformats.org/officeDocument/2006/relationships/image" Target="../media/image9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10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11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xml"/><Relationship Id="rId2" Type="http://schemas.openxmlformats.org/officeDocument/2006/relationships/image" Target="../media/image112.png"/><Relationship Id="rId1" Type="http://schemas.openxmlformats.org/officeDocument/2006/relationships/image" Target="../media/image111.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xml"/><Relationship Id="rId2" Type="http://schemas.openxmlformats.org/officeDocument/2006/relationships/image" Target="../media/image114.png"/><Relationship Id="rId1" Type="http://schemas.openxmlformats.org/officeDocument/2006/relationships/image" Target="../media/image113.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xml"/><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image" Target="../media/image115.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image" Target="../media/image119.png"/><Relationship Id="rId1" Type="http://schemas.openxmlformats.org/officeDocument/2006/relationships/image" Target="../media/image11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image" Target="../media/image120.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1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image" Target="../media/image12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image" Target="../media/image12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31.png"/><Relationship Id="rId7" Type="http://schemas.openxmlformats.org/officeDocument/2006/relationships/image" Target="../media/image130.png"/><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3" Type="http://schemas.openxmlformats.org/officeDocument/2006/relationships/image" Target="../media/image126.png"/><Relationship Id="rId2" Type="http://schemas.openxmlformats.org/officeDocument/2006/relationships/image" Target="../media/image125.png"/><Relationship Id="rId10" Type="http://schemas.openxmlformats.org/officeDocument/2006/relationships/notesSlide" Target="../notesSlides/notesSlide50.xml"/><Relationship Id="rId1" Type="http://schemas.openxmlformats.org/officeDocument/2006/relationships/image" Target="../media/image124.png"/></Relationships>
</file>

<file path=ppt/slides/_rels/slide51.xml.rels><?xml version="1.0" encoding="UTF-8" standalone="yes"?>
<Relationships xmlns="http://schemas.openxmlformats.org/package/2006/relationships"><Relationship Id="rId9" Type="http://schemas.openxmlformats.org/officeDocument/2006/relationships/image" Target="../media/image140.png"/><Relationship Id="rId8" Type="http://schemas.openxmlformats.org/officeDocument/2006/relationships/image" Target="../media/image139.png"/><Relationship Id="rId7" Type="http://schemas.openxmlformats.org/officeDocument/2006/relationships/image" Target="../media/image138.png"/><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 Id="rId3" Type="http://schemas.openxmlformats.org/officeDocument/2006/relationships/image" Target="../media/image134.png"/><Relationship Id="rId24" Type="http://schemas.openxmlformats.org/officeDocument/2006/relationships/notesSlide" Target="../notesSlides/notesSlide51.xml"/><Relationship Id="rId23" Type="http://schemas.openxmlformats.org/officeDocument/2006/relationships/slideLayout" Target="../slideLayouts/slideLayout1.xml"/><Relationship Id="rId22" Type="http://schemas.openxmlformats.org/officeDocument/2006/relationships/image" Target="../media/image153.png"/><Relationship Id="rId21" Type="http://schemas.openxmlformats.org/officeDocument/2006/relationships/image" Target="../media/image152.png"/><Relationship Id="rId20" Type="http://schemas.openxmlformats.org/officeDocument/2006/relationships/image" Target="../media/image151.png"/><Relationship Id="rId2" Type="http://schemas.openxmlformats.org/officeDocument/2006/relationships/image" Target="../media/image133.png"/><Relationship Id="rId19" Type="http://schemas.openxmlformats.org/officeDocument/2006/relationships/image" Target="../media/image150.png"/><Relationship Id="rId18" Type="http://schemas.openxmlformats.org/officeDocument/2006/relationships/image" Target="../media/image149.png"/><Relationship Id="rId17" Type="http://schemas.openxmlformats.org/officeDocument/2006/relationships/image" Target="../media/image148.png"/><Relationship Id="rId16" Type="http://schemas.openxmlformats.org/officeDocument/2006/relationships/image" Target="../media/image147.png"/><Relationship Id="rId15" Type="http://schemas.openxmlformats.org/officeDocument/2006/relationships/image" Target="../media/image146.png"/><Relationship Id="rId14" Type="http://schemas.openxmlformats.org/officeDocument/2006/relationships/image" Target="../media/image145.png"/><Relationship Id="rId13" Type="http://schemas.openxmlformats.org/officeDocument/2006/relationships/image" Target="../media/image144.png"/><Relationship Id="rId12" Type="http://schemas.openxmlformats.org/officeDocument/2006/relationships/image" Target="../media/image143.png"/><Relationship Id="rId11" Type="http://schemas.openxmlformats.org/officeDocument/2006/relationships/image" Target="../media/image142.png"/><Relationship Id="rId10" Type="http://schemas.openxmlformats.org/officeDocument/2006/relationships/image" Target="../media/image141.png"/><Relationship Id="rId1" Type="http://schemas.openxmlformats.org/officeDocument/2006/relationships/image" Target="../media/image132.png"/></Relationships>
</file>

<file path=ppt/slides/_rels/slide52.xml.rels><?xml version="1.0" encoding="UTF-8" standalone="yes"?>
<Relationships xmlns="http://schemas.openxmlformats.org/package/2006/relationships"><Relationship Id="rId9" Type="http://schemas.openxmlformats.org/officeDocument/2006/relationships/image" Target="../media/image162.png"/><Relationship Id="rId8" Type="http://schemas.openxmlformats.org/officeDocument/2006/relationships/image" Target="../media/image161.png"/><Relationship Id="rId7" Type="http://schemas.openxmlformats.org/officeDocument/2006/relationships/image" Target="../media/image160.png"/><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32" Type="http://schemas.openxmlformats.org/officeDocument/2006/relationships/notesSlide" Target="../notesSlides/notesSlide52.xml"/><Relationship Id="rId31" Type="http://schemas.openxmlformats.org/officeDocument/2006/relationships/slideLayout" Target="../slideLayouts/slideLayout1.xml"/><Relationship Id="rId30" Type="http://schemas.openxmlformats.org/officeDocument/2006/relationships/image" Target="../media/image183.png"/><Relationship Id="rId3" Type="http://schemas.openxmlformats.org/officeDocument/2006/relationships/image" Target="../media/image156.png"/><Relationship Id="rId29" Type="http://schemas.openxmlformats.org/officeDocument/2006/relationships/image" Target="../media/image182.png"/><Relationship Id="rId28" Type="http://schemas.openxmlformats.org/officeDocument/2006/relationships/image" Target="../media/image181.png"/><Relationship Id="rId27" Type="http://schemas.openxmlformats.org/officeDocument/2006/relationships/image" Target="../media/image180.png"/><Relationship Id="rId26" Type="http://schemas.openxmlformats.org/officeDocument/2006/relationships/image" Target="../media/image179.png"/><Relationship Id="rId25" Type="http://schemas.openxmlformats.org/officeDocument/2006/relationships/image" Target="../media/image178.png"/><Relationship Id="rId24" Type="http://schemas.openxmlformats.org/officeDocument/2006/relationships/image" Target="../media/image177.png"/><Relationship Id="rId23" Type="http://schemas.openxmlformats.org/officeDocument/2006/relationships/image" Target="../media/image176.png"/><Relationship Id="rId22" Type="http://schemas.openxmlformats.org/officeDocument/2006/relationships/image" Target="../media/image175.png"/><Relationship Id="rId21" Type="http://schemas.openxmlformats.org/officeDocument/2006/relationships/image" Target="../media/image174.png"/><Relationship Id="rId20" Type="http://schemas.openxmlformats.org/officeDocument/2006/relationships/image" Target="../media/image173.png"/><Relationship Id="rId2" Type="http://schemas.openxmlformats.org/officeDocument/2006/relationships/image" Target="../media/image155.png"/><Relationship Id="rId19" Type="http://schemas.openxmlformats.org/officeDocument/2006/relationships/image" Target="../media/image172.png"/><Relationship Id="rId18" Type="http://schemas.openxmlformats.org/officeDocument/2006/relationships/image" Target="../media/image171.png"/><Relationship Id="rId17" Type="http://schemas.openxmlformats.org/officeDocument/2006/relationships/image" Target="../media/image170.png"/><Relationship Id="rId16" Type="http://schemas.openxmlformats.org/officeDocument/2006/relationships/image" Target="../media/image169.png"/><Relationship Id="rId15" Type="http://schemas.openxmlformats.org/officeDocument/2006/relationships/image" Target="../media/image168.png"/><Relationship Id="rId14" Type="http://schemas.openxmlformats.org/officeDocument/2006/relationships/image" Target="../media/image167.png"/><Relationship Id="rId13" Type="http://schemas.openxmlformats.org/officeDocument/2006/relationships/image" Target="../media/image166.png"/><Relationship Id="rId12" Type="http://schemas.openxmlformats.org/officeDocument/2006/relationships/image" Target="../media/image165.png"/><Relationship Id="rId11" Type="http://schemas.openxmlformats.org/officeDocument/2006/relationships/image" Target="../media/image164.png"/><Relationship Id="rId10" Type="http://schemas.openxmlformats.org/officeDocument/2006/relationships/image" Target="../media/image163.png"/><Relationship Id="rId1" Type="http://schemas.openxmlformats.org/officeDocument/2006/relationships/image" Target="../media/image154.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xml"/><Relationship Id="rId2" Type="http://schemas.openxmlformats.org/officeDocument/2006/relationships/image" Target="../media/image185.png"/><Relationship Id="rId1" Type="http://schemas.openxmlformats.org/officeDocument/2006/relationships/image" Target="../media/image18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1.xml"/><Relationship Id="rId2" Type="http://schemas.openxmlformats.org/officeDocument/2006/relationships/image" Target="../media/image187.png"/><Relationship Id="rId1" Type="http://schemas.openxmlformats.org/officeDocument/2006/relationships/image" Target="../media/image186.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1.xml"/><Relationship Id="rId3" Type="http://schemas.openxmlformats.org/officeDocument/2006/relationships/image" Target="../media/image189.png"/><Relationship Id="rId2" Type="http://schemas.openxmlformats.org/officeDocument/2006/relationships/image" Target="../media/image41.png"/><Relationship Id="rId1" Type="http://schemas.openxmlformats.org/officeDocument/2006/relationships/image" Target="../media/image188.png"/></Relationships>
</file>

<file path=ppt/slides/_rels/slide58.xml.rels><?xml version="1.0" encoding="UTF-8" standalone="yes"?>
<Relationships xmlns="http://schemas.openxmlformats.org/package/2006/relationships"><Relationship Id="rId9" Type="http://schemas.openxmlformats.org/officeDocument/2006/relationships/hyperlink" Target="http://faculty.bjtu.edu.cn/9430/" TargetMode="External"/><Relationship Id="rId8" Type="http://schemas.openxmlformats.org/officeDocument/2006/relationships/hyperlink" Target="http://faculty.bjtu.edu.cn/9374/" TargetMode="External"/><Relationship Id="rId7" Type="http://schemas.openxmlformats.org/officeDocument/2006/relationships/hyperlink" Target="http://faculty.bjtu.edu.cn/9076/" TargetMode="External"/><Relationship Id="rId6" Type="http://schemas.openxmlformats.org/officeDocument/2006/relationships/hyperlink" Target="http://faculty.bjtu.edu.cn/8902/" TargetMode="External"/><Relationship Id="rId5" Type="http://schemas.openxmlformats.org/officeDocument/2006/relationships/hyperlink" Target="http://faculty.bjtu.edu.cn/8793/" TargetMode="External"/><Relationship Id="rId4" Type="http://schemas.openxmlformats.org/officeDocument/2006/relationships/hyperlink" Target="http://faculty.bjtu.edu.cn/9371/" TargetMode="External"/><Relationship Id="rId3" Type="http://schemas.openxmlformats.org/officeDocument/2006/relationships/hyperlink" Target="http://faculty.bjtu.edu.cn/9129/" TargetMode="External"/><Relationship Id="rId2" Type="http://schemas.openxmlformats.org/officeDocument/2006/relationships/hyperlink" Target="http://faculty.bjtu.edu.cn/6463/" TargetMode="External"/><Relationship Id="rId13" Type="http://schemas.openxmlformats.org/officeDocument/2006/relationships/notesSlide" Target="../notesSlides/notesSlide58.xml"/><Relationship Id="rId12" Type="http://schemas.openxmlformats.org/officeDocument/2006/relationships/slideLayout" Target="../slideLayouts/slideLayout2.xml"/><Relationship Id="rId11" Type="http://schemas.openxmlformats.org/officeDocument/2006/relationships/image" Target="../media/image190.jpeg"/><Relationship Id="rId10" Type="http://schemas.openxmlformats.org/officeDocument/2006/relationships/hyperlink" Target="http://faculty.bjtu.edu.cn/9522/" TargetMode="Externa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590800" y="3620591"/>
            <a:ext cx="7010400" cy="100279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ts val="0"/>
              </a:spcBef>
            </a:pPr>
            <a:r>
              <a:rPr lang="zh-CN" altLang="en-US" sz="2800" b="1" dirty="0">
                <a:solidFill>
                  <a:srgbClr val="000000"/>
                </a:solidFill>
                <a:latin typeface="微软雅黑" panose="020B0503020204020204" pitchFamily="34" charset="-122"/>
                <a:ea typeface="微软雅黑" panose="020B0503020204020204" pitchFamily="34" charset="-122"/>
              </a:rPr>
              <a:t>北京交通大学  </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深度学习</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课程组</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5" name="TextBox 3"/>
          <p:cNvSpPr txBox="1"/>
          <p:nvPr/>
        </p:nvSpPr>
        <p:spPr>
          <a:xfrm>
            <a:off x="0" y="1975922"/>
            <a:ext cx="12192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eaLnBrk="0" hangingPunct="0">
              <a:lnSpc>
                <a:spcPct val="90000"/>
              </a:lnSpc>
              <a:spcAft>
                <a:spcPct val="20000"/>
              </a:spcAft>
              <a:defRPr sz="3200" b="1">
                <a:solidFill>
                  <a:srgbClr val="666666"/>
                </a:solidFill>
                <a:latin typeface="微软雅黑" panose="020B0503020204020204" pitchFamily="34" charset="-122"/>
                <a:ea typeface="微软雅黑" panose="020B0503020204020204" pitchFamily="34" charset="-122"/>
                <a:cs typeface="+mj-cs"/>
              </a:defRPr>
            </a:lvl1pPr>
            <a:lvl2pPr eaLnBrk="0" hangingPunct="0">
              <a:lnSpc>
                <a:spcPct val="85000"/>
              </a:lnSpc>
              <a:spcBef>
                <a:spcPct val="0"/>
              </a:spcBef>
              <a:defRPr sz="2400" b="1">
                <a:solidFill>
                  <a:schemeClr val="accent1"/>
                </a:solidFill>
              </a:defRPr>
            </a:lvl2pPr>
            <a:lvl3pPr eaLnBrk="0" hangingPunct="0">
              <a:lnSpc>
                <a:spcPct val="85000"/>
              </a:lnSpc>
              <a:spcBef>
                <a:spcPct val="0"/>
              </a:spcBef>
              <a:defRPr sz="2400" b="1">
                <a:solidFill>
                  <a:schemeClr val="accent1"/>
                </a:solidFill>
              </a:defRPr>
            </a:lvl3pPr>
            <a:lvl4pPr eaLnBrk="0" hangingPunct="0">
              <a:lnSpc>
                <a:spcPct val="85000"/>
              </a:lnSpc>
              <a:spcBef>
                <a:spcPct val="0"/>
              </a:spcBef>
              <a:defRPr sz="2400" b="1">
                <a:solidFill>
                  <a:schemeClr val="accent1"/>
                </a:solidFill>
              </a:defRPr>
            </a:lvl4pPr>
            <a:lvl5pPr eaLnBrk="0" hangingPunct="0">
              <a:lnSpc>
                <a:spcPct val="85000"/>
              </a:lnSpc>
              <a:spcBef>
                <a:spcPct val="0"/>
              </a:spcBef>
              <a:defRPr sz="2400" b="1">
                <a:solidFill>
                  <a:schemeClr val="accent1"/>
                </a:solidFill>
              </a:defRPr>
            </a:lvl5pPr>
            <a:lvl6pPr marL="457200" fontAlgn="base">
              <a:lnSpc>
                <a:spcPct val="85000"/>
              </a:lnSpc>
              <a:spcBef>
                <a:spcPct val="0"/>
              </a:spcBef>
              <a:spcAft>
                <a:spcPct val="0"/>
              </a:spcAft>
              <a:defRPr sz="2400" b="1">
                <a:solidFill>
                  <a:schemeClr val="accent1"/>
                </a:solidFill>
              </a:defRPr>
            </a:lvl6pPr>
            <a:lvl7pPr marL="914400" fontAlgn="base">
              <a:lnSpc>
                <a:spcPct val="85000"/>
              </a:lnSpc>
              <a:spcBef>
                <a:spcPct val="0"/>
              </a:spcBef>
              <a:spcAft>
                <a:spcPct val="0"/>
              </a:spcAft>
              <a:defRPr sz="2400" b="1">
                <a:solidFill>
                  <a:schemeClr val="accent1"/>
                </a:solidFill>
              </a:defRPr>
            </a:lvl7pPr>
            <a:lvl8pPr marL="1371600" fontAlgn="base">
              <a:lnSpc>
                <a:spcPct val="85000"/>
              </a:lnSpc>
              <a:spcBef>
                <a:spcPct val="0"/>
              </a:spcBef>
              <a:spcAft>
                <a:spcPct val="0"/>
              </a:spcAft>
              <a:defRPr sz="2400" b="1">
                <a:solidFill>
                  <a:schemeClr val="accent1"/>
                </a:solidFill>
              </a:defRPr>
            </a:lvl8pPr>
            <a:lvl9pPr marL="1828800" fontAlgn="base">
              <a:lnSpc>
                <a:spcPct val="85000"/>
              </a:lnSpc>
              <a:spcBef>
                <a:spcPct val="0"/>
              </a:spcBef>
              <a:spcAft>
                <a:spcPct val="0"/>
              </a:spcAft>
              <a:defRPr sz="2400" b="1">
                <a:solidFill>
                  <a:schemeClr val="accent1"/>
                </a:solidFill>
              </a:defRPr>
            </a:lvl9pPr>
          </a:lstStyle>
          <a:p>
            <a:pPr algn="ctr" fontAlgn="auto">
              <a:spcBef>
                <a:spcPts val="0"/>
              </a:spcBef>
              <a:buClrTx/>
              <a:buSzTx/>
              <a:buNone/>
            </a:pPr>
            <a:r>
              <a:rPr lang="zh-CN" altLang="en-US" sz="6000" dirty="0">
                <a:solidFill>
                  <a:srgbClr val="0000FF"/>
                </a:solidFill>
              </a:rPr>
              <a:t>第三讲  深度前馈网络</a:t>
            </a:r>
            <a:endParaRPr lang="en-US" altLang="zh-CN" sz="6000" dirty="0">
              <a:solidFill>
                <a:srgbClr val="0000FF"/>
              </a:solidFill>
            </a:endParaRPr>
          </a:p>
        </p:txBody>
      </p:sp>
      <p:pic>
        <p:nvPicPr>
          <p:cNvPr id="6" name="Picture 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1388" y="92606"/>
            <a:ext cx="106915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82160"/>
            <a:ext cx="12192000" cy="2275840"/>
          </a:xfrm>
          <a:prstGeom prst="rect">
            <a:avLst/>
          </a:prstGeom>
          <a:ln>
            <a:noFill/>
          </a:ln>
          <a:effectLst>
            <a:softEdge rad="112500"/>
          </a:effectLst>
        </p:spPr>
      </p:pic>
      <p:sp>
        <p:nvSpPr>
          <p:cNvPr id="8" name="标题 1"/>
          <p:cNvSpPr txBox="1"/>
          <p:nvPr/>
        </p:nvSpPr>
        <p:spPr>
          <a:xfrm>
            <a:off x="6864015" y="111980"/>
            <a:ext cx="5213684" cy="100279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r>
              <a:rPr lang="zh-CN" altLang="en-US" sz="2800" b="1" dirty="0">
                <a:solidFill>
                  <a:schemeClr val="accent2">
                    <a:lumMod val="75000"/>
                  </a:schemeClr>
                </a:solidFill>
                <a:latin typeface="楷体" panose="02010609060101010101" pitchFamily="49" charset="-122"/>
                <a:ea typeface="楷体" panose="02010609060101010101" pitchFamily="49" charset="-122"/>
              </a:rPr>
              <a:t>北京交通大学</a:t>
            </a:r>
            <a:r>
              <a:rPr lang="en-US" altLang="zh-CN" sz="2800" b="1" dirty="0">
                <a:solidFill>
                  <a:schemeClr val="accent2">
                    <a:lumMod val="75000"/>
                  </a:schemeClr>
                </a:solidFill>
                <a:latin typeface="楷体" panose="02010609060101010101" pitchFamily="49" charset="-122"/>
                <a:ea typeface="楷体" panose="02010609060101010101" pitchFamily="49" charset="-122"/>
              </a:rPr>
              <a:t>《</a:t>
            </a:r>
            <a:r>
              <a:rPr lang="zh-CN" altLang="en-US" sz="2800" b="1" dirty="0">
                <a:solidFill>
                  <a:schemeClr val="accent2">
                    <a:lumMod val="75000"/>
                  </a:schemeClr>
                </a:solidFill>
                <a:latin typeface="楷体" panose="02010609060101010101" pitchFamily="49" charset="-122"/>
                <a:ea typeface="楷体" panose="02010609060101010101" pitchFamily="49" charset="-122"/>
              </a:rPr>
              <a:t>深度学习</a:t>
            </a:r>
            <a:r>
              <a:rPr lang="en-US" altLang="zh-CN" sz="2800" b="1" dirty="0">
                <a:solidFill>
                  <a:schemeClr val="accent2">
                    <a:lumMod val="75000"/>
                  </a:schemeClr>
                </a:solidFill>
                <a:latin typeface="楷体" panose="02010609060101010101" pitchFamily="49" charset="-122"/>
                <a:ea typeface="楷体" panose="02010609060101010101" pitchFamily="49" charset="-122"/>
              </a:rPr>
              <a:t>》</a:t>
            </a:r>
            <a:r>
              <a:rPr lang="zh-CN" altLang="en-US" sz="2800" b="1" dirty="0">
                <a:solidFill>
                  <a:schemeClr val="accent2">
                    <a:lumMod val="75000"/>
                  </a:schemeClr>
                </a:solidFill>
                <a:latin typeface="楷体" panose="02010609060101010101" pitchFamily="49" charset="-122"/>
                <a:ea typeface="楷体" panose="02010609060101010101" pitchFamily="49" charset="-122"/>
              </a:rPr>
              <a:t>课件</a:t>
            </a:r>
            <a:endParaRPr lang="zh-CN" altLang="en-US" sz="2800" b="1" dirty="0">
              <a:solidFill>
                <a:schemeClr val="accent2">
                  <a:lumMod val="75000"/>
                </a:schemeClr>
              </a:solidFill>
              <a:latin typeface="楷体" panose="02010609060101010101" pitchFamily="49" charset="-122"/>
              <a:ea typeface="楷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文本框 4">
                <a:extLst>
                  <a:ext uri="{FF2B5EF4-FFF2-40B4-BE49-F238E27FC236}">
                    <ele attr="{8D629171-7F9E-46A6-9073-40DBA0237209}"/>
                  </a:ext>
                </a:extLst>
              </p:cNvPr>
              <p:cNvSpPr txBox="1">
                <a:spLocks/>
              </p:cNvSpPr>
              <p:nvPr/>
            </p:nvSpPr>
            <p:spPr>
              <a:xfrm>
                <a:off x="0" y="773472"/>
                <a:ext cx="12417136" cy="654368"/>
              </a:xfrm>
              <a:prstGeom prst="rect">
                <a:avLst/>
              </a:prstGeom>
              <a:noFill/>
            </p:spPr>
            <p:txBody>
              <a:bodyPr wrap="square" rtlCol="0">
                <a:noAutofit/>
              </a:bodyPr>
              <a:lstStyle/>
              <a:p>
                <a:pPr marL="457200" lvl="0" indent="-360000" eaLnBrk="0" fontAlgn="base" hangingPunct="0">
                  <a:spcBef>
                    <a:spcPts val="1200"/>
                  </a:spcBef>
                  <a:spcAft>
                    <a:spcPts val="1200"/>
                  </a:spcAft>
                  <a:buClr>
                    <a:srgbClr val="0000FF"/>
                  </a:buClr>
                  <a:buSzPct val="80000"/>
                  <a:buFont typeface="Wingdings" panose="05000000000000000000" pitchFamily="2" charset="2"/>
                  <a:buChar char="n"/>
                </a:pPr>
                <a:r>
                  <a:rPr lang="zh-CN" altLang="en-US" sz="2800" kern="0" dirty="0">
                    <a:solidFill>
                      <a:srgbClr val="000000"/>
                    </a:solidFill>
                    <a:latin typeface="微软雅黑" panose="020B0503020204020204" pitchFamily="34" charset="-122"/>
                    <a:ea typeface="微软雅黑" panose="020B0503020204020204" pitchFamily="34" charset="-122"/>
                  </a:rPr>
                  <a:t>输入为</a:t>
                </a:r>
                <a:r>
                  <a:rPr lang="en-US" altLang="zh-CN" sz="2800" kern="0" dirty="0">
                    <a:solidFill>
                      <a:srgbClr val="000000"/>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800" b="0" i="1" kern="0" smtClean="0">
                        <a:solidFill>
                          <a:srgbClr val="000000"/>
                        </a:solidFill>
                        <a:latin typeface="Cambria Math" panose="02040503050406030204" pitchFamily="18" charset="0"/>
                        <a:ea typeface="微软雅黑" panose="020B0503020204020204" pitchFamily="34" charset="-122"/>
                      </a:rPr>
                      <m:t>𝑥</m:t>
                    </m:r>
                    <m:r>
                      <a:rPr lang="en-US" altLang="zh-CN" sz="2800" b="0" i="1" kern="0" baseline="-25000" smtClean="0">
                        <a:solidFill>
                          <a:srgbClr val="000000"/>
                        </a:solidFill>
                        <a:latin typeface="Cambria Math" panose="02040503050406030204" pitchFamily="18" charset="0"/>
                        <a:ea typeface="微软雅黑" panose="020B0503020204020204" pitchFamily="34" charset="-122"/>
                      </a:rPr>
                      <m:t>1</m:t>
                    </m:r>
                    <m:r>
                      <a:rPr lang="en-US" altLang="zh-CN" sz="2800" b="0" i="1" kern="0" smtClean="0">
                        <a:solidFill>
                          <a:srgbClr val="000000"/>
                        </a:solidFill>
                        <a:latin typeface="Cambria Math" panose="02040503050406030204" pitchFamily="18" charset="0"/>
                        <a:ea typeface="微软雅黑" panose="020B0503020204020204" pitchFamily="34" charset="-122"/>
                      </a:rPr>
                      <m:t>;</m:t>
                    </m:r>
                    <m:r>
                      <a:rPr lang="en-US" altLang="zh-CN" sz="2800" b="0" i="1" kern="0" smtClean="0">
                        <a:solidFill>
                          <a:srgbClr val="000000"/>
                        </a:solidFill>
                        <a:latin typeface="Cambria Math" panose="02040503050406030204" pitchFamily="18" charset="0"/>
                        <a:ea typeface="微软雅黑" panose="020B0503020204020204" pitchFamily="34" charset="-122"/>
                      </a:rPr>
                      <m:t>𝑥</m:t>
                    </m:r>
                    <m:r>
                      <a:rPr lang="en-US" altLang="zh-CN" sz="2800" b="0" i="1" kern="0" baseline="-25000" smtClean="0">
                        <a:solidFill>
                          <a:srgbClr val="000000"/>
                        </a:solidFill>
                        <a:latin typeface="Cambria Math" panose="02040503050406030204" pitchFamily="18" charset="0"/>
                        <a:ea typeface="微软雅黑" panose="020B0503020204020204" pitchFamily="34" charset="-122"/>
                      </a:rPr>
                      <m:t>2</m:t>
                    </m:r>
                  </m:oMath>
                </a14:m>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的单层单个神经元（</a:t>
                </a:r>
                <a:r>
                  <a:rPr lang="zh-CN" altLang="en-US" sz="2400" kern="0" dirty="0">
                    <a:solidFill>
                      <a:srgbClr val="0000FF"/>
                    </a:solidFill>
                    <a:latin typeface="微软雅黑" panose="020B0503020204020204" pitchFamily="34" charset="-122"/>
                    <a:ea typeface="微软雅黑" panose="020B0503020204020204" pitchFamily="34" charset="-122"/>
                  </a:rPr>
                  <a:t>输入层不计入层数</a:t>
                </a:r>
                <a:r>
                  <a:rPr lang="zh-CN" altLang="en-US" sz="2800" kern="0" dirty="0">
                    <a:solidFill>
                      <a:srgbClr val="000000"/>
                    </a:solidFill>
                    <a:latin typeface="微软雅黑" panose="020B0503020204020204" pitchFamily="34" charset="-122"/>
                    <a:ea typeface="微软雅黑" panose="020B0503020204020204" pitchFamily="34" charset="-122"/>
                  </a:rPr>
                  <a:t>），采用阶跃激活函数。</a:t>
                </a:r>
                <a:endParaRPr lang="en-US" altLang="zh-CN" sz="2800" dirty="0">
                  <a:solidFill>
                    <a:srgbClr val="000000"/>
                  </a:solidFill>
                  <a:latin typeface="微软雅黑" panose="020B0503020204020204" pitchFamily="34" charset="-122"/>
                  <a:ea typeface="微软雅黑" panose="020B0503020204020204" pitchFamily="34" charset="-122"/>
                </a:endParaRPr>
              </a:p>
              <a:p>
                <a:pPr>
                  <a:spcBef>
                    <a:spcPts val="1200"/>
                  </a:spcBef>
                  <a:spcAft>
                    <a:spcPts val="1200"/>
                  </a:spcAft>
                </a:pPr>
                <a:endParaRPr lang="zh-CN" altLang="en-US" sz="2800" dirty="0">
                  <a:solidFill>
                    <a:srgbClr val="000000"/>
                  </a:solidFill>
                  <a:latin typeface="微软雅黑" panose="020B0503020204020204" pitchFamily="34" charset="-122"/>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0" y="773472"/>
                <a:ext cx="12417136" cy="654368"/>
              </a:xfrm>
              <a:prstGeom prst="rect">
                <a:avLst/>
              </a:prstGeom>
              <a:blipFill rotWithShape="1">
                <a:blip r:embed="rId1"/>
                <a:stretch>
                  <a:fillRect t="-10280" b="-5607"/>
                </a:stretch>
              </a:blipFill>
            </p:spPr>
            <p:txBody>
              <a:bodyPr/>
              <a:lstStyle/>
              <a:p>
                <a:r>
                  <a:rPr lang="zh-CN" altLang="en-US">
                    <a:noFill/>
                  </a:rPr>
                  <a:t> </a:t>
                </a:r>
                <a:endParaRPr lang="zh-CN" altLang="en-US">
                  <a:noFill/>
                </a:endParaRPr>
              </a:p>
            </p:txBody>
          </p:sp>
        </mc:Fallback>
      </mc:AlternateContent>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感知器求解异、或、非及异或问题</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410" y="2181252"/>
            <a:ext cx="3460869" cy="3055767"/>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9581" y="1715419"/>
            <a:ext cx="6494734" cy="4737336"/>
          </a:xfrm>
          <a:prstGeom prst="rect">
            <a:avLst/>
          </a:prstGeom>
        </p:spPr>
      </p:pic>
      <p:sp>
        <p:nvSpPr>
          <p:cNvPr id="12" name="矩形 11"/>
          <p:cNvSpPr/>
          <p:nvPr/>
        </p:nvSpPr>
        <p:spPr>
          <a:xfrm>
            <a:off x="7709951" y="2844225"/>
            <a:ext cx="595035" cy="584775"/>
          </a:xfrm>
          <a:prstGeom prst="rect">
            <a:avLst/>
          </a:prstGeom>
        </p:spPr>
        <p:txBody>
          <a:bodyPr wrap="none">
            <a:spAutoFit/>
          </a:bodyPr>
          <a:lstStyle/>
          <a:p>
            <a:r>
              <a:rPr lang="zh-CN" altLang="en-US" sz="3200" b="1" kern="0" dirty="0">
                <a:solidFill>
                  <a:srgbClr val="00B050"/>
                </a:solidFill>
                <a:latin typeface="华文琥珀" panose="02010800040101010101" pitchFamily="2" charset="-122"/>
                <a:ea typeface="华文琥珀" panose="02010800040101010101" pitchFamily="2" charset="-122"/>
              </a:rPr>
              <a:t>√</a:t>
            </a:r>
            <a:endParaRPr lang="zh-CN" altLang="en-US" sz="3200" b="1" dirty="0">
              <a:solidFill>
                <a:srgbClr val="00B050"/>
              </a:solidFill>
              <a:latin typeface="华文琥珀" panose="02010800040101010101" pitchFamily="2" charset="-122"/>
              <a:ea typeface="华文琥珀" panose="02010800040101010101" pitchFamily="2" charset="-122"/>
            </a:endParaRPr>
          </a:p>
        </p:txBody>
      </p:sp>
      <p:sp>
        <p:nvSpPr>
          <p:cNvPr id="13" name="矩形 12"/>
          <p:cNvSpPr/>
          <p:nvPr/>
        </p:nvSpPr>
        <p:spPr>
          <a:xfrm>
            <a:off x="11287072" y="2844225"/>
            <a:ext cx="595035" cy="584775"/>
          </a:xfrm>
          <a:prstGeom prst="rect">
            <a:avLst/>
          </a:prstGeom>
        </p:spPr>
        <p:txBody>
          <a:bodyPr wrap="none">
            <a:spAutoFit/>
          </a:bodyPr>
          <a:lstStyle/>
          <a:p>
            <a:r>
              <a:rPr lang="zh-CN" altLang="en-US" sz="3200" b="1" kern="0" dirty="0">
                <a:solidFill>
                  <a:srgbClr val="00B050"/>
                </a:solidFill>
                <a:latin typeface="华文琥珀" panose="02010800040101010101" pitchFamily="2" charset="-122"/>
                <a:ea typeface="华文琥珀" panose="02010800040101010101" pitchFamily="2" charset="-122"/>
              </a:rPr>
              <a:t>√</a:t>
            </a:r>
            <a:endParaRPr lang="zh-CN" altLang="en-US" sz="3200" b="1" dirty="0">
              <a:solidFill>
                <a:srgbClr val="00B050"/>
              </a:solidFill>
              <a:latin typeface="华文琥珀" panose="02010800040101010101" pitchFamily="2" charset="-122"/>
              <a:ea typeface="华文琥珀" panose="02010800040101010101" pitchFamily="2" charset="-122"/>
            </a:endParaRPr>
          </a:p>
        </p:txBody>
      </p:sp>
      <p:sp>
        <p:nvSpPr>
          <p:cNvPr id="14" name="矩形 13"/>
          <p:cNvSpPr/>
          <p:nvPr/>
        </p:nvSpPr>
        <p:spPr>
          <a:xfrm>
            <a:off x="7709950" y="5237019"/>
            <a:ext cx="595035" cy="584775"/>
          </a:xfrm>
          <a:prstGeom prst="rect">
            <a:avLst/>
          </a:prstGeom>
        </p:spPr>
        <p:txBody>
          <a:bodyPr wrap="none">
            <a:spAutoFit/>
          </a:bodyPr>
          <a:lstStyle/>
          <a:p>
            <a:r>
              <a:rPr lang="zh-CN" altLang="en-US" sz="3200" b="1" kern="0" dirty="0">
                <a:solidFill>
                  <a:srgbClr val="00B050"/>
                </a:solidFill>
                <a:latin typeface="华文琥珀" panose="02010800040101010101" pitchFamily="2" charset="-122"/>
                <a:ea typeface="华文琥珀" panose="02010800040101010101" pitchFamily="2" charset="-122"/>
              </a:rPr>
              <a:t>√</a:t>
            </a:r>
            <a:endParaRPr lang="zh-CN" altLang="en-US" sz="3200" b="1" dirty="0">
              <a:solidFill>
                <a:srgbClr val="00B050"/>
              </a:solidFill>
              <a:latin typeface="华文琥珀" panose="02010800040101010101" pitchFamily="2" charset="-122"/>
              <a:ea typeface="华文琥珀" panose="02010800040101010101" pitchFamily="2" charset="-122"/>
            </a:endParaRPr>
          </a:p>
        </p:txBody>
      </p:sp>
      <p:sp>
        <p:nvSpPr>
          <p:cNvPr id="15" name="矩形 14"/>
          <p:cNvSpPr/>
          <p:nvPr/>
        </p:nvSpPr>
        <p:spPr>
          <a:xfrm>
            <a:off x="11287072" y="5237020"/>
            <a:ext cx="595035" cy="584775"/>
          </a:xfrm>
          <a:prstGeom prst="rect">
            <a:avLst/>
          </a:prstGeom>
        </p:spPr>
        <p:txBody>
          <a:bodyPr wrap="none">
            <a:spAutoFit/>
          </a:bodyPr>
          <a:lstStyle/>
          <a:p>
            <a:r>
              <a:rPr lang="en-US" altLang="zh-CN" sz="3200" b="1" kern="0" dirty="0">
                <a:solidFill>
                  <a:srgbClr val="FF0000"/>
                </a:solidFill>
                <a:latin typeface="华文琥珀" panose="02010800040101010101" pitchFamily="2" charset="-122"/>
                <a:ea typeface="华文琥珀" panose="02010800040101010101" pitchFamily="2" charset="-122"/>
              </a:rPr>
              <a:t>×</a:t>
            </a:r>
            <a:endParaRPr lang="zh-CN" altLang="en-US" sz="3200" b="1" dirty="0">
              <a:solidFill>
                <a:srgbClr val="FF0000"/>
              </a:solidFill>
              <a:latin typeface="华文琥珀" panose="02010800040101010101" pitchFamily="2" charset="-122"/>
              <a:ea typeface="华文琥珀" panose="02010800040101010101" pitchFamily="2" charset="-122"/>
            </a:endParaRPr>
          </a:p>
        </p:txBody>
      </p:sp>
      <p:sp>
        <p:nvSpPr>
          <p:cNvPr id="16" name="矩形 15"/>
          <p:cNvSpPr/>
          <p:nvPr/>
        </p:nvSpPr>
        <p:spPr>
          <a:xfrm>
            <a:off x="1262877" y="5821794"/>
            <a:ext cx="877163" cy="369332"/>
          </a:xfrm>
          <a:prstGeom prst="rect">
            <a:avLst/>
          </a:prstGeom>
        </p:spPr>
        <p:txBody>
          <a:bodyPr wrap="none">
            <a:spAutoFit/>
          </a:bodyPr>
          <a:lstStyle/>
          <a:p>
            <a:r>
              <a:rPr lang="zh-CN" altLang="en-US" kern="0" dirty="0">
                <a:solidFill>
                  <a:srgbClr val="000000"/>
                </a:solidFill>
                <a:latin typeface="微软雅黑" panose="020B0503020204020204" pitchFamily="34" charset="-122"/>
                <a:ea typeface="微软雅黑" panose="020B0503020204020204" pitchFamily="34" charset="-122"/>
              </a:rPr>
              <a:t>感知器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文本框 10">
                <a:extLst>
                  <a:ext uri="{FF2B5EF4-FFF2-40B4-BE49-F238E27FC236}">
                    <ele attr="{BA51C665-8495-4B5E-A00B-9CACE8A3CA45}"/>
                  </a:ext>
                </a:extLst>
              </p:cNvPr>
              <p:cNvSpPr txBox="1">
                <a:spLocks/>
              </p:cNvSpPr>
              <p:nvPr/>
            </p:nvSpPr>
            <p:spPr>
              <a:xfrm>
                <a:off x="0" y="773471"/>
                <a:ext cx="6858000" cy="5710455"/>
              </a:xfrm>
              <a:prstGeom prst="rect">
                <a:avLst/>
              </a:prstGeom>
              <a:noFill/>
            </p:spPr>
            <p:txBody>
              <a:bodyPr wrap="square" rtlCol="0">
                <a:noAutofit/>
              </a:bodyPr>
              <a:lstStyle/>
              <a:p>
                <a:pPr marL="457200" lvl="0" indent="-360000" eaLnBrk="0" fontAlgn="base" hangingPunct="0">
                  <a:spcBef>
                    <a:spcPts val="1200"/>
                  </a:spcBef>
                  <a:spcAft>
                    <a:spcPts val="1200"/>
                  </a:spcAft>
                  <a:buClr>
                    <a:srgbClr val="0000FF"/>
                  </a:buClr>
                  <a:buSzPct val="80000"/>
                  <a:buFont typeface="Wingdings" panose="05000000000000000000" pitchFamily="2" charset="2"/>
                  <a:buChar char="n"/>
                </a:pPr>
                <a:r>
                  <a:rPr lang="zh-CN" altLang="en-US" sz="2800" kern="0" dirty="0">
                    <a:solidFill>
                      <a:srgbClr val="000000"/>
                    </a:solidFill>
                    <a:latin typeface="微软雅黑" panose="020B0503020204020204" pitchFamily="34" charset="-122"/>
                    <a:ea typeface="微软雅黑" panose="020B0503020204020204" pitchFamily="34" charset="-122"/>
                  </a:rPr>
                  <a:t>输入仍为</a:t>
                </a:r>
                <a:r>
                  <a:rPr lang="en-US" altLang="zh-CN" sz="2800" kern="0" dirty="0">
                    <a:solidFill>
                      <a:srgbClr val="000000"/>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800" b="0" i="1" kern="0" smtClean="0">
                        <a:solidFill>
                          <a:srgbClr val="000000"/>
                        </a:solidFill>
                        <a:latin typeface="Cambria Math" panose="02040503050406030204" pitchFamily="18" charset="0"/>
                        <a:ea typeface="微软雅黑" panose="020B0503020204020204" pitchFamily="34" charset="-122"/>
                      </a:rPr>
                      <m:t>𝑥</m:t>
                    </m:r>
                    <m:r>
                      <a:rPr lang="en-US" altLang="zh-CN" sz="2800" b="0" i="1" kern="0" baseline="-25000" smtClean="0">
                        <a:solidFill>
                          <a:srgbClr val="000000"/>
                        </a:solidFill>
                        <a:latin typeface="Cambria Math" panose="02040503050406030204" pitchFamily="18" charset="0"/>
                        <a:ea typeface="微软雅黑" panose="020B0503020204020204" pitchFamily="34" charset="-122"/>
                      </a:rPr>
                      <m:t>1</m:t>
                    </m:r>
                    <m:r>
                      <a:rPr lang="en-US" altLang="zh-CN" sz="2800" b="0" i="1" kern="0" smtClean="0">
                        <a:solidFill>
                          <a:srgbClr val="000000"/>
                        </a:solidFill>
                        <a:latin typeface="Cambria Math" panose="02040503050406030204" pitchFamily="18" charset="0"/>
                        <a:ea typeface="微软雅黑" panose="020B0503020204020204" pitchFamily="34" charset="-122"/>
                      </a:rPr>
                      <m:t>;</m:t>
                    </m:r>
                    <m:r>
                      <a:rPr lang="en-US" altLang="zh-CN" sz="2800" b="0" i="1" kern="0" smtClean="0">
                        <a:solidFill>
                          <a:srgbClr val="000000"/>
                        </a:solidFill>
                        <a:latin typeface="Cambria Math" panose="02040503050406030204" pitchFamily="18" charset="0"/>
                        <a:ea typeface="微软雅黑" panose="020B0503020204020204" pitchFamily="34" charset="-122"/>
                      </a:rPr>
                      <m:t>𝑥</m:t>
                    </m:r>
                    <m:r>
                      <a:rPr lang="en-US" altLang="zh-CN" sz="2800" b="0" i="1" kern="0" baseline="-25000" smtClean="0">
                        <a:solidFill>
                          <a:srgbClr val="000000"/>
                        </a:solidFill>
                        <a:latin typeface="Cambria Math" panose="02040503050406030204" pitchFamily="18" charset="0"/>
                        <a:ea typeface="微软雅黑" panose="020B0503020204020204" pitchFamily="34" charset="-122"/>
                      </a:rPr>
                      <m:t>2</m:t>
                    </m:r>
                  </m:oMath>
                </a14:m>
                <a:r>
                  <a:rPr lang="en-US" altLang="zh-CN" sz="2800" kern="0" dirty="0">
                    <a:solidFill>
                      <a:srgbClr val="000000"/>
                    </a:solidFill>
                    <a:latin typeface="微软雅黑" panose="020B0503020204020204" pitchFamily="34" charset="-122"/>
                    <a:ea typeface="微软雅黑" panose="020B0503020204020204" pitchFamily="34" charset="-122"/>
                  </a:rPr>
                  <a:t>]</a:t>
                </a:r>
                <a:r>
                  <a:rPr lang="zh-CN" altLang="en-US" sz="2800" kern="0" dirty="0">
                    <a:solidFill>
                      <a:srgbClr val="000000"/>
                    </a:solidFill>
                    <a:latin typeface="微软雅黑" panose="020B0503020204020204" pitchFamily="34" charset="-122"/>
                    <a:ea typeface="微软雅黑" panose="020B0503020204020204" pitchFamily="34" charset="-122"/>
                  </a:rPr>
                  <a:t>，让网络包含两层</a:t>
                </a:r>
                <a:endParaRPr lang="en-US" altLang="zh-CN" sz="2800" kern="0" dirty="0">
                  <a:solidFill>
                    <a:srgbClr val="000000"/>
                  </a:solidFill>
                  <a:latin typeface="微软雅黑" panose="020B0503020204020204" pitchFamily="34" charset="-122"/>
                  <a:ea typeface="微软雅黑" panose="020B0503020204020204" pitchFamily="34" charset="-122"/>
                </a:endParaRPr>
              </a:p>
              <a:p>
                <a:pPr marL="914400" lvl="1" indent="-360000" eaLnBrk="0" fontAlgn="base" hangingPunct="0">
                  <a:spcBef>
                    <a:spcPts val="600"/>
                  </a:spcBef>
                  <a:spcAft>
                    <a:spcPts val="600"/>
                  </a:spcAft>
                  <a:buClr>
                    <a:srgbClr val="0000FF"/>
                  </a:buClr>
                  <a:buSzPct val="80000"/>
                  <a:buFont typeface="Wingdings" panose="05000000000000000000" pitchFamily="2" charset="2"/>
                  <a:buChar char="ü"/>
                </a:pPr>
                <a:r>
                  <a:rPr lang="zh-CN" altLang="en-US" sz="2400" b="1" kern="0" dirty="0">
                    <a:solidFill>
                      <a:srgbClr val="000000"/>
                    </a:solidFill>
                    <a:latin typeface="微软雅黑" panose="020B0503020204020204" pitchFamily="34" charset="-122"/>
                    <a:ea typeface="微软雅黑" panose="020B0503020204020204" pitchFamily="34" charset="-122"/>
                  </a:rPr>
                  <a:t>隐藏层</a:t>
                </a:r>
                <a:r>
                  <a:rPr lang="zh-CN" altLang="en-US" sz="2400" kern="0" dirty="0">
                    <a:solidFill>
                      <a:srgbClr val="000000"/>
                    </a:solidFill>
                    <a:latin typeface="微软雅黑" panose="020B0503020204020204" pitchFamily="34" charset="-122"/>
                    <a:ea typeface="微软雅黑" panose="020B0503020204020204" pitchFamily="34" charset="-122"/>
                  </a:rPr>
                  <a:t>包含两个神经元：</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554400" lvl="1" eaLnBrk="0" fontAlgn="base" hangingPunct="0">
                  <a:spcBef>
                    <a:spcPts val="600"/>
                  </a:spcBef>
                  <a:spcAft>
                    <a:spcPts val="600"/>
                  </a:spcAft>
                  <a:buClr>
                    <a:srgbClr val="0000FF"/>
                  </a:buClr>
                  <a:buSzPct val="80000"/>
                </a:pPr>
                <a:r>
                  <a:rPr lang="en-US" altLang="zh-CN" sz="2400" b="1" kern="0" dirty="0">
                    <a:solidFill>
                      <a:srgbClr val="000000"/>
                    </a:solidFill>
                    <a:ea typeface="微软雅黑" panose="020B0503020204020204" pitchFamily="34" charset="-122"/>
                  </a:rPr>
                  <a:t>     </a:t>
                </a:r>
                <a14:m>
                  <m:oMath xmlns:m="http://schemas.openxmlformats.org/officeDocument/2006/math">
                    <m:r>
                      <a:rPr lang="en-US" altLang="zh-CN" sz="2400" b="1" i="1" kern="0" smtClean="0">
                        <a:solidFill>
                          <a:srgbClr val="000000"/>
                        </a:solidFill>
                        <a:latin typeface="Cambria Math" panose="02040503050406030204" pitchFamily="18" charset="0"/>
                        <a:ea typeface="微软雅黑" panose="020B0503020204020204" pitchFamily="34" charset="-122"/>
                      </a:rPr>
                      <m:t>𝒉</m:t>
                    </m:r>
                    <m:r>
                      <a:rPr lang="en-US" altLang="zh-CN" sz="2400" b="0" i="1" kern="0" smtClean="0">
                        <a:solidFill>
                          <a:srgbClr val="000000"/>
                        </a:solidFill>
                        <a:latin typeface="Cambria Math" panose="02040503050406030204" pitchFamily="18" charset="0"/>
                        <a:ea typeface="微软雅黑" panose="020B0503020204020204" pitchFamily="34" charset="-122"/>
                      </a:rPr>
                      <m:t>=</m:t>
                    </m:r>
                    <m:sSup>
                      <m:sSupPr>
                        <m:ctrlPr>
                          <a:rPr lang="en-US" altLang="zh-CN" sz="2400" b="0" i="1" kern="0" smtClean="0">
                            <a:solidFill>
                              <a:srgbClr val="000000"/>
                            </a:solidFill>
                            <a:latin typeface="Cambria Math" panose="02040503050406030204" pitchFamily="18" charset="0"/>
                            <a:ea typeface="微软雅黑" panose="020B0503020204020204" pitchFamily="34" charset="-122"/>
                          </a:rPr>
                        </m:ctrlPr>
                      </m:sSupPr>
                      <m:e>
                        <m:r>
                          <a:rPr lang="en-US" altLang="zh-CN" sz="2400" b="0" i="1" kern="0" smtClean="0">
                            <a:solidFill>
                              <a:srgbClr val="000000"/>
                            </a:solidFill>
                            <a:latin typeface="Cambria Math" panose="02040503050406030204" pitchFamily="18" charset="0"/>
                            <a:ea typeface="微软雅黑" panose="020B0503020204020204" pitchFamily="34" charset="-122"/>
                          </a:rPr>
                          <m:t>𝑓</m:t>
                        </m:r>
                      </m:e>
                      <m:sup>
                        <m:r>
                          <a:rPr lang="en-US" altLang="zh-CN" sz="2400" b="0" i="1" kern="0" smtClean="0">
                            <a:solidFill>
                              <a:srgbClr val="000000"/>
                            </a:solidFill>
                            <a:latin typeface="Cambria Math" panose="02040503050406030204" pitchFamily="18" charset="0"/>
                            <a:ea typeface="微软雅黑" panose="020B0503020204020204" pitchFamily="34" charset="-122"/>
                          </a:rPr>
                          <m:t>(1)</m:t>
                        </m:r>
                      </m:sup>
                    </m:sSup>
                    <m:r>
                      <a:rPr lang="en-US" altLang="zh-CN" sz="2400" b="0" i="1" kern="0" smtClean="0">
                        <a:solidFill>
                          <a:srgbClr val="000000"/>
                        </a:solidFill>
                        <a:latin typeface="Cambria Math" panose="02040503050406030204" pitchFamily="18" charset="0"/>
                        <a:ea typeface="微软雅黑" panose="020B0503020204020204" pitchFamily="34" charset="-122"/>
                      </a:rPr>
                      <m:t>(</m:t>
                    </m:r>
                    <m:r>
                      <a:rPr lang="en-US" altLang="zh-CN" sz="2400" b="1" i="1" kern="0" smtClean="0">
                        <a:solidFill>
                          <a:srgbClr val="000000"/>
                        </a:solidFill>
                        <a:latin typeface="Cambria Math" panose="02040503050406030204" pitchFamily="18" charset="0"/>
                        <a:ea typeface="微软雅黑" panose="020B0503020204020204" pitchFamily="34" charset="-122"/>
                      </a:rPr>
                      <m:t>𝒙</m:t>
                    </m:r>
                    <m:r>
                      <a:rPr lang="en-US" altLang="zh-CN" sz="2400" b="0" i="1" kern="0" smtClean="0">
                        <a:solidFill>
                          <a:srgbClr val="000000"/>
                        </a:solidFill>
                        <a:latin typeface="Cambria Math" panose="02040503050406030204" pitchFamily="18" charset="0"/>
                        <a:ea typeface="微软雅黑" panose="020B0503020204020204" pitchFamily="34" charset="-122"/>
                      </a:rPr>
                      <m:t>;</m:t>
                    </m:r>
                    <m:r>
                      <a:rPr lang="en-US" altLang="zh-CN" sz="2400" b="1" i="1" kern="0" smtClean="0">
                        <a:solidFill>
                          <a:srgbClr val="000000"/>
                        </a:solidFill>
                        <a:latin typeface="Cambria Math" panose="02040503050406030204" pitchFamily="18" charset="0"/>
                        <a:ea typeface="微软雅黑" panose="020B0503020204020204" pitchFamily="34" charset="-122"/>
                      </a:rPr>
                      <m:t>𝑾</m:t>
                    </m:r>
                    <m:r>
                      <a:rPr lang="en-US" altLang="zh-CN" sz="2400" b="1" i="1" kern="0" smtClean="0">
                        <a:solidFill>
                          <a:srgbClr val="000000"/>
                        </a:solidFill>
                        <a:latin typeface="Cambria Math" panose="02040503050406030204" pitchFamily="18" charset="0"/>
                        <a:ea typeface="微软雅黑" panose="020B0503020204020204" pitchFamily="34" charset="-122"/>
                      </a:rPr>
                      <m:t>, </m:t>
                    </m:r>
                    <m:r>
                      <a:rPr lang="en-US" altLang="zh-CN" sz="2400" b="1" i="1" kern="0" smtClean="0">
                        <a:solidFill>
                          <a:srgbClr val="000000"/>
                        </a:solidFill>
                        <a:latin typeface="Cambria Math" panose="02040503050406030204" pitchFamily="18" charset="0"/>
                        <a:ea typeface="微软雅黑" panose="020B0503020204020204" pitchFamily="34" charset="-122"/>
                      </a:rPr>
                      <m:t>𝒄</m:t>
                    </m:r>
                    <m:r>
                      <a:rPr lang="en-US" altLang="zh-CN" sz="2400" b="1" i="1" kern="0" smtClean="0">
                        <a:solidFill>
                          <a:srgbClr val="000000"/>
                        </a:solidFill>
                        <a:latin typeface="Cambria Math" panose="02040503050406030204" pitchFamily="18" charset="0"/>
                        <a:ea typeface="微软雅黑" panose="020B0503020204020204" pitchFamily="34" charset="-122"/>
                      </a:rPr>
                      <m:t>)</m:t>
                    </m:r>
                  </m:oMath>
                </a14:m>
                <a:r>
                  <a:rPr lang="en-US" altLang="zh-CN" sz="2400" b="1" kern="0" dirty="0">
                    <a:solidFill>
                      <a:srgbClr val="000000"/>
                    </a:solidFill>
                    <a:latin typeface="微软雅黑" panose="020B0503020204020204" pitchFamily="34" charset="-122"/>
                    <a:ea typeface="微软雅黑" panose="020B0503020204020204" pitchFamily="34" charset="-122"/>
                  </a:rPr>
                  <a:t> </a:t>
                </a:r>
              </a:p>
              <a:p>
                <a:pPr marL="914400" lvl="1" indent="-360000" eaLnBrk="0" fontAlgn="base" hangingPunct="0">
                  <a:spcBef>
                    <a:spcPts val="600"/>
                  </a:spcBef>
                  <a:spcAft>
                    <a:spcPts val="600"/>
                  </a:spcAft>
                  <a:buClr>
                    <a:srgbClr val="0000FF"/>
                  </a:buClr>
                  <a:buSzPct val="80000"/>
                  <a:buFont typeface="Wingdings" panose="05000000000000000000" pitchFamily="2" charset="2"/>
                  <a:buChar char="ü"/>
                </a:pPr>
                <a:r>
                  <a:rPr lang="zh-CN" altLang="en-US" sz="2400" b="1" kern="0" dirty="0">
                    <a:solidFill>
                      <a:srgbClr val="000000"/>
                    </a:solidFill>
                    <a:latin typeface="微软雅黑" panose="020B0503020204020204" pitchFamily="34" charset="-122"/>
                    <a:ea typeface="微软雅黑" panose="020B0503020204020204" pitchFamily="34" charset="-122"/>
                  </a:rPr>
                  <a:t>输出层</a:t>
                </a:r>
                <a:r>
                  <a:rPr lang="zh-CN" altLang="en-US" sz="2400" kern="0" dirty="0">
                    <a:solidFill>
                      <a:srgbClr val="000000"/>
                    </a:solidFill>
                    <a:latin typeface="微软雅黑" panose="020B0503020204020204" pitchFamily="34" charset="-122"/>
                    <a:ea typeface="微软雅黑" panose="020B0503020204020204" pitchFamily="34" charset="-122"/>
                  </a:rPr>
                  <a:t>包含一个神经元：</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554400" lvl="1" eaLnBrk="0" fontAlgn="base" hangingPunct="0">
                  <a:spcBef>
                    <a:spcPts val="600"/>
                  </a:spcBef>
                  <a:spcAft>
                    <a:spcPts val="600"/>
                  </a:spcAft>
                  <a:buClr>
                    <a:srgbClr val="0000FF"/>
                  </a:buClr>
                  <a:buSzPct val="80000"/>
                </a:pPr>
                <a:r>
                  <a:rPr lang="en-US" altLang="zh-CN" sz="2400" b="1" kern="0" dirty="0">
                    <a:solidFill>
                      <a:srgbClr val="000000"/>
                    </a:solidFill>
                    <a:ea typeface="微软雅黑" panose="020B0503020204020204" pitchFamily="34" charset="-122"/>
                  </a:rPr>
                  <a:t>     </a:t>
                </a:r>
                <a14:m>
                  <m:oMath xmlns:m="http://schemas.openxmlformats.org/officeDocument/2006/math">
                    <m:r>
                      <a:rPr lang="en-US" altLang="zh-CN" sz="2400" b="0" i="1" kern="0" smtClean="0">
                        <a:solidFill>
                          <a:srgbClr val="000000"/>
                        </a:solidFill>
                        <a:latin typeface="Cambria Math" panose="02040503050406030204" pitchFamily="18" charset="0"/>
                        <a:ea typeface="微软雅黑" panose="020B0503020204020204" pitchFamily="34" charset="-122"/>
                      </a:rPr>
                      <m:t>𝑦</m:t>
                    </m:r>
                    <m:r>
                      <a:rPr lang="en-US" altLang="zh-CN"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i="1" kern="0">
                            <a:solidFill>
                              <a:srgbClr val="000000"/>
                            </a:solidFill>
                            <a:latin typeface="Cambria Math" panose="02040503050406030204" pitchFamily="18" charset="0"/>
                            <a:ea typeface="微软雅黑" panose="020B0503020204020204" pitchFamily="34" charset="-122"/>
                          </a:rPr>
                          <m:t>𝑓</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2</m:t>
                        </m:r>
                        <m:r>
                          <a:rPr lang="en-US" altLang="zh-CN" sz="2400" i="1" kern="0">
                            <a:solidFill>
                              <a:srgbClr val="000000"/>
                            </a:solidFill>
                            <a:latin typeface="Cambria Math" panose="02040503050406030204" pitchFamily="18" charset="0"/>
                            <a:ea typeface="微软雅黑" panose="020B0503020204020204" pitchFamily="34" charset="-122"/>
                          </a:rPr>
                          <m:t>)</m:t>
                        </m:r>
                      </m:sup>
                    </m:s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b="1" i="1" kern="0" smtClean="0">
                        <a:solidFill>
                          <a:srgbClr val="000000"/>
                        </a:solidFill>
                        <a:latin typeface="Cambria Math" panose="02040503050406030204" pitchFamily="18" charset="0"/>
                        <a:ea typeface="微软雅黑" panose="020B0503020204020204" pitchFamily="34" charset="-122"/>
                      </a:rPr>
                      <m:t>𝒉</m:t>
                    </m:r>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b="1" i="1" kern="0" smtClean="0">
                        <a:solidFill>
                          <a:srgbClr val="000000"/>
                        </a:solidFill>
                        <a:latin typeface="Cambria Math" panose="02040503050406030204" pitchFamily="18" charset="0"/>
                        <a:ea typeface="微软雅黑" panose="020B0503020204020204" pitchFamily="34" charset="-122"/>
                      </a:rPr>
                      <m:t>𝒘</m:t>
                    </m:r>
                    <m:r>
                      <a:rPr lang="en-US" altLang="zh-CN" sz="2400" b="1" i="1" kern="0">
                        <a:solidFill>
                          <a:srgbClr val="000000"/>
                        </a:solidFill>
                        <a:latin typeface="Cambria Math" panose="02040503050406030204" pitchFamily="18" charset="0"/>
                        <a:ea typeface="微软雅黑" panose="020B0503020204020204" pitchFamily="34" charset="-122"/>
                      </a:rPr>
                      <m:t>, </m:t>
                    </m:r>
                    <m:r>
                      <a:rPr lang="en-US" altLang="zh-CN" sz="2400" b="0" i="1" kern="0" smtClean="0">
                        <a:solidFill>
                          <a:srgbClr val="000000"/>
                        </a:solidFill>
                        <a:latin typeface="Cambria Math" panose="02040503050406030204" pitchFamily="18" charset="0"/>
                        <a:ea typeface="微软雅黑" panose="020B0503020204020204" pitchFamily="34" charset="-122"/>
                      </a:rPr>
                      <m:t>𝑏</m:t>
                    </m:r>
                    <m:r>
                      <a:rPr lang="en-US" altLang="zh-CN" sz="2400" b="1" i="1" kern="0">
                        <a:solidFill>
                          <a:srgbClr val="000000"/>
                        </a:solidFill>
                        <a:latin typeface="Cambria Math" panose="02040503050406030204" pitchFamily="18" charset="0"/>
                        <a:ea typeface="微软雅黑" panose="020B0503020204020204" pitchFamily="34" charset="-122"/>
                      </a:rPr>
                      <m:t>)</m:t>
                    </m:r>
                  </m:oMath>
                </a14:m>
                <a:r>
                  <a:rPr lang="en-US" altLang="zh-CN" sz="2400" b="1" kern="0" dirty="0">
                    <a:solidFill>
                      <a:srgbClr val="000000"/>
                    </a:solidFill>
                    <a:latin typeface="微软雅黑" panose="020B0503020204020204" pitchFamily="34" charset="-122"/>
                    <a:ea typeface="微软雅黑" panose="020B0503020204020204" pitchFamily="34" charset="-122"/>
                  </a:rPr>
                  <a:t> </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14400" lvl="1" indent="-360000" eaLnBrk="0" fontAlgn="base" hangingPunct="0">
                  <a:spcBef>
                    <a:spcPts val="600"/>
                  </a:spcBef>
                  <a:spcAft>
                    <a:spcPts val="600"/>
                  </a:spcAft>
                  <a:buClr>
                    <a:srgbClr val="0000FF"/>
                  </a:buClr>
                  <a:buSzPct val="80000"/>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隐藏层采用线性整流激活函数</a:t>
                </a:r>
                <a:r>
                  <a:rPr lang="en-US" altLang="zh-CN" sz="2400" kern="0" dirty="0">
                    <a:solidFill>
                      <a:srgbClr val="000000"/>
                    </a:solidFill>
                    <a:latin typeface="微软雅黑" panose="020B0503020204020204" pitchFamily="34" charset="-122"/>
                    <a:ea typeface="微软雅黑" panose="020B0503020204020204" pitchFamily="34" charset="-122"/>
                  </a:rPr>
                  <a:t>(</a:t>
                </a:r>
                <a:r>
                  <a:rPr lang="en-US" altLang="zh-CN" sz="2400" kern="0" dirty="0" err="1">
                    <a:solidFill>
                      <a:srgbClr val="000000"/>
                    </a:solidFill>
                    <a:latin typeface="微软雅黑" panose="020B0503020204020204" pitchFamily="34" charset="-122"/>
                    <a:ea typeface="微软雅黑" panose="020B0503020204020204" pitchFamily="34" charset="-122"/>
                  </a:rPr>
                  <a:t>ReLU</a:t>
                </a:r>
                <a:r>
                  <a:rPr lang="en-US" altLang="zh-CN" sz="2400" kern="0" dirty="0">
                    <a:solidFill>
                      <a:srgbClr val="000000"/>
                    </a:solidFill>
                    <a:latin typeface="微软雅黑" panose="020B0503020204020204" pitchFamily="34" charset="-122"/>
                    <a:ea typeface="微软雅黑" panose="020B0503020204020204" pitchFamily="34" charset="-122"/>
                  </a:rPr>
                  <a:t>)</a:t>
                </a:r>
                <a:r>
                  <a:rPr lang="zh-CN" altLang="en-US" sz="2400" kern="0" dirty="0">
                    <a:solidFill>
                      <a:srgbClr val="000000"/>
                    </a:solidFill>
                    <a:latin typeface="微软雅黑" panose="020B0503020204020204" pitchFamily="34" charset="-122"/>
                    <a:ea typeface="微软雅黑" panose="020B0503020204020204" pitchFamily="34" charset="-122"/>
                  </a:rPr>
                  <a:t>，则整个模型为：</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554400" lvl="1" eaLnBrk="0" fontAlgn="base" hangingPunct="0">
                  <a:spcBef>
                    <a:spcPts val="600"/>
                  </a:spcBef>
                  <a:spcAft>
                    <a:spcPts val="600"/>
                  </a:spcAft>
                  <a:buClr>
                    <a:srgbClr val="0000FF"/>
                  </a:buClr>
                  <a:buSzPct val="80000"/>
                </a:pPr>
                <a:r>
                  <a:rPr lang="en-US" altLang="zh-CN" sz="2400" b="1" kern="0" dirty="0">
                    <a:solidFill>
                      <a:srgbClr val="000000"/>
                    </a:solidFill>
                    <a:ea typeface="微软雅黑" panose="020B0503020204020204" pitchFamily="34" charset="-122"/>
                  </a:rPr>
                  <a:t>    </a:t>
                </a:r>
                <a14:m>
                  <m:oMath xmlns:m="http://schemas.openxmlformats.org/officeDocument/2006/math">
                    <m:r>
                      <a:rPr lang="en-US" altLang="zh-CN" sz="2400" b="0" i="1" kern="0" smtClean="0">
                        <a:solidFill>
                          <a:srgbClr val="000000"/>
                        </a:solidFill>
                        <a:latin typeface="Cambria Math" panose="02040503050406030204" pitchFamily="18" charset="0"/>
                        <a:ea typeface="微软雅黑" panose="020B0503020204020204" pitchFamily="34" charset="-122"/>
                      </a:rPr>
                      <m:t>𝑓</m:t>
                    </m:r>
                    <m:r>
                      <a:rPr lang="en-US" altLang="zh-CN" sz="2400" b="0" i="1" kern="0" smtClean="0">
                        <a:solidFill>
                          <a:srgbClr val="000000"/>
                        </a:solidFill>
                        <a:latin typeface="Cambria Math" panose="02040503050406030204" pitchFamily="18" charset="0"/>
                        <a:ea typeface="微软雅黑" panose="020B0503020204020204" pitchFamily="34" charset="-122"/>
                      </a:rPr>
                      <m:t>(</m:t>
                    </m:r>
                    <m:r>
                      <a:rPr lang="en-US" altLang="zh-CN" sz="2400" b="1" i="1" kern="0" smtClean="0">
                        <a:solidFill>
                          <a:srgbClr val="000000"/>
                        </a:solidFill>
                        <a:latin typeface="Cambria Math" panose="02040503050406030204" pitchFamily="18" charset="0"/>
                        <a:ea typeface="微软雅黑" panose="020B0503020204020204" pitchFamily="34" charset="-122"/>
                      </a:rPr>
                      <m:t>𝒙</m:t>
                    </m:r>
                    <m:r>
                      <a:rPr lang="en-US" altLang="zh-CN" sz="2400" b="0" i="1" kern="0" smtClean="0">
                        <a:solidFill>
                          <a:srgbClr val="000000"/>
                        </a:solidFill>
                        <a:latin typeface="Cambria Math" panose="02040503050406030204" pitchFamily="18" charset="0"/>
                        <a:ea typeface="微软雅黑" panose="020B0503020204020204" pitchFamily="34" charset="-122"/>
                      </a:rPr>
                      <m:t>;</m:t>
                    </m:r>
                    <m:r>
                      <a:rPr lang="en-US" altLang="zh-CN" sz="2400" b="1" i="1" kern="0" smtClean="0">
                        <a:solidFill>
                          <a:srgbClr val="000000"/>
                        </a:solidFill>
                        <a:latin typeface="Cambria Math" panose="02040503050406030204" pitchFamily="18" charset="0"/>
                        <a:ea typeface="微软雅黑" panose="020B0503020204020204" pitchFamily="34" charset="-122"/>
                      </a:rPr>
                      <m:t>𝑾</m:t>
                    </m:r>
                    <m:r>
                      <a:rPr lang="en-US" altLang="zh-CN" sz="2400" b="0" i="1" kern="0" smtClean="0">
                        <a:solidFill>
                          <a:srgbClr val="000000"/>
                        </a:solidFill>
                        <a:latin typeface="Cambria Math" panose="02040503050406030204" pitchFamily="18" charset="0"/>
                        <a:ea typeface="微软雅黑" panose="020B0503020204020204" pitchFamily="34" charset="-122"/>
                      </a:rPr>
                      <m:t>,</m:t>
                    </m:r>
                    <m:r>
                      <a:rPr lang="en-US" altLang="zh-CN" sz="2400" b="1" i="1" kern="0" smtClean="0">
                        <a:solidFill>
                          <a:srgbClr val="000000"/>
                        </a:solidFill>
                        <a:latin typeface="Cambria Math" panose="02040503050406030204" pitchFamily="18" charset="0"/>
                        <a:ea typeface="微软雅黑" panose="020B0503020204020204" pitchFamily="34" charset="-122"/>
                      </a:rPr>
                      <m:t>𝒄</m:t>
                    </m:r>
                    <m:r>
                      <a:rPr lang="en-US" altLang="zh-CN" sz="2400" b="0" i="1" kern="0" smtClean="0">
                        <a:solidFill>
                          <a:srgbClr val="000000"/>
                        </a:solidFill>
                        <a:latin typeface="Cambria Math" panose="02040503050406030204" pitchFamily="18" charset="0"/>
                        <a:ea typeface="微软雅黑" panose="020B0503020204020204" pitchFamily="34" charset="-122"/>
                      </a:rPr>
                      <m:t>,</m:t>
                    </m:r>
                    <m:r>
                      <a:rPr lang="en-US" altLang="zh-CN" sz="2400" b="1" i="1" kern="0" smtClean="0">
                        <a:solidFill>
                          <a:srgbClr val="000000"/>
                        </a:solidFill>
                        <a:latin typeface="Cambria Math" panose="02040503050406030204" pitchFamily="18" charset="0"/>
                        <a:ea typeface="微软雅黑" panose="020B0503020204020204" pitchFamily="34" charset="-122"/>
                      </a:rPr>
                      <m:t>𝒘</m:t>
                    </m:r>
                    <m:r>
                      <a:rPr lang="en-US" altLang="zh-CN" sz="2400" b="0" i="1" kern="0" smtClea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𝑏</m:t>
                    </m:r>
                    <m:r>
                      <a:rPr lang="en-US" altLang="zh-CN" sz="2400" b="0" i="1" kern="0" smtClea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i="1" kern="0">
                            <a:solidFill>
                              <a:srgbClr val="000000"/>
                            </a:solidFill>
                            <a:latin typeface="Cambria Math" panose="02040503050406030204" pitchFamily="18" charset="0"/>
                            <a:ea typeface="微软雅黑" panose="020B0503020204020204" pitchFamily="34" charset="-122"/>
                          </a:rPr>
                          <m:t>𝑓</m:t>
                        </m:r>
                      </m:e>
                      <m:sup>
                        <m:d>
                          <m:dPr>
                            <m:ctrlPr>
                              <a:rPr lang="en-US" altLang="zh-CN" sz="2400" i="1" kern="0">
                                <a:solidFill>
                                  <a:srgbClr val="000000"/>
                                </a:solidFill>
                                <a:latin typeface="Cambria Math" panose="02040503050406030204" pitchFamily="18" charset="0"/>
                                <a:ea typeface="微软雅黑" panose="020B0503020204020204" pitchFamily="34" charset="-122"/>
                              </a:rPr>
                            </m:ctrlPr>
                          </m:dPr>
                          <m:e>
                            <m:r>
                              <a:rPr lang="en-US" altLang="zh-CN" sz="2400" b="0" i="1" kern="0" smtClean="0">
                                <a:solidFill>
                                  <a:srgbClr val="000000"/>
                                </a:solidFill>
                                <a:latin typeface="Cambria Math" panose="02040503050406030204" pitchFamily="18" charset="0"/>
                                <a:ea typeface="微软雅黑" panose="020B0503020204020204" pitchFamily="34" charset="-122"/>
                              </a:rPr>
                              <m:t>2</m:t>
                            </m:r>
                          </m:e>
                        </m:d>
                      </m:sup>
                    </m:sSup>
                    <m:r>
                      <a:rPr lang="en-US" altLang="zh-CN" sz="2400" b="0" i="1" kern="0" smtClea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i="1" kern="0">
                            <a:solidFill>
                              <a:srgbClr val="000000"/>
                            </a:solidFill>
                            <a:latin typeface="Cambria Math" panose="02040503050406030204" pitchFamily="18" charset="0"/>
                            <a:ea typeface="微软雅黑" panose="020B0503020204020204" pitchFamily="34" charset="-122"/>
                          </a:rPr>
                          <m:t>𝑓</m:t>
                        </m:r>
                      </m:e>
                      <m:sup>
                        <m:d>
                          <m:dPr>
                            <m:ctrlPr>
                              <a:rPr lang="en-US" altLang="zh-CN" sz="2400" i="1" kern="0">
                                <a:solidFill>
                                  <a:srgbClr val="000000"/>
                                </a:solidFill>
                                <a:latin typeface="Cambria Math" panose="02040503050406030204" pitchFamily="18" charset="0"/>
                                <a:ea typeface="微软雅黑" panose="020B0503020204020204" pitchFamily="34" charset="-122"/>
                              </a:rPr>
                            </m:ctrlPr>
                          </m:dPr>
                          <m:e>
                            <m:r>
                              <a:rPr lang="en-US" altLang="zh-CN" sz="2400" i="1" kern="0">
                                <a:solidFill>
                                  <a:srgbClr val="000000"/>
                                </a:solidFill>
                                <a:latin typeface="Cambria Math" panose="02040503050406030204" pitchFamily="18" charset="0"/>
                                <a:ea typeface="微软雅黑" panose="020B0503020204020204" pitchFamily="34" charset="-122"/>
                              </a:rPr>
                              <m:t>1</m:t>
                            </m:r>
                          </m:e>
                        </m:d>
                      </m:sup>
                    </m:sSup>
                    <m:r>
                      <a:rPr lang="en-US" altLang="zh-CN" sz="2400" b="1" i="1" kern="0" smtClean="0">
                        <a:solidFill>
                          <a:srgbClr val="000000"/>
                        </a:solidFill>
                        <a:latin typeface="Cambria Math" panose="02040503050406030204" pitchFamily="18" charset="0"/>
                        <a:ea typeface="微软雅黑" panose="020B0503020204020204" pitchFamily="34" charset="-122"/>
                      </a:rPr>
                      <m:t>(</m:t>
                    </m:r>
                    <m:r>
                      <a:rPr lang="en-US" altLang="zh-CN" sz="2400" b="1" i="1" kern="0" smtClean="0">
                        <a:solidFill>
                          <a:srgbClr val="000000"/>
                        </a:solidFill>
                        <a:latin typeface="Cambria Math" panose="02040503050406030204" pitchFamily="18" charset="0"/>
                        <a:ea typeface="微软雅黑" panose="020B0503020204020204" pitchFamily="34" charset="-122"/>
                      </a:rPr>
                      <m:t>𝒙</m:t>
                    </m:r>
                    <m:r>
                      <a:rPr lang="en-US" altLang="zh-CN" sz="2400" b="1" i="1" kern="0" smtClea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m:t>
                    </m:r>
                  </m:oMath>
                </a14:m>
                <a:endParaRPr lang="en-US" altLang="zh-CN" sz="2400" b="1" kern="0" dirty="0">
                  <a:solidFill>
                    <a:srgbClr val="000000"/>
                  </a:solidFill>
                  <a:latin typeface="微软雅黑" panose="020B0503020204020204" pitchFamily="34" charset="-122"/>
                  <a:ea typeface="微软雅黑" panose="020B0503020204020204" pitchFamily="34" charset="-122"/>
                </a:endParaRPr>
              </a:p>
              <a:p>
                <a:pPr marL="554400" lvl="1" eaLnBrk="0" fontAlgn="base" hangingPunct="0">
                  <a:spcBef>
                    <a:spcPts val="600"/>
                  </a:spcBef>
                  <a:spcAft>
                    <a:spcPts val="600"/>
                  </a:spcAft>
                  <a:buClr>
                    <a:srgbClr val="0000FF"/>
                  </a:buClr>
                  <a:buSzPct val="80000"/>
                </a:pPr>
                <a:r>
                  <a:rPr lang="en-US" altLang="zh-CN" sz="2400" b="1" kern="0" dirty="0">
                    <a:solidFill>
                      <a:srgbClr val="000000"/>
                    </a:solidFill>
                    <a:ea typeface="微软雅黑" panose="020B0503020204020204" pitchFamily="34" charset="-122"/>
                  </a:rPr>
                  <a:t>                            </a:t>
                </a:r>
                <a14:m>
                  <m:oMath xmlns:m="http://schemas.openxmlformats.org/officeDocument/2006/math">
                    <m:r>
                      <a:rPr lang="en-US" altLang="zh-CN"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b="0" i="1" kern="0" smtClean="0">
                            <a:solidFill>
                              <a:srgbClr val="000000"/>
                            </a:solidFill>
                            <a:latin typeface="Cambria Math" panose="02040503050406030204" pitchFamily="18" charset="0"/>
                            <a:ea typeface="微软雅黑" panose="020B0503020204020204" pitchFamily="34" charset="-122"/>
                          </a:rPr>
                        </m:ctrlPr>
                      </m:sSupPr>
                      <m:e>
                        <m:r>
                          <a:rPr lang="en-US" altLang="zh-CN" sz="2400" b="1" i="1" kern="0" smtClean="0">
                            <a:solidFill>
                              <a:srgbClr val="000000"/>
                            </a:solidFill>
                            <a:latin typeface="Cambria Math" panose="02040503050406030204" pitchFamily="18" charset="0"/>
                            <a:ea typeface="微软雅黑" panose="020B0503020204020204" pitchFamily="34" charset="-122"/>
                          </a:rPr>
                          <m:t>𝒘</m:t>
                        </m:r>
                      </m:e>
                      <m:sup>
                        <m:r>
                          <m:rPr>
                            <m:sty m:val="p"/>
                          </m:rPr>
                          <a:rPr lang="en-US" altLang="zh-CN" sz="2400" b="0" i="0" kern="0">
                            <a:solidFill>
                              <a:srgbClr val="000000"/>
                            </a:solidFill>
                            <a:latin typeface="Cambria Math" panose="02040503050406030204" pitchFamily="18" charset="0"/>
                            <a:ea typeface="微软雅黑" panose="020B0503020204020204" pitchFamily="34" charset="-122"/>
                          </a:rPr>
                          <m:t>Τ</m:t>
                        </m:r>
                      </m:sup>
                    </m:sSup>
                    <m:func>
                      <m:funcPr>
                        <m:ctrlPr>
                          <a:rPr lang="en-US" altLang="zh-CN" sz="2400" b="0" i="1" kern="0" smtClean="0">
                            <a:solidFill>
                              <a:srgbClr val="000000"/>
                            </a:solidFill>
                            <a:latin typeface="Cambria Math" panose="02040503050406030204" pitchFamily="18" charset="0"/>
                            <a:ea typeface="微软雅黑" panose="020B0503020204020204" pitchFamily="34" charset="-122"/>
                          </a:rPr>
                        </m:ctrlPr>
                      </m:funcPr>
                      <m:fName>
                        <m:r>
                          <m:rPr>
                            <m:sty m:val="p"/>
                          </m:rPr>
                          <a:rPr lang="en-US" altLang="zh-CN" sz="2400" b="0" i="0" kern="0" smtClean="0">
                            <a:solidFill>
                              <a:srgbClr val="000000"/>
                            </a:solidFill>
                            <a:latin typeface="Cambria Math" panose="02040503050406030204" pitchFamily="18" charset="0"/>
                            <a:ea typeface="微软雅黑" panose="020B0503020204020204" pitchFamily="34" charset="-122"/>
                          </a:rPr>
                          <m:t>max</m:t>
                        </m:r>
                      </m:fName>
                      <m:e>
                        <m:d>
                          <m:dPr>
                            <m:begChr m:val="{"/>
                            <m:endChr m:val="}"/>
                            <m:ctrlPr>
                              <a:rPr lang="en-US" altLang="zh-CN" sz="2400" b="0" i="1" kern="0" smtClean="0">
                                <a:solidFill>
                                  <a:srgbClr val="000000"/>
                                </a:solidFill>
                                <a:latin typeface="Cambria Math" panose="02040503050406030204" pitchFamily="18" charset="0"/>
                                <a:ea typeface="微软雅黑" panose="020B0503020204020204" pitchFamily="34" charset="-122"/>
                              </a:rPr>
                            </m:ctrlPr>
                          </m:dPr>
                          <m:e>
                            <m:r>
                              <a:rPr lang="en-US" altLang="zh-CN" sz="2400" b="0" i="1" kern="0" smtClean="0">
                                <a:solidFill>
                                  <a:srgbClr val="000000"/>
                                </a:solidFill>
                                <a:latin typeface="Cambria Math" panose="02040503050406030204" pitchFamily="18" charset="0"/>
                                <a:ea typeface="微软雅黑" panose="020B0503020204020204" pitchFamily="34" charset="-122"/>
                              </a:rPr>
                              <m:t>0,</m:t>
                            </m:r>
                            <m:sSup>
                              <m:sSupPr>
                                <m:ctrlPr>
                                  <a:rPr lang="en-US" altLang="zh-CN" sz="2400" b="1" i="1" kern="0" smtClean="0">
                                    <a:solidFill>
                                      <a:srgbClr val="000000"/>
                                    </a:solidFill>
                                    <a:latin typeface="Cambria Math" panose="02040503050406030204" pitchFamily="18" charset="0"/>
                                    <a:ea typeface="微软雅黑" panose="020B0503020204020204" pitchFamily="34" charset="-122"/>
                                  </a:rPr>
                                </m:ctrlPr>
                              </m:sSupPr>
                              <m:e>
                                <m:r>
                                  <a:rPr lang="en-US" altLang="zh-CN" sz="2400" b="1" i="1" kern="0" smtClean="0">
                                    <a:solidFill>
                                      <a:srgbClr val="000000"/>
                                    </a:solidFill>
                                    <a:latin typeface="Cambria Math" panose="02040503050406030204" pitchFamily="18" charset="0"/>
                                    <a:ea typeface="微软雅黑" panose="020B0503020204020204" pitchFamily="34" charset="-122"/>
                                  </a:rPr>
                                  <m:t>𝑾</m:t>
                                </m:r>
                              </m:e>
                              <m:sup>
                                <m:r>
                                  <m:rPr>
                                    <m:sty m:val="p"/>
                                  </m:rPr>
                                  <a:rPr lang="en-US" altLang="zh-CN" sz="2400" b="0" i="0" kern="0" smtClean="0">
                                    <a:solidFill>
                                      <a:srgbClr val="000000"/>
                                    </a:solidFill>
                                    <a:latin typeface="Cambria Math" panose="02040503050406030204" pitchFamily="18" charset="0"/>
                                    <a:ea typeface="微软雅黑" panose="020B0503020204020204" pitchFamily="34" charset="-122"/>
                                  </a:rPr>
                                  <m:t>T</m:t>
                                </m:r>
                              </m:sup>
                            </m:sSup>
                            <m:r>
                              <a:rPr lang="en-US" altLang="zh-CN" sz="2400" b="1" i="1" kern="0" smtClean="0">
                                <a:solidFill>
                                  <a:srgbClr val="000000"/>
                                </a:solidFill>
                                <a:latin typeface="Cambria Math" panose="02040503050406030204" pitchFamily="18" charset="0"/>
                                <a:ea typeface="微软雅黑" panose="020B0503020204020204" pitchFamily="34" charset="-122"/>
                              </a:rPr>
                              <m:t>𝒙</m:t>
                            </m:r>
                            <m:r>
                              <a:rPr lang="en-US" altLang="zh-CN" sz="2400" b="0" i="1" kern="0" smtClean="0">
                                <a:solidFill>
                                  <a:srgbClr val="000000"/>
                                </a:solidFill>
                                <a:latin typeface="Cambria Math" panose="02040503050406030204" pitchFamily="18" charset="0"/>
                                <a:ea typeface="微软雅黑" panose="020B0503020204020204" pitchFamily="34" charset="-122"/>
                              </a:rPr>
                              <m:t>+</m:t>
                            </m:r>
                            <m:r>
                              <a:rPr lang="en-US" altLang="zh-CN" sz="2400" b="1" i="1" kern="0" smtClean="0">
                                <a:solidFill>
                                  <a:srgbClr val="000000"/>
                                </a:solidFill>
                                <a:latin typeface="Cambria Math" panose="02040503050406030204" pitchFamily="18" charset="0"/>
                                <a:ea typeface="微软雅黑" panose="020B0503020204020204" pitchFamily="34" charset="-122"/>
                              </a:rPr>
                              <m:t>𝒄</m:t>
                            </m:r>
                          </m:e>
                        </m:d>
                      </m:e>
                    </m:func>
                    <m:r>
                      <a:rPr lang="en-US" altLang="zh-CN" sz="2400" b="0" i="1" kern="0" smtClea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𝑏</m:t>
                    </m:r>
                  </m:oMath>
                </a14:m>
                <a:endParaRPr lang="en-US" altLang="zh-CN" sz="2400" dirty="0">
                  <a:solidFill>
                    <a:srgbClr val="000000"/>
                  </a:solidFill>
                  <a:latin typeface="微软雅黑" panose="020B0503020204020204" pitchFamily="34" charset="-122"/>
                  <a:ea typeface="微软雅黑" panose="020B0503020204020204" pitchFamily="34" charset="-122"/>
                </a:endParaRPr>
              </a:p>
              <a:p>
                <a:pPr>
                  <a:spcBef>
                    <a:spcPts val="1200"/>
                  </a:spcBef>
                  <a:spcAft>
                    <a:spcPts val="1200"/>
                  </a:spcAft>
                </a:pPr>
                <a:endParaRPr lang="zh-CN" altLang="en-US" sz="2800" dirty="0">
                  <a:solidFill>
                    <a:srgbClr val="000000"/>
                  </a:solidFill>
                  <a:latin typeface="微软雅黑" panose="020B0503020204020204" pitchFamily="34" charset="-122"/>
                  <a:ea typeface="微软雅黑" panose="020B0503020204020204" pitchFamily="34"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0" y="773471"/>
                <a:ext cx="6858000" cy="5710455"/>
              </a:xfrm>
              <a:prstGeom prst="rect">
                <a:avLst/>
              </a:prstGeom>
              <a:blipFill rotWithShape="1">
                <a:blip r:embed="rId1"/>
                <a:stretch>
                  <a:fillRect t="-1174"/>
                </a:stretch>
              </a:blipFill>
            </p:spPr>
            <p:txBody>
              <a:bodyPr/>
              <a:lstStyle/>
              <a:p>
                <a:r>
                  <a:rPr lang="zh-CN" altLang="en-US">
                    <a:noFill/>
                  </a:rPr>
                  <a:t> </a:t>
                </a:r>
                <a:endParaRPr lang="zh-CN" altLang="en-US">
                  <a:noFill/>
                </a:endParaRPr>
              </a:p>
            </p:txBody>
          </p:sp>
        </mc:Fallback>
      </mc:AlternateContent>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双层感知器 </a:t>
            </a:r>
            <a:r>
              <a:rPr lang="en-US" altLang="zh-CN" sz="2800" b="1" dirty="0">
                <a:solidFill>
                  <a:srgbClr val="000000"/>
                </a:solidFill>
                <a:latin typeface="微软雅黑" panose="020B0503020204020204" pitchFamily="34" charset="-122"/>
                <a:ea typeface="微软雅黑" panose="020B0503020204020204" pitchFamily="34" charset="-122"/>
              </a:rPr>
              <a:t>—— </a:t>
            </a:r>
            <a:r>
              <a:rPr lang="zh-CN" altLang="en-US" sz="2800" b="1" dirty="0">
                <a:solidFill>
                  <a:srgbClr val="000000"/>
                </a:solidFill>
                <a:latin typeface="微软雅黑" panose="020B0503020204020204" pitchFamily="34" charset="-122"/>
                <a:ea typeface="微软雅黑" panose="020B0503020204020204" pitchFamily="34" charset="-122"/>
              </a:rPr>
              <a:t>一个简单的神经网络</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13" name="矩形 12"/>
          <p:cNvSpPr/>
          <p:nvPr/>
        </p:nvSpPr>
        <p:spPr>
          <a:xfrm>
            <a:off x="9204701" y="3675676"/>
            <a:ext cx="1338828" cy="369332"/>
          </a:xfrm>
          <a:prstGeom prst="rect">
            <a:avLst/>
          </a:prstGeom>
        </p:spPr>
        <p:txBody>
          <a:bodyPr wrap="none">
            <a:spAutoFit/>
          </a:bodyPr>
          <a:lstStyle/>
          <a:p>
            <a:r>
              <a:rPr lang="zh-CN" altLang="en-US" b="1" kern="0" dirty="0">
                <a:solidFill>
                  <a:srgbClr val="000000"/>
                </a:solidFill>
                <a:latin typeface="微软雅黑" panose="020B0503020204020204" pitchFamily="34" charset="-122"/>
                <a:ea typeface="微软雅黑" panose="020B0503020204020204" pitchFamily="34" charset="-122"/>
              </a:rPr>
              <a:t>双层感知器</a:t>
            </a:r>
            <a:endParaRPr lang="zh-CN" altLang="en-US" b="1" dirty="0"/>
          </a:p>
        </p:txBody>
      </p:sp>
      <p:sp>
        <p:nvSpPr>
          <p:cNvPr id="14" name="矩形 13"/>
          <p:cNvSpPr/>
          <p:nvPr/>
        </p:nvSpPr>
        <p:spPr>
          <a:xfrm>
            <a:off x="8547033" y="6238059"/>
            <a:ext cx="1249060" cy="369332"/>
          </a:xfrm>
          <a:prstGeom prst="rect">
            <a:avLst/>
          </a:prstGeom>
        </p:spPr>
        <p:txBody>
          <a:bodyPr wrap="none">
            <a:spAutoFit/>
          </a:bodyPr>
          <a:lstStyle/>
          <a:p>
            <a:r>
              <a:rPr lang="en-US" altLang="zh-CN" b="1" kern="0" dirty="0" err="1">
                <a:solidFill>
                  <a:srgbClr val="000000"/>
                </a:solidFill>
                <a:latin typeface="微软雅黑" panose="020B0503020204020204" pitchFamily="34" charset="-122"/>
                <a:ea typeface="微软雅黑" panose="020B0503020204020204" pitchFamily="34" charset="-122"/>
              </a:rPr>
              <a:t>ReLU</a:t>
            </a:r>
            <a:r>
              <a:rPr lang="zh-CN" altLang="en-US" b="1" kern="0" dirty="0">
                <a:solidFill>
                  <a:srgbClr val="000000"/>
                </a:solidFill>
                <a:latin typeface="微软雅黑" panose="020B0503020204020204" pitchFamily="34" charset="-122"/>
                <a:ea typeface="微软雅黑" panose="020B0503020204020204" pitchFamily="34" charset="-122"/>
              </a:rPr>
              <a:t>函数</a:t>
            </a:r>
            <a:endParaRPr lang="zh-CN" altLang="en-US" b="1" dirty="0"/>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2032" y="4394518"/>
            <a:ext cx="3144166" cy="1894284"/>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891" y="802789"/>
            <a:ext cx="3146448" cy="2772761"/>
          </a:xfrm>
          <a:prstGeom prst="rect">
            <a:avLst/>
          </a:prstGeom>
        </p:spPr>
      </p:pic>
      <mc:AlternateContent xmlns:mc="http://schemas.openxmlformats.org/markup-compatibility/2006">
        <mc:Choice xmlns:a14="http://schemas.microsoft.com/office/drawing/2010/main" Requires="a14">
          <p:sp>
            <p:nvSpPr>
              <p:cNvPr id="2" name="矩形 1">
                <a:extLst>
                  <a:ext uri="{FF2B5EF4-FFF2-40B4-BE49-F238E27FC236}">
                    <ele attr="{768E5D89-AFBE-42BF-BF4A-D6FDF5D19242}"/>
                  </a:ext>
                </a:extLst>
              </p:cNvPr>
              <p:cNvSpPr/>
              <p:nvPr/>
            </p:nvSpPr>
            <p:spPr>
              <a:xfrm>
                <a:off x="9587942" y="6228120"/>
                <a:ext cx="1929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⁡{0, </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oMath>
                  </m:oMathPara>
                </a14:m>
                <a:endParaRPr lang="zh-CN" altLang="en-US" dirty="0"/>
              </a:p>
            </p:txBody>
          </p:sp>
        </mc:Choice>
        <mc:Fallback>
          <p:sp>
            <p:nvSpPr>
              <p:cNvPr id="2" name="矩形 1"/>
              <p:cNvSpPr>
                <a:spLocks noRot="1" noChangeAspect="1" noMove="1" noResize="1" noEditPoints="1" noAdjustHandles="1" noChangeArrowheads="1" noChangeShapeType="1" noTextEdit="1"/>
              </p:cNvSpPr>
              <p:nvPr/>
            </p:nvSpPr>
            <p:spPr>
              <a:xfrm>
                <a:off x="9587942" y="6228120"/>
                <a:ext cx="1929438" cy="369332"/>
              </a:xfrm>
              <a:prstGeom prst="rect">
                <a:avLst/>
              </a:prstGeom>
              <a:blipFill rotWithShape="1">
                <a:blip r:embed="rId4"/>
                <a:stretch>
                  <a:fillRect b="-16667"/>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文本框 10">
                <a:extLst>
                  <a:ext uri="{FF2B5EF4-FFF2-40B4-BE49-F238E27FC236}">
                    <ele attr="{BA51C665-8495-4B5E-A00B-9CACE8A3CA45}"/>
                  </a:ext>
                </a:extLst>
              </p:cNvPr>
              <p:cNvSpPr txBox="1">
                <a:spLocks/>
              </p:cNvSpPr>
              <p:nvPr/>
            </p:nvSpPr>
            <p:spPr>
              <a:xfrm>
                <a:off x="0" y="773471"/>
                <a:ext cx="5887454" cy="6084529"/>
              </a:xfrm>
              <a:prstGeom prst="rect">
                <a:avLst/>
              </a:prstGeom>
              <a:noFill/>
            </p:spPr>
            <p:txBody>
              <a:bodyPr wrap="square" rtlCol="0">
                <a:noAutofit/>
              </a:bodyPr>
              <a:lstStyle/>
              <a:p>
                <a:pPr marL="457200" lvl="0" indent="-360000" eaLnBrk="0" fontAlgn="base" hangingPunct="0">
                  <a:spcBef>
                    <a:spcPts val="600"/>
                  </a:spcBef>
                  <a:spcAft>
                    <a:spcPts val="600"/>
                  </a:spcAft>
                  <a:buClr>
                    <a:srgbClr val="0000FF"/>
                  </a:buClr>
                  <a:buSzPct val="80000"/>
                  <a:buFont typeface="Wingdings" panose="05000000000000000000" pitchFamily="2" charset="2"/>
                  <a:buChar char="n"/>
                </a:pPr>
                <a:r>
                  <a:rPr lang="zh-CN" altLang="en-US" sz="2800" kern="0" dirty="0">
                    <a:solidFill>
                      <a:srgbClr val="000000"/>
                    </a:solidFill>
                    <a:latin typeface="微软雅黑" panose="020B0503020204020204" pitchFamily="34" charset="-122"/>
                    <a:ea typeface="微软雅黑" panose="020B0503020204020204" pitchFamily="34" charset="-122"/>
                  </a:rPr>
                  <a:t>给出异或问题的一个解：</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7200" lvl="0" eaLnBrk="0" fontAlgn="base" hangingPunct="0">
                  <a:spcBef>
                    <a:spcPts val="600"/>
                  </a:spcBef>
                  <a:spcAft>
                    <a:spcPts val="600"/>
                  </a:spcAft>
                  <a:buClr>
                    <a:srgbClr val="0000FF"/>
                  </a:buClr>
                  <a:buSzPct val="80000"/>
                </a:pPr>
                <a:r>
                  <a:rPr lang="en-US" altLang="zh-CN" sz="2400" b="1" kern="0" dirty="0">
                    <a:solidFill>
                      <a:srgbClr val="000000"/>
                    </a:solidFill>
                    <a:ea typeface="微软雅黑" panose="020B0503020204020204" pitchFamily="34" charset="-122"/>
                  </a:rPr>
                  <a:t>    </a:t>
                </a:r>
                <a14:m>
                  <m:oMath xmlns:m="http://schemas.openxmlformats.org/officeDocument/2006/math">
                    <m:r>
                      <a:rPr lang="en-US" altLang="zh-CN" sz="2400" b="1" i="1" kern="0" smtClean="0">
                        <a:solidFill>
                          <a:srgbClr val="000000"/>
                        </a:solidFill>
                        <a:latin typeface="Cambria Math" panose="02040503050406030204" pitchFamily="18" charset="0"/>
                        <a:ea typeface="微软雅黑" panose="020B0503020204020204" pitchFamily="34" charset="-122"/>
                      </a:rPr>
                      <m:t>𝑾</m:t>
                    </m:r>
                    <m:r>
                      <a:rPr lang="en-US" altLang="zh-CN" sz="2400" b="0" i="1" kern="0" smtClean="0">
                        <a:solidFill>
                          <a:srgbClr val="000000"/>
                        </a:solidFill>
                        <a:latin typeface="Cambria Math" panose="02040503050406030204" pitchFamily="18" charset="0"/>
                        <a:ea typeface="微软雅黑" panose="020B0503020204020204" pitchFamily="34" charset="-122"/>
                      </a:rPr>
                      <m:t>=</m:t>
                    </m:r>
                    <m:d>
                      <m:dPr>
                        <m:begChr m:val="["/>
                        <m:endChr m:val="]"/>
                        <m:ctrlPr>
                          <a:rPr lang="en-US" altLang="zh-CN" sz="2400" b="0" i="1" kern="0" smtClean="0">
                            <a:solidFill>
                              <a:srgbClr val="000000"/>
                            </a:solidFill>
                            <a:latin typeface="Cambria Math" panose="02040503050406030204" pitchFamily="18" charset="0"/>
                            <a:ea typeface="微软雅黑" panose="020B0503020204020204" pitchFamily="34" charset="-122"/>
                          </a:rPr>
                        </m:ctrlPr>
                      </m:dPr>
                      <m:e>
                        <m:m>
                          <m:mPr>
                            <m:mcs>
                              <m:mc>
                                <m:mcPr>
                                  <m:count m:val="2"/>
                                  <m:mcJc m:val="center"/>
                                </m:mcPr>
                              </m:mc>
                            </m:mcs>
                            <m:ctrlPr>
                              <a:rPr lang="en-US" altLang="zh-CN" sz="2400" b="0" i="1" kern="0" smtClean="0">
                                <a:solidFill>
                                  <a:srgbClr val="000000"/>
                                </a:solidFill>
                                <a:latin typeface="Cambria Math" panose="02040503050406030204" pitchFamily="18" charset="0"/>
                                <a:ea typeface="微软雅黑" panose="020B0503020204020204" pitchFamily="34" charset="-122"/>
                              </a:rPr>
                            </m:ctrlPr>
                          </m:mPr>
                          <m:mr>
                            <m:e>
                              <m:r>
                                <m:rPr>
                                  <m:brk m:alnAt="7"/>
                                </m:rPr>
                                <a:rPr lang="en-US" altLang="zh-CN" sz="2400" b="0" i="1" kern="0" smtClean="0">
                                  <a:solidFill>
                                    <a:srgbClr val="000000"/>
                                  </a:solidFill>
                                  <a:latin typeface="Cambria Math" panose="02040503050406030204" pitchFamily="18" charset="0"/>
                                  <a:ea typeface="微软雅黑" panose="020B0503020204020204" pitchFamily="34" charset="-122"/>
                                </a:rPr>
                                <m:t>1</m:t>
                              </m:r>
                            </m:e>
                            <m:e>
                              <m:r>
                                <a:rPr lang="en-US" altLang="zh-CN" sz="2400" b="0" i="1" kern="0" smtClean="0">
                                  <a:solidFill>
                                    <a:srgbClr val="000000"/>
                                  </a:solidFill>
                                  <a:latin typeface="Cambria Math" panose="02040503050406030204" pitchFamily="18" charset="0"/>
                                  <a:ea typeface="微软雅黑" panose="020B0503020204020204" pitchFamily="34" charset="-122"/>
                                </a:rPr>
                                <m:t>1</m:t>
                              </m:r>
                            </m:e>
                          </m:mr>
                          <m:mr>
                            <m:e>
                              <m:r>
                                <a:rPr lang="en-US" altLang="zh-CN" sz="2400" b="0" i="1" kern="0" smtClean="0">
                                  <a:solidFill>
                                    <a:srgbClr val="000000"/>
                                  </a:solidFill>
                                  <a:latin typeface="Cambria Math" panose="02040503050406030204" pitchFamily="18" charset="0"/>
                                  <a:ea typeface="微软雅黑" panose="020B0503020204020204" pitchFamily="34" charset="-122"/>
                                </a:rPr>
                                <m:t>1</m:t>
                              </m:r>
                            </m:e>
                            <m:e>
                              <m:r>
                                <a:rPr lang="en-US" altLang="zh-CN" sz="2400" b="0" i="1" kern="0" smtClean="0">
                                  <a:solidFill>
                                    <a:srgbClr val="000000"/>
                                  </a:solidFill>
                                  <a:latin typeface="Cambria Math" panose="02040503050406030204" pitchFamily="18" charset="0"/>
                                  <a:ea typeface="微软雅黑" panose="020B0503020204020204" pitchFamily="34" charset="-122"/>
                                </a:rPr>
                                <m:t>1</m:t>
                              </m:r>
                            </m:e>
                          </m:mr>
                        </m:m>
                      </m:e>
                    </m:d>
                    <m:r>
                      <a:rPr lang="en-US" altLang="zh-CN" sz="2400" b="0" i="1" kern="0" smtClean="0">
                        <a:solidFill>
                          <a:srgbClr val="000000"/>
                        </a:solidFill>
                        <a:latin typeface="Cambria Math" panose="02040503050406030204" pitchFamily="18" charset="0"/>
                        <a:ea typeface="微软雅黑" panose="020B0503020204020204" pitchFamily="34" charset="-122"/>
                      </a:rPr>
                      <m:t>,</m:t>
                    </m:r>
                    <m:r>
                      <a:rPr lang="en-US" altLang="zh-CN" sz="2400" b="1" i="1" kern="0" smtClean="0">
                        <a:solidFill>
                          <a:srgbClr val="000000"/>
                        </a:solidFill>
                        <a:latin typeface="Cambria Math" panose="02040503050406030204" pitchFamily="18" charset="0"/>
                        <a:ea typeface="微软雅黑" panose="020B0503020204020204" pitchFamily="34" charset="-122"/>
                      </a:rPr>
                      <m:t>𝒄</m:t>
                    </m:r>
                    <m:r>
                      <a:rPr lang="en-US" altLang="zh-CN" sz="2400" b="0" i="1" kern="0" smtClean="0">
                        <a:solidFill>
                          <a:srgbClr val="000000"/>
                        </a:solidFill>
                        <a:latin typeface="Cambria Math" panose="02040503050406030204" pitchFamily="18" charset="0"/>
                        <a:ea typeface="微软雅黑" panose="020B0503020204020204" pitchFamily="34" charset="-122"/>
                      </a:rPr>
                      <m:t>=</m:t>
                    </m:r>
                    <m:d>
                      <m:dPr>
                        <m:begChr m:val="["/>
                        <m:endChr m:val="]"/>
                        <m:ctrlPr>
                          <a:rPr lang="en-US" altLang="zh-CN" sz="2400" b="0" i="1" kern="0" smtClean="0">
                            <a:solidFill>
                              <a:srgbClr val="000000"/>
                            </a:solidFill>
                            <a:latin typeface="Cambria Math" panose="02040503050406030204" pitchFamily="18" charset="0"/>
                            <a:ea typeface="微软雅黑" panose="020B0503020204020204" pitchFamily="34" charset="-122"/>
                          </a:rPr>
                        </m:ctrlPr>
                      </m:dPr>
                      <m:e>
                        <m:m>
                          <m:mPr>
                            <m:mcs>
                              <m:mc>
                                <m:mcPr>
                                  <m:count m:val="1"/>
                                  <m:mcJc m:val="center"/>
                                </m:mcPr>
                              </m:mc>
                            </m:mcs>
                            <m:ctrlPr>
                              <a:rPr lang="en-US" altLang="zh-CN" sz="2400" b="0" i="1" kern="0" smtClean="0">
                                <a:solidFill>
                                  <a:srgbClr val="000000"/>
                                </a:solidFill>
                                <a:latin typeface="Cambria Math" panose="02040503050406030204" pitchFamily="18" charset="0"/>
                                <a:ea typeface="微软雅黑" panose="020B0503020204020204" pitchFamily="34" charset="-122"/>
                              </a:rPr>
                            </m:ctrlPr>
                          </m:mPr>
                          <m:mr>
                            <m:e>
                              <m:r>
                                <m:rPr>
                                  <m:brk m:alnAt="7"/>
                                </m:rPr>
                                <a:rPr lang="en-US" altLang="zh-CN" sz="2400" b="0" i="1" kern="0" smtClean="0">
                                  <a:solidFill>
                                    <a:srgbClr val="000000"/>
                                  </a:solidFill>
                                  <a:latin typeface="Cambria Math" panose="02040503050406030204" pitchFamily="18" charset="0"/>
                                  <a:ea typeface="微软雅黑" panose="020B0503020204020204" pitchFamily="34" charset="-122"/>
                                </a:rPr>
                                <m:t>0</m:t>
                              </m:r>
                            </m:e>
                          </m:mr>
                          <m:mr>
                            <m:e>
                              <m:r>
                                <a:rPr lang="en-US" altLang="zh-CN" sz="2400" b="0" i="1" kern="0" smtClean="0">
                                  <a:solidFill>
                                    <a:srgbClr val="000000"/>
                                  </a:solidFill>
                                  <a:latin typeface="Cambria Math" panose="02040503050406030204" pitchFamily="18" charset="0"/>
                                  <a:ea typeface="微软雅黑" panose="020B0503020204020204" pitchFamily="34" charset="-122"/>
                                </a:rPr>
                                <m:t>−1</m:t>
                              </m:r>
                            </m:e>
                          </m:mr>
                        </m:m>
                      </m:e>
                    </m:d>
                    <m:r>
                      <a:rPr lang="en-US" altLang="zh-CN" sz="2400" b="0" i="1" kern="0" smtClean="0">
                        <a:solidFill>
                          <a:srgbClr val="000000"/>
                        </a:solidFill>
                        <a:latin typeface="Cambria Math" panose="02040503050406030204" pitchFamily="18" charset="0"/>
                        <a:ea typeface="微软雅黑" panose="020B0503020204020204" pitchFamily="34" charset="-122"/>
                      </a:rPr>
                      <m:t>,</m:t>
                    </m:r>
                    <m:r>
                      <a:rPr lang="en-US" altLang="zh-CN" sz="2400" b="1" i="1" kern="0" smtClean="0">
                        <a:solidFill>
                          <a:srgbClr val="000000"/>
                        </a:solidFill>
                        <a:latin typeface="Cambria Math" panose="02040503050406030204" pitchFamily="18" charset="0"/>
                        <a:ea typeface="微软雅黑" panose="020B0503020204020204" pitchFamily="34" charset="-122"/>
                      </a:rPr>
                      <m:t>𝒘</m:t>
                    </m:r>
                    <m:r>
                      <a:rPr lang="en-US" altLang="zh-CN" sz="2400" b="0" i="1" kern="0" smtClean="0">
                        <a:solidFill>
                          <a:srgbClr val="000000"/>
                        </a:solidFill>
                        <a:latin typeface="Cambria Math" panose="02040503050406030204" pitchFamily="18" charset="0"/>
                        <a:ea typeface="微软雅黑" panose="020B0503020204020204" pitchFamily="34" charset="-122"/>
                      </a:rPr>
                      <m:t>=</m:t>
                    </m:r>
                    <m:d>
                      <m:dPr>
                        <m:begChr m:val="["/>
                        <m:endChr m:val="]"/>
                        <m:ctrlPr>
                          <a:rPr lang="en-US" altLang="zh-CN" sz="2400" i="1" kern="0">
                            <a:solidFill>
                              <a:srgbClr val="000000"/>
                            </a:solidFill>
                            <a:latin typeface="Cambria Math" panose="02040503050406030204" pitchFamily="18" charset="0"/>
                            <a:ea typeface="微软雅黑" panose="020B0503020204020204" pitchFamily="34" charset="-122"/>
                          </a:rPr>
                        </m:ctrlPr>
                      </m:dPr>
                      <m:e>
                        <m:m>
                          <m:mPr>
                            <m:mcs>
                              <m:mc>
                                <m:mcPr>
                                  <m:count m:val="1"/>
                                  <m:mcJc m:val="center"/>
                                </m:mcPr>
                              </m:mc>
                            </m:mcs>
                            <m:ctrlPr>
                              <a:rPr lang="en-US" altLang="zh-CN" sz="2400" i="1" kern="0">
                                <a:solidFill>
                                  <a:srgbClr val="000000"/>
                                </a:solidFill>
                                <a:latin typeface="Cambria Math" panose="02040503050406030204" pitchFamily="18" charset="0"/>
                                <a:ea typeface="微软雅黑" panose="020B0503020204020204" pitchFamily="34" charset="-122"/>
                              </a:rPr>
                            </m:ctrlPr>
                          </m:mPr>
                          <m:mr>
                            <m:e>
                              <m:r>
                                <a:rPr lang="en-US" altLang="zh-CN" sz="2400" b="0" i="1" kern="0" smtClean="0">
                                  <a:solidFill>
                                    <a:srgbClr val="000000"/>
                                  </a:solidFill>
                                  <a:latin typeface="Cambria Math" panose="02040503050406030204" pitchFamily="18" charset="0"/>
                                  <a:ea typeface="微软雅黑" panose="020B0503020204020204" pitchFamily="34" charset="-122"/>
                                </a:rPr>
                                <m:t>1</m:t>
                              </m:r>
                            </m:e>
                          </m:mr>
                          <m:mr>
                            <m:e>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2</m:t>
                              </m:r>
                            </m:e>
                          </m:mr>
                        </m:m>
                      </m:e>
                    </m:d>
                    <m:r>
                      <a:rPr lang="en-US" altLang="zh-CN" sz="2400" b="0" i="1" kern="0" smtClea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𝑏</m:t>
                    </m:r>
                    <m:r>
                      <a:rPr lang="en-US" altLang="zh-CN" sz="2400" b="0" i="1" kern="0" smtClean="0">
                        <a:solidFill>
                          <a:srgbClr val="000000"/>
                        </a:solidFill>
                        <a:latin typeface="Cambria Math" panose="02040503050406030204" pitchFamily="18" charset="0"/>
                        <a:ea typeface="微软雅黑" panose="020B0503020204020204" pitchFamily="34" charset="-122"/>
                      </a:rPr>
                      <m:t>=0</m:t>
                    </m:r>
                  </m:oMath>
                </a14:m>
                <a:r>
                  <a:rPr lang="en-US" altLang="zh-CN" sz="2400" kern="0" dirty="0">
                    <a:solidFill>
                      <a:srgbClr val="000000"/>
                    </a:solidFill>
                    <a:latin typeface="微软雅黑" panose="020B0503020204020204" pitchFamily="34" charset="-122"/>
                    <a:ea typeface="微软雅黑" panose="020B0503020204020204" pitchFamily="34" charset="-122"/>
                  </a:rPr>
                  <a:t> </a:t>
                </a:r>
              </a:p>
              <a:p>
                <a:pPr marL="97200" lvl="0" eaLnBrk="0" fontAlgn="base" hangingPunct="0">
                  <a:spcBef>
                    <a:spcPts val="600"/>
                  </a:spcBef>
                  <a:spcAft>
                    <a:spcPts val="600"/>
                  </a:spcAft>
                  <a:buClr>
                    <a:srgbClr val="0000FF"/>
                  </a:buClr>
                  <a:buSzPct val="80000"/>
                </a:pPr>
                <a:r>
                  <a:rPr lang="zh-CN" altLang="en-US" sz="2400" kern="0" dirty="0">
                    <a:solidFill>
                      <a:srgbClr val="000000"/>
                    </a:solidFill>
                    <a:latin typeface="微软雅黑" panose="020B0503020204020204" pitchFamily="34" charset="-122"/>
                    <a:ea typeface="微软雅黑" panose="020B0503020204020204" pitchFamily="34" charset="-122"/>
                  </a:rPr>
                  <a:t>   模型处理流程如下：</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7200" lvl="0" eaLnBrk="0" fontAlgn="base" hangingPunct="0">
                  <a:spcBef>
                    <a:spcPts val="600"/>
                  </a:spcBef>
                  <a:spcAft>
                    <a:spcPts val="600"/>
                  </a:spcAft>
                  <a:buClr>
                    <a:srgbClr val="0000FF"/>
                  </a:buClr>
                  <a:buSzPct val="80000"/>
                </a:pPr>
                <a:r>
                  <a:rPr lang="zh-CN" altLang="en-US" sz="2400" kern="0" dirty="0">
                    <a:solidFill>
                      <a:srgbClr val="000000"/>
                    </a:solidFill>
                    <a:latin typeface="微软雅黑" panose="020B0503020204020204" pitchFamily="34" charset="-122"/>
                    <a:ea typeface="微软雅黑" panose="020B0503020204020204" pitchFamily="34" charset="-122"/>
                  </a:rPr>
                  <a:t>   ① 输入</a:t>
                </a:r>
                <a:r>
                  <a:rPr lang="en-US" altLang="zh-CN" sz="2400" kern="0" dirty="0">
                    <a:solidFill>
                      <a:srgbClr val="000000"/>
                    </a:solidFill>
                    <a:latin typeface="微软雅黑" panose="020B0503020204020204" pitchFamily="34" charset="-122"/>
                    <a:ea typeface="微软雅黑" panose="020B0503020204020204" pitchFamily="34" charset="-122"/>
                  </a:rPr>
                  <a:t>4</a:t>
                </a:r>
                <a:r>
                  <a:rPr lang="zh-CN" altLang="en-US" sz="2400" kern="0" dirty="0">
                    <a:solidFill>
                      <a:srgbClr val="000000"/>
                    </a:solidFill>
                    <a:latin typeface="微软雅黑" panose="020B0503020204020204" pitchFamily="34" charset="-122"/>
                    <a:ea typeface="微软雅黑" panose="020B0503020204020204" pitchFamily="34" charset="-122"/>
                  </a:rPr>
                  <a:t>个样本的矩阵表示为：</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7200" lvl="0" eaLnBrk="0" fontAlgn="base" hangingPunct="0">
                  <a:spcBef>
                    <a:spcPts val="600"/>
                  </a:spcBef>
                  <a:spcAft>
                    <a:spcPts val="600"/>
                  </a:spcAft>
                  <a:buClr>
                    <a:srgbClr val="0000FF"/>
                  </a:buClr>
                  <a:buSzPct val="80000"/>
                </a:pPr>
                <a:r>
                  <a:rPr lang="en-US" altLang="zh-CN" sz="2400" b="1" kern="0" dirty="0">
                    <a:solidFill>
                      <a:srgbClr val="000000"/>
                    </a:solidFill>
                    <a:ea typeface="微软雅黑" panose="020B0503020204020204" pitchFamily="34" charset="-122"/>
                  </a:rPr>
                  <a:t>        </a:t>
                </a:r>
                <a14:m>
                  <m:oMath xmlns:m="http://schemas.openxmlformats.org/officeDocument/2006/math">
                    <m:r>
                      <a:rPr lang="en-US" altLang="zh-CN" sz="2400" b="1" i="1" kern="0" smtClean="0">
                        <a:solidFill>
                          <a:srgbClr val="000000"/>
                        </a:solidFill>
                        <a:latin typeface="Cambria Math" panose="02040503050406030204" pitchFamily="18" charset="0"/>
                        <a:ea typeface="微软雅黑" panose="020B0503020204020204" pitchFamily="34" charset="-122"/>
                      </a:rPr>
                      <m:t>𝑿</m:t>
                    </m:r>
                    <m:r>
                      <a:rPr lang="en-US" altLang="zh-CN" sz="2400" i="1" kern="0">
                        <a:solidFill>
                          <a:srgbClr val="000000"/>
                        </a:solidFill>
                        <a:latin typeface="Cambria Math" panose="02040503050406030204" pitchFamily="18" charset="0"/>
                        <a:ea typeface="微软雅黑" panose="020B0503020204020204" pitchFamily="34" charset="-122"/>
                      </a:rPr>
                      <m:t>=</m:t>
                    </m:r>
                    <m:d>
                      <m:dPr>
                        <m:begChr m:val="["/>
                        <m:endChr m:val="]"/>
                        <m:ctrlPr>
                          <a:rPr lang="en-US" altLang="zh-CN" sz="2400" i="1" kern="0">
                            <a:solidFill>
                              <a:srgbClr val="000000"/>
                            </a:solidFill>
                            <a:latin typeface="Cambria Math" panose="02040503050406030204" pitchFamily="18" charset="0"/>
                            <a:ea typeface="微软雅黑" panose="020B0503020204020204" pitchFamily="34" charset="-122"/>
                          </a:rPr>
                        </m:ctrlPr>
                      </m:dPr>
                      <m:e>
                        <m:m>
                          <m:mPr>
                            <m:mcs>
                              <m:mc>
                                <m:mcPr>
                                  <m:count m:val="1"/>
                                  <m:mcJc m:val="center"/>
                                </m:mcPr>
                              </m:mc>
                            </m:mcs>
                            <m:ctrlPr>
                              <a:rPr lang="en-US" altLang="zh-CN" sz="2400" i="1" kern="0" smtClean="0">
                                <a:solidFill>
                                  <a:srgbClr val="000000"/>
                                </a:solidFill>
                                <a:latin typeface="Cambria Math" panose="02040503050406030204" pitchFamily="18" charset="0"/>
                                <a:ea typeface="微软雅黑" panose="020B0503020204020204" pitchFamily="34" charset="-122"/>
                              </a:rPr>
                            </m:ctrlPr>
                          </m:mPr>
                          <m:mr>
                            <m:e>
                              <m:m>
                                <m:mPr>
                                  <m:mcs>
                                    <m:mc>
                                      <m:mcPr>
                                        <m:count m:val="2"/>
                                        <m:mcJc m:val="center"/>
                                      </m:mcPr>
                                    </m:mc>
                                  </m:mcs>
                                  <m:ctrlPr>
                                    <a:rPr lang="en-US" altLang="zh-CN" sz="2400" i="1" kern="0" smtClean="0">
                                      <a:solidFill>
                                        <a:srgbClr val="000000"/>
                                      </a:solidFill>
                                      <a:latin typeface="Cambria Math" panose="02040503050406030204" pitchFamily="18" charset="0"/>
                                      <a:ea typeface="微软雅黑" panose="020B0503020204020204" pitchFamily="34" charset="-122"/>
                                    </a:rPr>
                                  </m:ctrlPr>
                                </m:mPr>
                                <m:mr>
                                  <m:e>
                                    <m:r>
                                      <m:rPr>
                                        <m:brk m:alnAt="7"/>
                                      </m:rPr>
                                      <a:rPr lang="en-US" altLang="zh-CN" sz="2400" b="0" i="1" kern="0" smtClean="0">
                                        <a:solidFill>
                                          <a:srgbClr val="000000"/>
                                        </a:solidFill>
                                        <a:latin typeface="Cambria Math" panose="02040503050406030204" pitchFamily="18" charset="0"/>
                                        <a:ea typeface="微软雅黑" panose="020B0503020204020204" pitchFamily="34" charset="-122"/>
                                      </a:rPr>
                                      <m:t>0</m:t>
                                    </m:r>
                                  </m:e>
                                  <m:e>
                                    <m:r>
                                      <a:rPr lang="en-US" altLang="zh-CN" sz="2400" b="0" i="1" kern="0" smtClean="0">
                                        <a:solidFill>
                                          <a:srgbClr val="000000"/>
                                        </a:solidFill>
                                        <a:latin typeface="Cambria Math" panose="02040503050406030204" pitchFamily="18" charset="0"/>
                                        <a:ea typeface="微软雅黑" panose="020B0503020204020204" pitchFamily="34" charset="-122"/>
                                      </a:rPr>
                                      <m:t>0</m:t>
                                    </m:r>
                                  </m:e>
                                </m:mr>
                                <m:mr>
                                  <m:e>
                                    <m:r>
                                      <a:rPr lang="en-US" altLang="zh-CN" sz="2400" b="0" i="1" kern="0" smtClean="0">
                                        <a:solidFill>
                                          <a:srgbClr val="000000"/>
                                        </a:solidFill>
                                        <a:latin typeface="Cambria Math" panose="02040503050406030204" pitchFamily="18" charset="0"/>
                                        <a:ea typeface="微软雅黑" panose="020B0503020204020204" pitchFamily="34" charset="-122"/>
                                      </a:rPr>
                                      <m:t>0</m:t>
                                    </m:r>
                                  </m:e>
                                  <m:e>
                                    <m:r>
                                      <a:rPr lang="en-US" altLang="zh-CN" sz="2400" b="0" i="1" kern="0" smtClean="0">
                                        <a:solidFill>
                                          <a:srgbClr val="000000"/>
                                        </a:solidFill>
                                        <a:latin typeface="Cambria Math" panose="02040503050406030204" pitchFamily="18" charset="0"/>
                                        <a:ea typeface="微软雅黑" panose="020B0503020204020204" pitchFamily="34" charset="-122"/>
                                      </a:rPr>
                                      <m:t>1</m:t>
                                    </m:r>
                                  </m:e>
                                </m:mr>
                              </m:m>
                            </m:e>
                          </m:mr>
                          <m:mr>
                            <m:e>
                              <m:m>
                                <m:mPr>
                                  <m:mcs>
                                    <m:mc>
                                      <m:mcPr>
                                        <m:count m:val="2"/>
                                        <m:mcJc m:val="center"/>
                                      </m:mcPr>
                                    </m:mc>
                                  </m:mcs>
                                  <m:ctrlPr>
                                    <a:rPr lang="en-US" altLang="zh-CN" sz="2400" i="1" kern="0" smtClean="0">
                                      <a:solidFill>
                                        <a:srgbClr val="000000"/>
                                      </a:solidFill>
                                      <a:latin typeface="Cambria Math" panose="02040503050406030204" pitchFamily="18" charset="0"/>
                                      <a:ea typeface="微软雅黑" panose="020B0503020204020204" pitchFamily="34" charset="-122"/>
                                    </a:rPr>
                                  </m:ctrlPr>
                                </m:mPr>
                                <m:mr>
                                  <m:e>
                                    <m:r>
                                      <m:rPr>
                                        <m:brk m:alnAt="7"/>
                                      </m:rPr>
                                      <a:rPr lang="en-US" altLang="zh-CN" sz="2400" b="0" i="1" kern="0" smtClean="0">
                                        <a:solidFill>
                                          <a:srgbClr val="000000"/>
                                        </a:solidFill>
                                        <a:latin typeface="Cambria Math" panose="02040503050406030204" pitchFamily="18" charset="0"/>
                                        <a:ea typeface="微软雅黑" panose="020B0503020204020204" pitchFamily="34" charset="-122"/>
                                      </a:rPr>
                                      <m:t>1</m:t>
                                    </m:r>
                                  </m:e>
                                  <m:e>
                                    <m:r>
                                      <a:rPr lang="en-US" altLang="zh-CN" sz="2400" b="0" i="1" kern="0" smtClean="0">
                                        <a:solidFill>
                                          <a:srgbClr val="000000"/>
                                        </a:solidFill>
                                        <a:latin typeface="Cambria Math" panose="02040503050406030204" pitchFamily="18" charset="0"/>
                                        <a:ea typeface="微软雅黑" panose="020B0503020204020204" pitchFamily="34" charset="-122"/>
                                      </a:rPr>
                                      <m:t>0</m:t>
                                    </m:r>
                                  </m:e>
                                </m:mr>
                                <m:mr>
                                  <m:e>
                                    <m:r>
                                      <a:rPr lang="en-US" altLang="zh-CN" sz="2400" b="0" i="1" kern="0" smtClean="0">
                                        <a:solidFill>
                                          <a:srgbClr val="000000"/>
                                        </a:solidFill>
                                        <a:latin typeface="Cambria Math" panose="02040503050406030204" pitchFamily="18" charset="0"/>
                                        <a:ea typeface="微软雅黑" panose="020B0503020204020204" pitchFamily="34" charset="-122"/>
                                      </a:rPr>
                                      <m:t>1</m:t>
                                    </m:r>
                                  </m:e>
                                  <m:e>
                                    <m:r>
                                      <a:rPr lang="en-US" altLang="zh-CN" sz="2400" b="0" i="1" kern="0" smtClean="0">
                                        <a:solidFill>
                                          <a:srgbClr val="000000"/>
                                        </a:solidFill>
                                        <a:latin typeface="Cambria Math" panose="02040503050406030204" pitchFamily="18" charset="0"/>
                                        <a:ea typeface="微软雅黑" panose="020B0503020204020204" pitchFamily="34" charset="-122"/>
                                      </a:rPr>
                                      <m:t>1</m:t>
                                    </m:r>
                                  </m:e>
                                </m:mr>
                              </m:m>
                            </m:e>
                          </m:mr>
                        </m:m>
                      </m:e>
                    </m:d>
                  </m:oMath>
                </a14:m>
                <a:r>
                  <a:rPr lang="en-US" altLang="zh-CN" sz="2400" kern="0" dirty="0">
                    <a:solidFill>
                      <a:srgbClr val="000000"/>
                    </a:solidFill>
                    <a:latin typeface="微软雅黑" panose="020B0503020204020204" pitchFamily="34" charset="-122"/>
                    <a:ea typeface="微软雅黑" panose="020B0503020204020204" pitchFamily="34" charset="-122"/>
                  </a:rPr>
                  <a:t> </a:t>
                </a:r>
              </a:p>
              <a:p>
                <a:pPr marL="97200" lvl="0" eaLnBrk="0" fontAlgn="base" hangingPunct="0">
                  <a:spcBef>
                    <a:spcPts val="600"/>
                  </a:spcBef>
                  <a:spcAft>
                    <a:spcPts val="600"/>
                  </a:spcAft>
                  <a:buClr>
                    <a:srgbClr val="0000FF"/>
                  </a:buClr>
                  <a:buSzPct val="80000"/>
                </a:pPr>
                <a:r>
                  <a:rPr lang="zh-CN" altLang="en-US" sz="2400" kern="0" dirty="0">
                    <a:solidFill>
                      <a:srgbClr val="000000"/>
                    </a:solidFill>
                    <a:latin typeface="微软雅黑" panose="020B0503020204020204" pitchFamily="34" charset="-122"/>
                    <a:ea typeface="微软雅黑" panose="020B0503020204020204" pitchFamily="34" charset="-122"/>
                  </a:rPr>
                  <a:t>   ② 乘以第一层权重矩阵，得到：</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7200" lvl="0" eaLnBrk="0" fontAlgn="base" hangingPunct="0">
                  <a:spcBef>
                    <a:spcPts val="600"/>
                  </a:spcBef>
                  <a:spcAft>
                    <a:spcPts val="600"/>
                  </a:spcAft>
                  <a:buClr>
                    <a:srgbClr val="0000FF"/>
                  </a:buClr>
                  <a:buSzPct val="80000"/>
                </a:pPr>
                <a:r>
                  <a:rPr lang="en-US" altLang="zh-CN" sz="2400" b="1" kern="0" dirty="0">
                    <a:solidFill>
                      <a:srgbClr val="000000"/>
                    </a:solidFill>
                    <a:latin typeface="微软雅黑" panose="020B0503020204020204" pitchFamily="34" charset="-122"/>
                    <a:ea typeface="微软雅黑" panose="020B0503020204020204" pitchFamily="34" charset="-122"/>
                  </a:rPr>
                  <a:t>      </a:t>
                </a:r>
                <a:r>
                  <a:rPr lang="en-US" altLang="zh-CN" sz="2400" b="1" kern="0" dirty="0">
                    <a:solidFill>
                      <a:srgbClr val="000000"/>
                    </a:solidFill>
                    <a:ea typeface="微软雅黑" panose="020B0503020204020204" pitchFamily="34" charset="-122"/>
                  </a:rPr>
                  <a:t> </a:t>
                </a:r>
                <a14:m>
                  <m:oMath xmlns:m="http://schemas.openxmlformats.org/officeDocument/2006/math">
                    <m:r>
                      <a:rPr lang="en-US" altLang="zh-CN" sz="2400" b="1" i="1" kern="0" smtClean="0">
                        <a:solidFill>
                          <a:srgbClr val="000000"/>
                        </a:solidFill>
                        <a:latin typeface="Cambria Math" panose="02040503050406030204" pitchFamily="18" charset="0"/>
                        <a:ea typeface="微软雅黑" panose="020B0503020204020204" pitchFamily="34" charset="-122"/>
                      </a:rPr>
                      <m:t>𝑿𝑾</m:t>
                    </m:r>
                    <m:r>
                      <a:rPr lang="en-US" altLang="zh-CN" sz="2400" i="1" kern="0">
                        <a:solidFill>
                          <a:srgbClr val="000000"/>
                        </a:solidFill>
                        <a:latin typeface="Cambria Math" panose="02040503050406030204" pitchFamily="18" charset="0"/>
                        <a:ea typeface="微软雅黑" panose="020B0503020204020204" pitchFamily="34" charset="-122"/>
                      </a:rPr>
                      <m:t>=</m:t>
                    </m:r>
                    <m:d>
                      <m:dPr>
                        <m:begChr m:val="["/>
                        <m:endChr m:val="]"/>
                        <m:ctrlPr>
                          <a:rPr lang="en-US" altLang="zh-CN" sz="2400" i="1" kern="0">
                            <a:solidFill>
                              <a:srgbClr val="000000"/>
                            </a:solidFill>
                            <a:latin typeface="Cambria Math" panose="02040503050406030204" pitchFamily="18" charset="0"/>
                            <a:ea typeface="微软雅黑" panose="020B0503020204020204" pitchFamily="34" charset="-122"/>
                          </a:rPr>
                        </m:ctrlPr>
                      </m:dPr>
                      <m:e>
                        <m:m>
                          <m:mPr>
                            <m:mcs>
                              <m:mc>
                                <m:mcPr>
                                  <m:count m:val="1"/>
                                  <m:mcJc m:val="center"/>
                                </m:mcPr>
                              </m:mc>
                            </m:mcs>
                            <m:ctrlPr>
                              <a:rPr lang="en-US" altLang="zh-CN" sz="2400" i="1" kern="0">
                                <a:solidFill>
                                  <a:srgbClr val="000000"/>
                                </a:solidFill>
                                <a:latin typeface="Cambria Math" panose="02040503050406030204" pitchFamily="18" charset="0"/>
                                <a:ea typeface="微软雅黑" panose="020B0503020204020204" pitchFamily="34" charset="-122"/>
                              </a:rPr>
                            </m:ctrlPr>
                          </m:mPr>
                          <m:mr>
                            <m:e>
                              <m:m>
                                <m:mPr>
                                  <m:mcs>
                                    <m:mc>
                                      <m:mcPr>
                                        <m:count m:val="2"/>
                                        <m:mcJc m:val="center"/>
                                      </m:mcPr>
                                    </m:mc>
                                  </m:mcs>
                                  <m:ctrlPr>
                                    <a:rPr lang="en-US" altLang="zh-CN" sz="2400" i="1" kern="0">
                                      <a:solidFill>
                                        <a:srgbClr val="000000"/>
                                      </a:solidFill>
                                      <a:latin typeface="Cambria Math" panose="02040503050406030204" pitchFamily="18" charset="0"/>
                                      <a:ea typeface="微软雅黑" panose="020B0503020204020204" pitchFamily="34" charset="-122"/>
                                    </a:rPr>
                                  </m:ctrlPr>
                                </m:mPr>
                                <m:mr>
                                  <m:e>
                                    <m:r>
                                      <m:rPr>
                                        <m:brk m:alnAt="7"/>
                                      </m:rPr>
                                      <a:rPr lang="en-US" altLang="zh-CN" sz="2400" i="1" kern="0">
                                        <a:solidFill>
                                          <a:srgbClr val="000000"/>
                                        </a:solidFill>
                                        <a:latin typeface="Cambria Math" panose="02040503050406030204" pitchFamily="18" charset="0"/>
                                        <a:ea typeface="微软雅黑" panose="020B0503020204020204" pitchFamily="34" charset="-122"/>
                                      </a:rPr>
                                      <m:t>0</m:t>
                                    </m:r>
                                  </m:e>
                                  <m:e>
                                    <m:r>
                                      <a:rPr lang="en-US" altLang="zh-CN" sz="2400" i="1" kern="0">
                                        <a:solidFill>
                                          <a:srgbClr val="000000"/>
                                        </a:solidFill>
                                        <a:latin typeface="Cambria Math" panose="02040503050406030204" pitchFamily="18" charset="0"/>
                                        <a:ea typeface="微软雅黑" panose="020B0503020204020204" pitchFamily="34" charset="-122"/>
                                      </a:rPr>
                                      <m:t>0</m:t>
                                    </m:r>
                                  </m:e>
                                </m:mr>
                                <m:mr>
                                  <m:e>
                                    <m:r>
                                      <a:rPr lang="en-US" altLang="zh-CN" sz="2400" b="0" i="1" kern="0" smtClean="0">
                                        <a:solidFill>
                                          <a:srgbClr val="000000"/>
                                        </a:solidFill>
                                        <a:latin typeface="Cambria Math" panose="02040503050406030204" pitchFamily="18" charset="0"/>
                                        <a:ea typeface="微软雅黑" panose="020B0503020204020204" pitchFamily="34" charset="-122"/>
                                      </a:rPr>
                                      <m:t>1</m:t>
                                    </m:r>
                                  </m:e>
                                  <m:e>
                                    <m:r>
                                      <a:rPr lang="en-US" altLang="zh-CN" sz="2400" i="1" kern="0">
                                        <a:solidFill>
                                          <a:srgbClr val="000000"/>
                                        </a:solidFill>
                                        <a:latin typeface="Cambria Math" panose="02040503050406030204" pitchFamily="18" charset="0"/>
                                        <a:ea typeface="微软雅黑" panose="020B0503020204020204" pitchFamily="34" charset="-122"/>
                                      </a:rPr>
                                      <m:t>1</m:t>
                                    </m:r>
                                  </m:e>
                                </m:mr>
                              </m:m>
                            </m:e>
                          </m:mr>
                          <m:mr>
                            <m:e>
                              <m:m>
                                <m:mPr>
                                  <m:mcs>
                                    <m:mc>
                                      <m:mcPr>
                                        <m:count m:val="2"/>
                                        <m:mcJc m:val="center"/>
                                      </m:mcPr>
                                    </m:mc>
                                  </m:mcs>
                                  <m:ctrlPr>
                                    <a:rPr lang="en-US" altLang="zh-CN" sz="2400" i="1" kern="0">
                                      <a:solidFill>
                                        <a:srgbClr val="000000"/>
                                      </a:solidFill>
                                      <a:latin typeface="Cambria Math" panose="02040503050406030204" pitchFamily="18" charset="0"/>
                                      <a:ea typeface="微软雅黑" panose="020B0503020204020204" pitchFamily="34" charset="-122"/>
                                    </a:rPr>
                                  </m:ctrlPr>
                                </m:mPr>
                                <m:mr>
                                  <m:e>
                                    <m:r>
                                      <m:rPr>
                                        <m:brk m:alnAt="7"/>
                                      </m:rPr>
                                      <a:rPr lang="en-US" altLang="zh-CN" sz="2400" i="1" kern="0">
                                        <a:solidFill>
                                          <a:srgbClr val="000000"/>
                                        </a:solidFill>
                                        <a:latin typeface="Cambria Math" panose="02040503050406030204" pitchFamily="18" charset="0"/>
                                        <a:ea typeface="微软雅黑" panose="020B0503020204020204" pitchFamily="34" charset="-122"/>
                                      </a:rPr>
                                      <m:t>1</m:t>
                                    </m:r>
                                  </m:e>
                                  <m:e>
                                    <m:r>
                                      <a:rPr lang="en-US" altLang="zh-CN" sz="2400" b="0" i="1" kern="0" smtClean="0">
                                        <a:solidFill>
                                          <a:srgbClr val="000000"/>
                                        </a:solidFill>
                                        <a:latin typeface="Cambria Math" panose="02040503050406030204" pitchFamily="18" charset="0"/>
                                        <a:ea typeface="微软雅黑" panose="020B0503020204020204" pitchFamily="34" charset="-122"/>
                                      </a:rPr>
                                      <m:t>1</m:t>
                                    </m:r>
                                  </m:e>
                                </m:mr>
                                <m:mr>
                                  <m:e>
                                    <m:r>
                                      <a:rPr lang="en-US" altLang="zh-CN" sz="2400" b="0" i="1" kern="0" smtClean="0">
                                        <a:solidFill>
                                          <a:srgbClr val="000000"/>
                                        </a:solidFill>
                                        <a:latin typeface="Cambria Math" panose="02040503050406030204" pitchFamily="18" charset="0"/>
                                        <a:ea typeface="微软雅黑" panose="020B0503020204020204" pitchFamily="34" charset="-122"/>
                                      </a:rPr>
                                      <m:t>2</m:t>
                                    </m:r>
                                  </m:e>
                                  <m:e>
                                    <m:r>
                                      <a:rPr lang="en-US" altLang="zh-CN" sz="2400" b="0" i="1" kern="0" smtClean="0">
                                        <a:solidFill>
                                          <a:srgbClr val="000000"/>
                                        </a:solidFill>
                                        <a:latin typeface="Cambria Math" panose="02040503050406030204" pitchFamily="18" charset="0"/>
                                        <a:ea typeface="微软雅黑" panose="020B0503020204020204" pitchFamily="34" charset="-122"/>
                                      </a:rPr>
                                      <m:t>2</m:t>
                                    </m:r>
                                  </m:e>
                                </m:mr>
                              </m:m>
                            </m:e>
                          </m:mr>
                        </m:m>
                      </m:e>
                    </m:d>
                  </m:oMath>
                </a14:m>
                <a:endParaRPr lang="en-US" altLang="zh-CN" sz="2400" kern="0" dirty="0">
                  <a:solidFill>
                    <a:srgbClr val="000000"/>
                  </a:solidFill>
                  <a:latin typeface="微软雅黑" panose="020B0503020204020204" pitchFamily="34" charset="-122"/>
                  <a:ea typeface="微软雅黑" panose="020B0503020204020204" pitchFamily="34" charset="-122"/>
                </a:endParaRPr>
              </a:p>
              <a:p>
                <a:pPr>
                  <a:spcBef>
                    <a:spcPts val="1200"/>
                  </a:spcBef>
                  <a:spcAft>
                    <a:spcPts val="1200"/>
                  </a:spcAft>
                </a:pPr>
                <a:endParaRPr lang="zh-CN" altLang="en-US" sz="2800" dirty="0">
                  <a:solidFill>
                    <a:srgbClr val="000000"/>
                  </a:solidFill>
                  <a:latin typeface="微软雅黑" panose="020B0503020204020204" pitchFamily="34" charset="-122"/>
                  <a:ea typeface="微软雅黑" panose="020B0503020204020204" pitchFamily="34"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0" y="773471"/>
                <a:ext cx="5887454" cy="6084529"/>
              </a:xfrm>
              <a:prstGeom prst="rect">
                <a:avLst/>
              </a:prstGeom>
              <a:blipFill rotWithShape="1">
                <a:blip r:embed="rId1"/>
                <a:stretch>
                  <a:fillRect t="-1102"/>
                </a:stretch>
              </a:blipFill>
            </p:spPr>
            <p:txBody>
              <a:bodyPr/>
              <a:lstStyle/>
              <a:p>
                <a:r>
                  <a:rPr lang="zh-CN" altLang="en-US">
                    <a:noFill/>
                  </a:rPr>
                  <a:t> </a:t>
                </a:r>
                <a:endParaRPr lang="zh-CN" altLang="en-US">
                  <a:noFill/>
                </a:endParaRPr>
              </a:p>
            </p:txBody>
          </p:sp>
        </mc:Fallback>
      </mc:AlternateContent>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双层感知器 </a:t>
            </a:r>
            <a:r>
              <a:rPr lang="en-US" altLang="zh-CN" sz="2800" b="1" dirty="0">
                <a:solidFill>
                  <a:srgbClr val="000000"/>
                </a:solidFill>
                <a:latin typeface="微软雅黑" panose="020B0503020204020204" pitchFamily="34" charset="-122"/>
                <a:ea typeface="微软雅黑" panose="020B0503020204020204" pitchFamily="34" charset="-122"/>
              </a:rPr>
              <a:t>—— </a:t>
            </a:r>
            <a:r>
              <a:rPr lang="zh-CN" altLang="en-US" sz="2800" b="1" dirty="0">
                <a:solidFill>
                  <a:srgbClr val="000000"/>
                </a:solidFill>
                <a:latin typeface="微软雅黑" panose="020B0503020204020204" pitchFamily="34" charset="-122"/>
                <a:ea typeface="微软雅黑" panose="020B0503020204020204" pitchFamily="34" charset="-122"/>
              </a:rPr>
              <a:t>一个简单的神经网络</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8" name="文本框 17">
                <a:extLst>
                  <a:ext uri="{FF2B5EF4-FFF2-40B4-BE49-F238E27FC236}">
                    <ele attr="{4E991B99-D45A-45FD-AC24-113533027DD1}"/>
                  </a:ext>
                </a:extLst>
              </p:cNvPr>
              <p:cNvSpPr txBox="1">
                <a:spLocks/>
              </p:cNvSpPr>
              <p:nvPr/>
            </p:nvSpPr>
            <p:spPr>
              <a:xfrm>
                <a:off x="5919353" y="773472"/>
                <a:ext cx="6096000" cy="5842168"/>
              </a:xfrm>
              <a:prstGeom prst="rect">
                <a:avLst/>
              </a:prstGeom>
              <a:noFill/>
            </p:spPr>
            <p:txBody>
              <a:bodyPr wrap="square" rtlCol="0">
                <a:noAutofit/>
              </a:bodyPr>
              <a:lstStyle/>
              <a:p>
                <a:pPr marL="97200" lvl="0" eaLnBrk="0" fontAlgn="base" hangingPunct="0">
                  <a:spcBef>
                    <a:spcPts val="600"/>
                  </a:spcBef>
                  <a:spcAft>
                    <a:spcPts val="600"/>
                  </a:spcAft>
                  <a:buClr>
                    <a:srgbClr val="0000FF"/>
                  </a:buClr>
                  <a:buSzPct val="80000"/>
                </a:pPr>
                <a:r>
                  <a:rPr lang="zh-CN" altLang="en-US" sz="2400" kern="0" dirty="0">
                    <a:solidFill>
                      <a:srgbClr val="000000"/>
                    </a:solidFill>
                    <a:latin typeface="微软雅黑" panose="020B0503020204020204" pitchFamily="34" charset="-122"/>
                    <a:ea typeface="微软雅黑" panose="020B0503020204020204" pitchFamily="34" charset="-122"/>
                  </a:rPr>
                  <a:t>  ③ 加上偏置向量</a:t>
                </a:r>
                <a14:m>
                  <m:oMath xmlns:m="http://schemas.openxmlformats.org/officeDocument/2006/math">
                    <m:r>
                      <a:rPr lang="en-US" altLang="zh-CN" sz="2400" b="1" i="1" kern="0">
                        <a:solidFill>
                          <a:srgbClr val="000000"/>
                        </a:solidFill>
                        <a:latin typeface="Cambria Math" panose="02040503050406030204" pitchFamily="18" charset="0"/>
                        <a:ea typeface="微软雅黑" panose="020B0503020204020204" pitchFamily="34" charset="-122"/>
                      </a:rPr>
                      <m:t>𝒄</m:t>
                    </m:r>
                  </m:oMath>
                </a14:m>
                <a:r>
                  <a:rPr lang="zh-CN" altLang="en-US" sz="2400" kern="0" dirty="0">
                    <a:solidFill>
                      <a:srgbClr val="000000"/>
                    </a:solidFill>
                    <a:latin typeface="微软雅黑" panose="020B0503020204020204" pitchFamily="34" charset="-122"/>
                    <a:ea typeface="微软雅黑" panose="020B0503020204020204" pitchFamily="34" charset="-122"/>
                  </a:rPr>
                  <a:t>，得到：</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7200" lvl="0" eaLnBrk="0" fontAlgn="base" hangingPunct="0">
                  <a:spcBef>
                    <a:spcPts val="600"/>
                  </a:spcBef>
                  <a:spcAft>
                    <a:spcPts val="600"/>
                  </a:spcAft>
                  <a:buClr>
                    <a:srgbClr val="0000FF"/>
                  </a:buClr>
                  <a:buSzPct val="80000"/>
                </a:pPr>
                <a:r>
                  <a:rPr lang="en-US" altLang="zh-CN" sz="2400" b="1" kern="0" dirty="0">
                    <a:solidFill>
                      <a:srgbClr val="000000"/>
                    </a:solidFill>
                    <a:ea typeface="微软雅黑" panose="020B0503020204020204" pitchFamily="34" charset="-122"/>
                  </a:rPr>
                  <a:t>      </a:t>
                </a:r>
                <a14:m>
                  <m:oMath xmlns:m="http://schemas.openxmlformats.org/officeDocument/2006/math">
                    <m:r>
                      <a:rPr lang="en-US" altLang="zh-CN" sz="2400" b="1" i="1" kern="0">
                        <a:solidFill>
                          <a:srgbClr val="000000"/>
                        </a:solidFill>
                        <a:latin typeface="Cambria Math" panose="02040503050406030204" pitchFamily="18" charset="0"/>
                        <a:ea typeface="微软雅黑" panose="020B0503020204020204" pitchFamily="34" charset="-122"/>
                      </a:rPr>
                      <m:t>𝑿𝑾</m:t>
                    </m:r>
                    <m:r>
                      <a:rPr lang="en-US" altLang="zh-CN" sz="2400" b="1" i="1" kern="0" smtClean="0">
                        <a:solidFill>
                          <a:srgbClr val="000000"/>
                        </a:solidFill>
                        <a:latin typeface="Cambria Math" panose="02040503050406030204" pitchFamily="18" charset="0"/>
                        <a:ea typeface="微软雅黑" panose="020B0503020204020204" pitchFamily="34" charset="-122"/>
                      </a:rPr>
                      <m:t>+</m:t>
                    </m:r>
                    <m:r>
                      <a:rPr lang="en-US" altLang="zh-CN" sz="2400" b="1" i="1" kern="0" smtClean="0">
                        <a:solidFill>
                          <a:srgbClr val="000000"/>
                        </a:solidFill>
                        <a:latin typeface="Cambria Math" panose="02040503050406030204" pitchFamily="18" charset="0"/>
                        <a:ea typeface="微软雅黑" panose="020B0503020204020204" pitchFamily="34" charset="-122"/>
                      </a:rPr>
                      <m:t>𝒄</m:t>
                    </m:r>
                    <m:r>
                      <a:rPr lang="en-US" altLang="zh-CN" sz="2400" i="1" kern="0">
                        <a:solidFill>
                          <a:srgbClr val="000000"/>
                        </a:solidFill>
                        <a:latin typeface="Cambria Math" panose="02040503050406030204" pitchFamily="18" charset="0"/>
                        <a:ea typeface="微软雅黑" panose="020B0503020204020204" pitchFamily="34" charset="-122"/>
                      </a:rPr>
                      <m:t>=</m:t>
                    </m:r>
                    <m:d>
                      <m:dPr>
                        <m:begChr m:val="["/>
                        <m:endChr m:val="]"/>
                        <m:ctrlPr>
                          <a:rPr lang="en-US" altLang="zh-CN" sz="2400" i="1" kern="0">
                            <a:solidFill>
                              <a:srgbClr val="000000"/>
                            </a:solidFill>
                            <a:latin typeface="Cambria Math" panose="02040503050406030204" pitchFamily="18" charset="0"/>
                            <a:ea typeface="微软雅黑" panose="020B0503020204020204" pitchFamily="34" charset="-122"/>
                          </a:rPr>
                        </m:ctrlPr>
                      </m:dPr>
                      <m:e>
                        <m:m>
                          <m:mPr>
                            <m:mcs>
                              <m:mc>
                                <m:mcPr>
                                  <m:count m:val="1"/>
                                  <m:mcJc m:val="center"/>
                                </m:mcPr>
                              </m:mc>
                            </m:mcs>
                            <m:ctrlPr>
                              <a:rPr lang="en-US" altLang="zh-CN" sz="2400" i="1" kern="0" smtClean="0">
                                <a:solidFill>
                                  <a:srgbClr val="000000"/>
                                </a:solidFill>
                                <a:latin typeface="Cambria Math" panose="02040503050406030204" pitchFamily="18" charset="0"/>
                                <a:ea typeface="微软雅黑" panose="020B0503020204020204" pitchFamily="34" charset="-122"/>
                              </a:rPr>
                            </m:ctrlPr>
                          </m:mPr>
                          <m:mr>
                            <m:e>
                              <m:m>
                                <m:mPr>
                                  <m:mcs>
                                    <m:mc>
                                      <m:mcPr>
                                        <m:count m:val="2"/>
                                        <m:mcJc m:val="center"/>
                                      </m:mcPr>
                                    </m:mc>
                                  </m:mcs>
                                  <m:ctrlPr>
                                    <a:rPr lang="en-US" altLang="zh-CN" sz="2400" i="1" kern="0" smtClean="0">
                                      <a:solidFill>
                                        <a:srgbClr val="000000"/>
                                      </a:solidFill>
                                      <a:latin typeface="Cambria Math" panose="02040503050406030204" pitchFamily="18" charset="0"/>
                                      <a:ea typeface="微软雅黑" panose="020B0503020204020204" pitchFamily="34" charset="-122"/>
                                    </a:rPr>
                                  </m:ctrlPr>
                                </m:mPr>
                                <m:mr>
                                  <m:e>
                                    <m:r>
                                      <m:rPr>
                                        <m:brk m:alnAt="7"/>
                                      </m:rPr>
                                      <a:rPr lang="en-US" altLang="zh-CN" sz="2400" b="0" i="1" kern="0" smtClean="0">
                                        <a:solidFill>
                                          <a:srgbClr val="000000"/>
                                        </a:solidFill>
                                        <a:latin typeface="Cambria Math" panose="02040503050406030204" pitchFamily="18" charset="0"/>
                                        <a:ea typeface="微软雅黑" panose="020B0503020204020204" pitchFamily="34" charset="-122"/>
                                      </a:rPr>
                                      <m:t>0</m:t>
                                    </m:r>
                                  </m:e>
                                  <m:e>
                                    <m:r>
                                      <a:rPr lang="en-US" altLang="zh-CN" sz="2400" b="0" i="1" kern="0" smtClean="0">
                                        <a:solidFill>
                                          <a:srgbClr val="000000"/>
                                        </a:solidFill>
                                        <a:latin typeface="Cambria Math" panose="02040503050406030204" pitchFamily="18" charset="0"/>
                                        <a:ea typeface="微软雅黑" panose="020B0503020204020204" pitchFamily="34" charset="-122"/>
                                      </a:rPr>
                                      <m:t>−1</m:t>
                                    </m:r>
                                  </m:e>
                                </m:mr>
                                <m:mr>
                                  <m:e>
                                    <m:r>
                                      <a:rPr lang="en-US" altLang="zh-CN" sz="2400" b="0" i="1" kern="0" smtClean="0">
                                        <a:solidFill>
                                          <a:srgbClr val="000000"/>
                                        </a:solidFill>
                                        <a:latin typeface="Cambria Math" panose="02040503050406030204" pitchFamily="18" charset="0"/>
                                        <a:ea typeface="微软雅黑" panose="020B0503020204020204" pitchFamily="34" charset="-122"/>
                                      </a:rPr>
                                      <m:t>1</m:t>
                                    </m:r>
                                  </m:e>
                                  <m:e>
                                    <m:r>
                                      <m:rPr>
                                        <m:brk m:alnAt="7"/>
                                      </m:rPr>
                                      <a:rPr lang="en-US" altLang="zh-CN" sz="2400" b="0" i="1" kern="0" smtClean="0">
                                        <a:solidFill>
                                          <a:srgbClr val="000000"/>
                                        </a:solidFill>
                                        <a:latin typeface="Cambria Math" panose="02040503050406030204" pitchFamily="18" charset="0"/>
                                        <a:ea typeface="微软雅黑" panose="020B0503020204020204" pitchFamily="34" charset="-122"/>
                                      </a:rPr>
                                      <m:t>0</m:t>
                                    </m:r>
                                  </m:e>
                                </m:mr>
                              </m:m>
                            </m:e>
                          </m:mr>
                          <m:mr>
                            <m:e>
                              <m:m>
                                <m:mPr>
                                  <m:mcs>
                                    <m:mc>
                                      <m:mcPr>
                                        <m:count m:val="2"/>
                                        <m:mcJc m:val="center"/>
                                      </m:mcPr>
                                    </m:mc>
                                  </m:mcs>
                                  <m:ctrlPr>
                                    <a:rPr lang="en-US" altLang="zh-CN" sz="2400" i="1" kern="0" smtClean="0">
                                      <a:solidFill>
                                        <a:srgbClr val="000000"/>
                                      </a:solidFill>
                                      <a:latin typeface="Cambria Math" panose="02040503050406030204" pitchFamily="18" charset="0"/>
                                      <a:ea typeface="微软雅黑" panose="020B0503020204020204" pitchFamily="34" charset="-122"/>
                                    </a:rPr>
                                  </m:ctrlPr>
                                </m:mPr>
                                <m:mr>
                                  <m:e>
                                    <m:r>
                                      <m:rPr>
                                        <m:brk m:alnAt="7"/>
                                      </m:rPr>
                                      <a:rPr lang="en-US" altLang="zh-CN" sz="2400" b="0" i="1" kern="0" smtClean="0">
                                        <a:solidFill>
                                          <a:srgbClr val="000000"/>
                                        </a:solidFill>
                                        <a:latin typeface="Cambria Math" panose="02040503050406030204" pitchFamily="18" charset="0"/>
                                        <a:ea typeface="微软雅黑" panose="020B0503020204020204" pitchFamily="34" charset="-122"/>
                                      </a:rPr>
                                      <m:t>1</m:t>
                                    </m:r>
                                  </m:e>
                                  <m:e>
                                    <m:r>
                                      <a:rPr lang="en-US" altLang="zh-CN" sz="2400" b="0" i="1" kern="0" smtClean="0">
                                        <a:solidFill>
                                          <a:srgbClr val="000000"/>
                                        </a:solidFill>
                                        <a:latin typeface="Cambria Math" panose="02040503050406030204" pitchFamily="18" charset="0"/>
                                        <a:ea typeface="微软雅黑" panose="020B0503020204020204" pitchFamily="34" charset="-122"/>
                                      </a:rPr>
                                      <m:t> 0  </m:t>
                                    </m:r>
                                  </m:e>
                                </m:mr>
                                <m:mr>
                                  <m:e>
                                    <m:r>
                                      <a:rPr lang="en-US" altLang="zh-CN" sz="2400" b="0" i="1" kern="0" smtClean="0">
                                        <a:solidFill>
                                          <a:srgbClr val="000000"/>
                                        </a:solidFill>
                                        <a:latin typeface="Cambria Math" panose="02040503050406030204" pitchFamily="18" charset="0"/>
                                        <a:ea typeface="微软雅黑" panose="020B0503020204020204" pitchFamily="34" charset="-122"/>
                                      </a:rPr>
                                      <m:t>2</m:t>
                                    </m:r>
                                  </m:e>
                                  <m:e>
                                    <m:r>
                                      <a:rPr lang="en-US" altLang="zh-CN" sz="2400" b="0" i="1" kern="0" smtClean="0">
                                        <a:solidFill>
                                          <a:srgbClr val="000000"/>
                                        </a:solidFill>
                                        <a:latin typeface="Cambria Math" panose="02040503050406030204" pitchFamily="18" charset="0"/>
                                        <a:ea typeface="微软雅黑" panose="020B0503020204020204" pitchFamily="34" charset="-122"/>
                                      </a:rPr>
                                      <m:t> 1  </m:t>
                                    </m:r>
                                  </m:e>
                                </m:mr>
                              </m:m>
                            </m:e>
                          </m:mr>
                        </m:m>
                      </m:e>
                    </m:d>
                  </m:oMath>
                </a14:m>
                <a:r>
                  <a:rPr lang="en-US" altLang="zh-CN" sz="2400" kern="0" dirty="0">
                    <a:solidFill>
                      <a:srgbClr val="000000"/>
                    </a:solidFill>
                    <a:latin typeface="微软雅黑" panose="020B0503020204020204" pitchFamily="34" charset="-122"/>
                    <a:ea typeface="微软雅黑" panose="020B0503020204020204" pitchFamily="34" charset="-122"/>
                  </a:rPr>
                  <a:t> </a:t>
                </a:r>
              </a:p>
              <a:p>
                <a:pPr marL="97200" lvl="0" eaLnBrk="0" fontAlgn="base" hangingPunct="0">
                  <a:spcBef>
                    <a:spcPts val="600"/>
                  </a:spcBef>
                  <a:spcAft>
                    <a:spcPts val="600"/>
                  </a:spcAft>
                  <a:buClr>
                    <a:srgbClr val="0000FF"/>
                  </a:buClr>
                  <a:buSzPct val="80000"/>
                </a:pPr>
                <a:r>
                  <a:rPr lang="zh-CN" altLang="en-US" sz="2400" kern="0" dirty="0">
                    <a:solidFill>
                      <a:srgbClr val="000000"/>
                    </a:solidFill>
                    <a:latin typeface="微软雅黑" panose="020B0503020204020204" pitchFamily="34" charset="-122"/>
                    <a:ea typeface="微软雅黑" panose="020B0503020204020204" pitchFamily="34" charset="-122"/>
                  </a:rPr>
                  <a:t>  ④ 使用整流线性变换，得到：</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7200" lvl="0" eaLnBrk="0" fontAlgn="base" hangingPunct="0">
                  <a:spcBef>
                    <a:spcPts val="600"/>
                  </a:spcBef>
                  <a:spcAft>
                    <a:spcPts val="600"/>
                  </a:spcAft>
                  <a:buClr>
                    <a:srgbClr val="0000FF"/>
                  </a:buClr>
                  <a:buSzPct val="80000"/>
                </a:pPr>
                <a:r>
                  <a:rPr lang="en-US" altLang="zh-CN" sz="2400" b="0" kern="0" dirty="0">
                    <a:solidFill>
                      <a:srgbClr val="000000"/>
                    </a:solidFill>
                    <a:ea typeface="微软雅黑" panose="020B0503020204020204" pitchFamily="34" charset="-122"/>
                  </a:rPr>
                  <a:t>      </a:t>
                </a:r>
                <a14:m>
                  <m:oMath xmlns:m="http://schemas.openxmlformats.org/officeDocument/2006/math">
                    <m:r>
                      <m:rPr>
                        <m:sty m:val="p"/>
                      </m:rPr>
                      <a:rPr lang="en-US" altLang="zh-CN" sz="2400" b="0" i="0" kern="0" smtClean="0">
                        <a:solidFill>
                          <a:srgbClr val="000000"/>
                        </a:solidFill>
                        <a:latin typeface="Cambria Math" panose="02040503050406030204" pitchFamily="18" charset="0"/>
                        <a:ea typeface="微软雅黑" panose="020B0503020204020204" pitchFamily="34" charset="-122"/>
                      </a:rPr>
                      <m:t>max</m:t>
                    </m:r>
                    <m:r>
                      <a:rPr lang="en-US" altLang="zh-CN" sz="2400" b="1" i="0" kern="0" smtClean="0">
                        <a:solidFill>
                          <a:srgbClr val="000000"/>
                        </a:solidFill>
                        <a:latin typeface="Cambria Math" panose="02040503050406030204" pitchFamily="18" charset="0"/>
                        <a:ea typeface="微软雅黑" panose="020B0503020204020204" pitchFamily="34" charset="-122"/>
                      </a:rPr>
                      <m:t>{</m:t>
                    </m:r>
                    <m:r>
                      <a:rPr lang="en-US" altLang="zh-CN" sz="2400" b="1" i="0" kern="0" smtClean="0">
                        <a:solidFill>
                          <a:srgbClr val="000000"/>
                        </a:solidFill>
                        <a:latin typeface="Cambria Math" panose="02040503050406030204" pitchFamily="18" charset="0"/>
                        <a:ea typeface="微软雅黑" panose="020B0503020204020204" pitchFamily="34" charset="-122"/>
                      </a:rPr>
                      <m:t>𝟎</m:t>
                    </m:r>
                    <m:r>
                      <a:rPr lang="en-US" altLang="zh-CN" sz="2400" b="1" i="0" kern="0" smtClean="0">
                        <a:solidFill>
                          <a:srgbClr val="000000"/>
                        </a:solidFill>
                        <a:latin typeface="Cambria Math" panose="02040503050406030204" pitchFamily="18" charset="0"/>
                        <a:ea typeface="微软雅黑" panose="020B0503020204020204" pitchFamily="34" charset="-122"/>
                      </a:rPr>
                      <m:t>,</m:t>
                    </m:r>
                    <m:r>
                      <a:rPr lang="en-US" altLang="zh-CN" sz="2400" b="1" i="1" kern="0">
                        <a:solidFill>
                          <a:srgbClr val="000000"/>
                        </a:solidFill>
                        <a:latin typeface="Cambria Math" panose="02040503050406030204" pitchFamily="18" charset="0"/>
                        <a:ea typeface="微软雅黑" panose="020B0503020204020204" pitchFamily="34" charset="-122"/>
                      </a:rPr>
                      <m:t>𝑿𝑾</m:t>
                    </m:r>
                    <m:r>
                      <a:rPr lang="en-US" altLang="zh-CN" sz="2400" b="1" i="1" kern="0">
                        <a:solidFill>
                          <a:srgbClr val="000000"/>
                        </a:solidFill>
                        <a:latin typeface="Cambria Math" panose="02040503050406030204" pitchFamily="18" charset="0"/>
                        <a:ea typeface="微软雅黑" panose="020B0503020204020204" pitchFamily="34" charset="-122"/>
                      </a:rPr>
                      <m:t>+</m:t>
                    </m:r>
                    <m:r>
                      <a:rPr lang="en-US" altLang="zh-CN" sz="2400" b="1" i="1" kern="0">
                        <a:solidFill>
                          <a:srgbClr val="000000"/>
                        </a:solidFill>
                        <a:latin typeface="Cambria Math" panose="02040503050406030204" pitchFamily="18" charset="0"/>
                        <a:ea typeface="微软雅黑" panose="020B0503020204020204" pitchFamily="34" charset="-122"/>
                      </a:rPr>
                      <m:t>𝒄</m:t>
                    </m:r>
                    <m:r>
                      <a:rPr lang="en-US" altLang="zh-CN" sz="2400" b="1" i="0" kern="0" smtClean="0">
                        <a:solidFill>
                          <a:srgbClr val="000000"/>
                        </a:solidFill>
                        <a:latin typeface="Cambria Math" panose="02040503050406030204" pitchFamily="18" charset="0"/>
                        <a:ea typeface="微软雅黑" panose="020B0503020204020204" pitchFamily="34" charset="-122"/>
                      </a:rPr>
                      <m:t>}</m:t>
                    </m:r>
                    <m:r>
                      <a:rPr lang="en-US" altLang="zh-CN" sz="2400" b="1" i="1" kern="0" smtClean="0">
                        <a:solidFill>
                          <a:srgbClr val="000000"/>
                        </a:solidFill>
                        <a:latin typeface="Cambria Math" panose="02040503050406030204" pitchFamily="18" charset="0"/>
                        <a:ea typeface="微软雅黑" panose="020B0503020204020204" pitchFamily="34" charset="-122"/>
                      </a:rPr>
                      <m:t> </m:t>
                    </m:r>
                    <m:r>
                      <a:rPr lang="en-US" altLang="zh-CN" sz="2400" i="1" kern="0">
                        <a:solidFill>
                          <a:srgbClr val="000000"/>
                        </a:solidFill>
                        <a:latin typeface="Cambria Math" panose="02040503050406030204" pitchFamily="18" charset="0"/>
                        <a:ea typeface="微软雅黑" panose="020B0503020204020204" pitchFamily="34" charset="-122"/>
                      </a:rPr>
                      <m:t>=</m:t>
                    </m:r>
                    <m:d>
                      <m:dPr>
                        <m:begChr m:val="["/>
                        <m:endChr m:val="]"/>
                        <m:ctrlPr>
                          <a:rPr lang="en-US" altLang="zh-CN" sz="2400" i="1" kern="0">
                            <a:solidFill>
                              <a:srgbClr val="000000"/>
                            </a:solidFill>
                            <a:latin typeface="Cambria Math" panose="02040503050406030204" pitchFamily="18" charset="0"/>
                            <a:ea typeface="微软雅黑" panose="020B0503020204020204" pitchFamily="34" charset="-122"/>
                          </a:rPr>
                        </m:ctrlPr>
                      </m:dPr>
                      <m:e>
                        <m:m>
                          <m:mPr>
                            <m:mcs>
                              <m:mc>
                                <m:mcPr>
                                  <m:count m:val="1"/>
                                  <m:mcJc m:val="center"/>
                                </m:mcPr>
                              </m:mc>
                            </m:mcs>
                            <m:ctrlPr>
                              <a:rPr lang="en-US" altLang="zh-CN" sz="2400" i="1" kern="0">
                                <a:solidFill>
                                  <a:srgbClr val="000000"/>
                                </a:solidFill>
                                <a:latin typeface="Cambria Math" panose="02040503050406030204" pitchFamily="18" charset="0"/>
                                <a:ea typeface="微软雅黑" panose="020B0503020204020204" pitchFamily="34" charset="-122"/>
                              </a:rPr>
                            </m:ctrlPr>
                          </m:mPr>
                          <m:mr>
                            <m:e>
                              <m:m>
                                <m:mPr>
                                  <m:mcs>
                                    <m:mc>
                                      <m:mcPr>
                                        <m:count m:val="2"/>
                                        <m:mcJc m:val="center"/>
                                      </m:mcPr>
                                    </m:mc>
                                  </m:mcs>
                                  <m:ctrlPr>
                                    <a:rPr lang="en-US" altLang="zh-CN" sz="2400" i="1" kern="0">
                                      <a:solidFill>
                                        <a:srgbClr val="000000"/>
                                      </a:solidFill>
                                      <a:latin typeface="Cambria Math" panose="02040503050406030204" pitchFamily="18" charset="0"/>
                                      <a:ea typeface="微软雅黑" panose="020B0503020204020204" pitchFamily="34" charset="-122"/>
                                    </a:rPr>
                                  </m:ctrlPr>
                                </m:mPr>
                                <m:mr>
                                  <m:e>
                                    <m:r>
                                      <m:rPr>
                                        <m:brk m:alnAt="7"/>
                                      </m:rPr>
                                      <a:rPr lang="en-US" altLang="zh-CN" sz="2400" i="1" kern="0">
                                        <a:solidFill>
                                          <a:srgbClr val="000000"/>
                                        </a:solidFill>
                                        <a:latin typeface="Cambria Math" panose="02040503050406030204" pitchFamily="18" charset="0"/>
                                        <a:ea typeface="微软雅黑" panose="020B0503020204020204" pitchFamily="34" charset="-122"/>
                                      </a:rPr>
                                      <m:t>0</m:t>
                                    </m:r>
                                  </m:e>
                                  <m:e>
                                    <m:r>
                                      <a:rPr lang="en-US" altLang="zh-CN" sz="2400" i="1" kern="0">
                                        <a:solidFill>
                                          <a:srgbClr val="000000"/>
                                        </a:solidFill>
                                        <a:latin typeface="Cambria Math" panose="02040503050406030204" pitchFamily="18" charset="0"/>
                                        <a:ea typeface="微软雅黑" panose="020B0503020204020204" pitchFamily="34" charset="-122"/>
                                      </a:rPr>
                                      <m:t>0</m:t>
                                    </m:r>
                                  </m:e>
                                </m:mr>
                                <m:mr>
                                  <m:e>
                                    <m:r>
                                      <a:rPr lang="en-US" altLang="zh-CN" sz="2400" b="0" i="1" kern="0" smtClean="0">
                                        <a:solidFill>
                                          <a:srgbClr val="000000"/>
                                        </a:solidFill>
                                        <a:latin typeface="Cambria Math" panose="02040503050406030204" pitchFamily="18" charset="0"/>
                                        <a:ea typeface="微软雅黑" panose="020B0503020204020204" pitchFamily="34" charset="-122"/>
                                      </a:rPr>
                                      <m:t>1</m:t>
                                    </m:r>
                                  </m:e>
                                  <m:e>
                                    <m:r>
                                      <a:rPr lang="en-US" altLang="zh-CN" sz="2400" b="0" i="1" kern="0" smtClean="0">
                                        <a:solidFill>
                                          <a:srgbClr val="000000"/>
                                        </a:solidFill>
                                        <a:latin typeface="Cambria Math" panose="02040503050406030204" pitchFamily="18" charset="0"/>
                                        <a:ea typeface="微软雅黑" panose="020B0503020204020204" pitchFamily="34" charset="-122"/>
                                      </a:rPr>
                                      <m:t>0</m:t>
                                    </m:r>
                                  </m:e>
                                </m:mr>
                              </m:m>
                            </m:e>
                          </m:mr>
                          <m:mr>
                            <m:e>
                              <m:m>
                                <m:mPr>
                                  <m:mcs>
                                    <m:mc>
                                      <m:mcPr>
                                        <m:count m:val="2"/>
                                        <m:mcJc m:val="center"/>
                                      </m:mcPr>
                                    </m:mc>
                                  </m:mcs>
                                  <m:ctrlPr>
                                    <a:rPr lang="en-US" altLang="zh-CN" sz="2400" i="1" kern="0">
                                      <a:solidFill>
                                        <a:srgbClr val="000000"/>
                                      </a:solidFill>
                                      <a:latin typeface="Cambria Math" panose="02040503050406030204" pitchFamily="18" charset="0"/>
                                      <a:ea typeface="微软雅黑" panose="020B0503020204020204" pitchFamily="34" charset="-122"/>
                                    </a:rPr>
                                  </m:ctrlPr>
                                </m:mPr>
                                <m:mr>
                                  <m:e>
                                    <m:r>
                                      <m:rPr>
                                        <m:brk m:alnAt="7"/>
                                      </m:rPr>
                                      <a:rPr lang="en-US" altLang="zh-CN" sz="2400" i="1" kern="0">
                                        <a:solidFill>
                                          <a:srgbClr val="000000"/>
                                        </a:solidFill>
                                        <a:latin typeface="Cambria Math" panose="02040503050406030204" pitchFamily="18" charset="0"/>
                                        <a:ea typeface="微软雅黑" panose="020B0503020204020204" pitchFamily="34" charset="-122"/>
                                      </a:rPr>
                                      <m:t>1</m:t>
                                    </m:r>
                                  </m:e>
                                  <m:e>
                                    <m:r>
                                      <a:rPr lang="en-US" altLang="zh-CN" sz="2400" i="1" kern="0">
                                        <a:solidFill>
                                          <a:srgbClr val="000000"/>
                                        </a:solidFill>
                                        <a:latin typeface="Cambria Math" panose="02040503050406030204" pitchFamily="18" charset="0"/>
                                        <a:ea typeface="微软雅黑" panose="020B0503020204020204" pitchFamily="34" charset="-122"/>
                                      </a:rPr>
                                      <m:t>0</m:t>
                                    </m:r>
                                  </m:e>
                                </m:mr>
                                <m:mr>
                                  <m:e>
                                    <m:r>
                                      <a:rPr lang="en-US" altLang="zh-CN" sz="2400" b="0" i="1" kern="0" smtClean="0">
                                        <a:solidFill>
                                          <a:srgbClr val="000000"/>
                                        </a:solidFill>
                                        <a:latin typeface="Cambria Math" panose="02040503050406030204" pitchFamily="18" charset="0"/>
                                        <a:ea typeface="微软雅黑" panose="020B0503020204020204" pitchFamily="34" charset="-122"/>
                                      </a:rPr>
                                      <m:t>2</m:t>
                                    </m:r>
                                  </m:e>
                                  <m:e>
                                    <m:r>
                                      <a:rPr lang="en-US" altLang="zh-CN" sz="2400" i="1" kern="0">
                                        <a:solidFill>
                                          <a:srgbClr val="000000"/>
                                        </a:solidFill>
                                        <a:latin typeface="Cambria Math" panose="02040503050406030204" pitchFamily="18" charset="0"/>
                                        <a:ea typeface="微软雅黑" panose="020B0503020204020204" pitchFamily="34" charset="-122"/>
                                      </a:rPr>
                                      <m:t>1</m:t>
                                    </m:r>
                                  </m:e>
                                </m:mr>
                              </m:m>
                            </m:e>
                          </m:mr>
                        </m:m>
                      </m:e>
                    </m:d>
                  </m:oMath>
                </a14:m>
                <a:r>
                  <a:rPr lang="en-US" altLang="zh-CN" sz="2400" kern="0" dirty="0">
                    <a:solidFill>
                      <a:srgbClr val="000000"/>
                    </a:solidFill>
                    <a:latin typeface="微软雅黑" panose="020B0503020204020204" pitchFamily="34" charset="-122"/>
                    <a:ea typeface="微软雅黑" panose="020B0503020204020204" pitchFamily="34" charset="-122"/>
                  </a:rPr>
                  <a:t> </a:t>
                </a:r>
              </a:p>
              <a:p>
                <a:pPr marL="97200" lvl="0" eaLnBrk="0" fontAlgn="base" hangingPunct="0">
                  <a:spcBef>
                    <a:spcPts val="600"/>
                  </a:spcBef>
                  <a:spcAft>
                    <a:spcPts val="600"/>
                  </a:spcAft>
                  <a:buClr>
                    <a:srgbClr val="0000FF"/>
                  </a:buClr>
                  <a:buSzPct val="80000"/>
                </a:pPr>
                <a:r>
                  <a:rPr lang="zh-CN" altLang="en-US" sz="2400" kern="0" dirty="0">
                    <a:solidFill>
                      <a:srgbClr val="000000"/>
                    </a:solidFill>
                    <a:latin typeface="微软雅黑" panose="020B0503020204020204" pitchFamily="34" charset="-122"/>
                    <a:ea typeface="微软雅黑" panose="020B0503020204020204" pitchFamily="34" charset="-122"/>
                  </a:rPr>
                  <a:t>  ⑤ 乘以第二层权重向量</a:t>
                </a:r>
                <a14:m>
                  <m:oMath xmlns:m="http://schemas.openxmlformats.org/officeDocument/2006/math">
                    <m:r>
                      <a:rPr lang="en-US" altLang="zh-CN" sz="2400" b="1" i="1" kern="0">
                        <a:solidFill>
                          <a:srgbClr val="000000"/>
                        </a:solidFill>
                        <a:latin typeface="Cambria Math" panose="02040503050406030204" pitchFamily="18" charset="0"/>
                        <a:ea typeface="微软雅黑" panose="020B0503020204020204" pitchFamily="34" charset="-122"/>
                      </a:rPr>
                      <m:t>𝒘</m:t>
                    </m:r>
                    <m:r>
                      <a:rPr lang="en-US" altLang="zh-CN" sz="2400" b="1" i="1" kern="0">
                        <a:solidFill>
                          <a:srgbClr val="000000"/>
                        </a:solidFill>
                        <a:latin typeface="Cambria Math" panose="02040503050406030204" pitchFamily="18" charset="0"/>
                        <a:ea typeface="微软雅黑" panose="020B0503020204020204" pitchFamily="34" charset="-122"/>
                      </a:rPr>
                      <m:t> </m:t>
                    </m:r>
                  </m:oMath>
                </a14:m>
                <a:r>
                  <a:rPr lang="zh-CN" altLang="en-US" sz="2400" kern="0" dirty="0">
                    <a:solidFill>
                      <a:srgbClr val="000000"/>
                    </a:solidFill>
                    <a:latin typeface="微软雅黑" panose="020B0503020204020204" pitchFamily="34" charset="-122"/>
                    <a:ea typeface="微软雅黑" panose="020B0503020204020204" pitchFamily="34" charset="-122"/>
                  </a:rPr>
                  <a:t>，得到：</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7200" lvl="0" eaLnBrk="0" fontAlgn="base" hangingPunct="0">
                  <a:spcBef>
                    <a:spcPts val="600"/>
                  </a:spcBef>
                  <a:spcAft>
                    <a:spcPts val="600"/>
                  </a:spcAft>
                  <a:buClr>
                    <a:srgbClr val="0000FF"/>
                  </a:buClr>
                  <a:buSzPct val="80000"/>
                </a:pPr>
                <a:r>
                  <a:rPr lang="en-US" altLang="zh-CN" sz="2400" kern="0" dirty="0">
                    <a:solidFill>
                      <a:srgbClr val="000000"/>
                    </a:solidFill>
                    <a:ea typeface="微软雅黑" panose="020B0503020204020204" pitchFamily="34" charset="-122"/>
                  </a:rPr>
                  <a:t>     </a:t>
                </a:r>
                <a14:m>
                  <m:oMath xmlns:m="http://schemas.openxmlformats.org/officeDocument/2006/math">
                    <m:r>
                      <a:rPr lang="en-US" altLang="zh-CN" sz="2400" b="1" i="1" kern="0" smtClean="0">
                        <a:solidFill>
                          <a:srgbClr val="000000"/>
                        </a:solidFill>
                        <a:latin typeface="Cambria Math" panose="02040503050406030204" pitchFamily="18" charset="0"/>
                        <a:ea typeface="微软雅黑" panose="020B0503020204020204" pitchFamily="34" charset="-122"/>
                      </a:rPr>
                      <m:t>𝒚</m:t>
                    </m:r>
                    <m:r>
                      <a:rPr lang="en-US" altLang="zh-CN" sz="2400" i="1" kern="0">
                        <a:solidFill>
                          <a:srgbClr val="000000"/>
                        </a:solidFill>
                        <a:latin typeface="Cambria Math" panose="02040503050406030204" pitchFamily="18" charset="0"/>
                        <a:ea typeface="微软雅黑" panose="020B0503020204020204" pitchFamily="34" charset="-122"/>
                      </a:rPr>
                      <m:t>=</m:t>
                    </m:r>
                    <m:d>
                      <m:dPr>
                        <m:begChr m:val="["/>
                        <m:endChr m:val="]"/>
                        <m:ctrlPr>
                          <a:rPr lang="en-US" altLang="zh-CN" sz="2400" i="1" kern="0">
                            <a:solidFill>
                              <a:srgbClr val="000000"/>
                            </a:solidFill>
                            <a:latin typeface="Cambria Math" panose="02040503050406030204" pitchFamily="18" charset="0"/>
                            <a:ea typeface="微软雅黑" panose="020B0503020204020204" pitchFamily="34" charset="-122"/>
                          </a:rPr>
                        </m:ctrlPr>
                      </m:dPr>
                      <m:e>
                        <m:m>
                          <m:mPr>
                            <m:mcs>
                              <m:mc>
                                <m:mcPr>
                                  <m:count m:val="1"/>
                                  <m:mcJc m:val="center"/>
                                </m:mcPr>
                              </m:mc>
                            </m:mcs>
                            <m:ctrlPr>
                              <a:rPr lang="en-US" altLang="zh-CN" sz="2400" i="1" kern="0">
                                <a:solidFill>
                                  <a:srgbClr val="000000"/>
                                </a:solidFill>
                                <a:latin typeface="Cambria Math" panose="02040503050406030204" pitchFamily="18" charset="0"/>
                                <a:ea typeface="微软雅黑" panose="020B0503020204020204" pitchFamily="34" charset="-122"/>
                              </a:rPr>
                            </m:ctrlPr>
                          </m:mPr>
                          <m:mr>
                            <m:e>
                              <m:m>
                                <m:mPr>
                                  <m:mcs>
                                    <m:mc>
                                      <m:mcPr>
                                        <m:count m:val="1"/>
                                        <m:mcJc m:val="center"/>
                                      </m:mcPr>
                                    </m:mc>
                                  </m:mcs>
                                  <m:ctrlPr>
                                    <a:rPr lang="en-US" altLang="zh-CN" sz="2400" i="1" kern="0" smtClean="0">
                                      <a:solidFill>
                                        <a:srgbClr val="000000"/>
                                      </a:solidFill>
                                      <a:latin typeface="Cambria Math" panose="02040503050406030204" pitchFamily="18" charset="0"/>
                                      <a:ea typeface="微软雅黑" panose="020B0503020204020204" pitchFamily="34" charset="-122"/>
                                    </a:rPr>
                                  </m:ctrlPr>
                                </m:mPr>
                                <m:mr>
                                  <m:e>
                                    <m:r>
                                      <m:rPr>
                                        <m:brk m:alnAt="7"/>
                                      </m:rPr>
                                      <a:rPr lang="en-US" altLang="zh-CN" sz="2400" b="0" i="1" kern="0" smtClean="0">
                                        <a:solidFill>
                                          <a:srgbClr val="000000"/>
                                        </a:solidFill>
                                        <a:latin typeface="Cambria Math" panose="02040503050406030204" pitchFamily="18" charset="0"/>
                                        <a:ea typeface="微软雅黑" panose="020B0503020204020204" pitchFamily="34" charset="-122"/>
                                      </a:rPr>
                                      <m:t>0</m:t>
                                    </m:r>
                                  </m:e>
                                </m:mr>
                                <m:mr>
                                  <m:e>
                                    <m:r>
                                      <a:rPr lang="en-US" altLang="zh-CN" sz="2400" b="0" i="1" kern="0" smtClean="0">
                                        <a:solidFill>
                                          <a:srgbClr val="000000"/>
                                        </a:solidFill>
                                        <a:latin typeface="Cambria Math" panose="02040503050406030204" pitchFamily="18" charset="0"/>
                                        <a:ea typeface="微软雅黑" panose="020B0503020204020204" pitchFamily="34" charset="-122"/>
                                      </a:rPr>
                                      <m:t>1</m:t>
                                    </m:r>
                                  </m:e>
                                </m:mr>
                              </m:m>
                            </m:e>
                          </m:mr>
                          <m:mr>
                            <m:e>
                              <m:m>
                                <m:mPr>
                                  <m:mcs>
                                    <m:mc>
                                      <m:mcPr>
                                        <m:count m:val="1"/>
                                        <m:mcJc m:val="center"/>
                                      </m:mcPr>
                                    </m:mc>
                                  </m:mcs>
                                  <m:ctrlPr>
                                    <a:rPr lang="en-US" altLang="zh-CN" sz="2400" i="1" kern="0" smtClean="0">
                                      <a:solidFill>
                                        <a:srgbClr val="000000"/>
                                      </a:solidFill>
                                      <a:latin typeface="Cambria Math" panose="02040503050406030204" pitchFamily="18" charset="0"/>
                                      <a:ea typeface="微软雅黑" panose="020B0503020204020204" pitchFamily="34" charset="-122"/>
                                    </a:rPr>
                                  </m:ctrlPr>
                                </m:mPr>
                                <m:mr>
                                  <m:e>
                                    <m:r>
                                      <m:rPr>
                                        <m:brk m:alnAt="7"/>
                                      </m:rPr>
                                      <a:rPr lang="en-US" altLang="zh-CN" sz="2400" b="0" i="1" kern="0" smtClean="0">
                                        <a:solidFill>
                                          <a:srgbClr val="000000"/>
                                        </a:solidFill>
                                        <a:latin typeface="Cambria Math" panose="02040503050406030204" pitchFamily="18" charset="0"/>
                                        <a:ea typeface="微软雅黑" panose="020B0503020204020204" pitchFamily="34" charset="-122"/>
                                      </a:rPr>
                                      <m:t>1</m:t>
                                    </m:r>
                                  </m:e>
                                </m:mr>
                                <m:mr>
                                  <m:e>
                                    <m:r>
                                      <a:rPr lang="en-US" altLang="zh-CN" sz="2400" b="0" i="1" kern="0" smtClean="0">
                                        <a:solidFill>
                                          <a:srgbClr val="000000"/>
                                        </a:solidFill>
                                        <a:latin typeface="Cambria Math" panose="02040503050406030204" pitchFamily="18" charset="0"/>
                                        <a:ea typeface="微软雅黑" panose="020B0503020204020204" pitchFamily="34" charset="-122"/>
                                      </a:rPr>
                                      <m:t>0</m:t>
                                    </m:r>
                                  </m:e>
                                </m:mr>
                              </m:m>
                            </m:e>
                          </m:mr>
                        </m:m>
                      </m:e>
                    </m:d>
                  </m:oMath>
                </a14:m>
                <a:r>
                  <a:rPr lang="zh-CN" altLang="en-US" sz="2400" dirty="0">
                    <a:solidFill>
                      <a:srgbClr val="000000"/>
                    </a:solidFill>
                    <a:latin typeface="微软雅黑" panose="020B0503020204020204" pitchFamily="34" charset="-122"/>
                    <a:ea typeface="微软雅黑" panose="020B0503020204020204" pitchFamily="34" charset="-122"/>
                  </a:rPr>
                  <a:t> </a:t>
                </a:r>
              </a:p>
            </p:txBody>
          </p:sp>
        </mc:Choice>
        <mc:Fallback>
          <p:sp>
            <p:nvSpPr>
              <p:cNvPr id="18" name="文本框 17"/>
              <p:cNvSpPr txBox="1">
                <a:spLocks noRot="1" noChangeAspect="1" noMove="1" noResize="1" noEditPoints="1" noAdjustHandles="1" noChangeArrowheads="1" noChangeShapeType="1" noTextEdit="1"/>
              </p:cNvSpPr>
              <p:nvPr/>
            </p:nvSpPr>
            <p:spPr>
              <a:xfrm>
                <a:off x="5919353" y="773472"/>
                <a:ext cx="6096000" cy="5842168"/>
              </a:xfrm>
              <a:prstGeom prst="rect">
                <a:avLst/>
              </a:prstGeom>
              <a:blipFill rotWithShape="1">
                <a:blip r:embed="rId2"/>
                <a:stretch>
                  <a:fillRect t="-835" b="-1775"/>
                </a:stretch>
              </a:blipFill>
            </p:spPr>
            <p:txBody>
              <a:bodyPr/>
              <a:lstStyle/>
              <a:p>
                <a:r>
                  <a:rPr lang="zh-CN" altLang="en-US">
                    <a:noFill/>
                  </a:rPr>
                  <a:t> </a:t>
                </a:r>
                <a:endParaRPr lang="zh-CN" altLang="en-US">
                  <a:noFill/>
                </a:endParaRPr>
              </a:p>
            </p:txBody>
          </p:sp>
        </mc:Fallback>
      </mc:AlternateContent>
      <p:sp>
        <p:nvSpPr>
          <p:cNvPr id="19" name="对话气泡: 圆角矩形 18"/>
          <p:cNvSpPr/>
          <p:nvPr/>
        </p:nvSpPr>
        <p:spPr>
          <a:xfrm>
            <a:off x="9649509" y="1336233"/>
            <a:ext cx="2365844" cy="1116000"/>
          </a:xfrm>
          <a:prstGeom prst="wedgeRoundRectCallout">
            <a:avLst>
              <a:gd name="adj1" fmla="val -81422"/>
              <a:gd name="adj2" fmla="val -132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just"/>
            <a:r>
              <a:rPr lang="zh-CN" altLang="en-US" sz="1600" b="1" dirty="0"/>
              <a:t>在这个空间中，所有样本都处在一条斜率为</a:t>
            </a:r>
            <a:r>
              <a:rPr lang="en-US" altLang="zh-CN" sz="1600" b="1" dirty="0"/>
              <a:t>1</a:t>
            </a:r>
            <a:r>
              <a:rPr lang="zh-CN" altLang="en-US" sz="1600" b="1" dirty="0"/>
              <a:t>的直线上。线性模型不可分。</a:t>
            </a:r>
            <a:endParaRPr lang="zh-CN" altLang="en-US" sz="1600" b="1" dirty="0"/>
          </a:p>
        </p:txBody>
      </p:sp>
      <p:sp>
        <p:nvSpPr>
          <p:cNvPr id="20" name="对话气泡: 圆角矩形 19"/>
          <p:cNvSpPr/>
          <p:nvPr/>
        </p:nvSpPr>
        <p:spPr>
          <a:xfrm>
            <a:off x="10514246" y="3327136"/>
            <a:ext cx="1584000" cy="1116000"/>
          </a:xfrm>
          <a:prstGeom prst="wedgeRoundRectCallout">
            <a:avLst>
              <a:gd name="adj1" fmla="val -78756"/>
              <a:gd name="adj2" fmla="val -225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just"/>
            <a:r>
              <a:rPr lang="zh-CN" altLang="en-US" sz="1600" b="1" dirty="0"/>
              <a:t>在这个空间中，所有样本不再处在同一条直线上了。</a:t>
            </a:r>
            <a:endParaRPr lang="zh-CN" altLang="en-US" sz="1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2282" y="1484719"/>
            <a:ext cx="11007436" cy="4805382"/>
          </a:xfrm>
          <a:prstGeom prst="rect">
            <a:avLst/>
          </a:prstGeom>
        </p:spPr>
      </p:pic>
      <p:sp>
        <p:nvSpPr>
          <p:cNvPr id="11" name="文本框 10"/>
          <p:cNvSpPr txBox="1"/>
          <p:nvPr/>
        </p:nvSpPr>
        <p:spPr>
          <a:xfrm>
            <a:off x="0" y="773472"/>
            <a:ext cx="12192000" cy="857902"/>
          </a:xfrm>
          <a:prstGeom prst="rect">
            <a:avLst/>
          </a:prstGeom>
          <a:noFill/>
        </p:spPr>
        <p:txBody>
          <a:bodyPr wrap="square" rtlCol="0">
            <a:noAutofit/>
          </a:bodyPr>
          <a:lstStyle/>
          <a:p>
            <a:pPr marL="457200" lvl="0" indent="-360045" eaLnBrk="0" fontAlgn="base" hangingPunct="0">
              <a:spcBef>
                <a:spcPts val="600"/>
              </a:spcBef>
              <a:spcAft>
                <a:spcPts val="600"/>
              </a:spcAft>
              <a:buClr>
                <a:srgbClr val="0000FF"/>
              </a:buClr>
              <a:buSzPct val="80000"/>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解释：非线性空间变换</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双层感知器 </a:t>
            </a:r>
            <a:r>
              <a:rPr lang="en-US" altLang="zh-CN" sz="2800" b="1" dirty="0">
                <a:solidFill>
                  <a:srgbClr val="000000"/>
                </a:solidFill>
                <a:latin typeface="微软雅黑" panose="020B0503020204020204" pitchFamily="34" charset="-122"/>
                <a:ea typeface="微软雅黑" panose="020B0503020204020204" pitchFamily="34" charset="-122"/>
              </a:rPr>
              <a:t>—— </a:t>
            </a:r>
            <a:r>
              <a:rPr lang="zh-CN" altLang="en-US" sz="2800" b="1" dirty="0">
                <a:solidFill>
                  <a:srgbClr val="000000"/>
                </a:solidFill>
                <a:latin typeface="微软雅黑" panose="020B0503020204020204" pitchFamily="34" charset="-122"/>
                <a:ea typeface="微软雅黑" panose="020B0503020204020204" pitchFamily="34" charset="-122"/>
              </a:rPr>
              <a:t>一个简单的神经网络</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矩形 8">
                <a:extLst>
                  <a:ext uri="{FF2B5EF4-FFF2-40B4-BE49-F238E27FC236}">
                    <ele attr="{BE5C1165-D21D-4675-97DD-36F3DC33CA87}"/>
                  </a:ext>
                </a:extLst>
              </p:cNvPr>
              <p:cNvSpPr/>
              <p:nvPr/>
            </p:nvSpPr>
            <p:spPr>
              <a:xfrm>
                <a:off x="2824683" y="6257940"/>
                <a:ext cx="1614545" cy="400110"/>
              </a:xfrm>
              <a:prstGeom prst="rect">
                <a:avLst/>
              </a:prstGeom>
            </p:spPr>
            <p:txBody>
              <a:bodyPr wrap="none">
                <a:spAutoFit/>
              </a:bodyPr>
              <a:lstStyle/>
              <a:p>
                <a:r>
                  <a:rPr lang="zh-CN" altLang="en-US" sz="2000" kern="0" dirty="0">
                    <a:solidFill>
                      <a:srgbClr val="000000"/>
                    </a:solidFill>
                    <a:latin typeface="微软雅黑" panose="020B0503020204020204" pitchFamily="34" charset="-122"/>
                    <a:ea typeface="微软雅黑" panose="020B0503020204020204" pitchFamily="34" charset="-122"/>
                  </a:rPr>
                  <a:t>原始的</a:t>
                </a:r>
                <a14:m>
                  <m:oMath xmlns:m="http://schemas.openxmlformats.org/officeDocument/2006/math">
                    <m:r>
                      <a:rPr lang="en-US" altLang="zh-CN" sz="2000" b="1" i="1" kern="0">
                        <a:solidFill>
                          <a:srgbClr val="000000"/>
                        </a:solidFill>
                        <a:latin typeface="Cambria Math" panose="02040503050406030204" pitchFamily="18" charset="0"/>
                        <a:ea typeface="微软雅黑" panose="020B0503020204020204" pitchFamily="34" charset="-122"/>
                      </a:rPr>
                      <m:t>𝒙</m:t>
                    </m:r>
                  </m:oMath>
                </a14:m>
                <a:r>
                  <a:rPr lang="zh-CN" altLang="en-US" sz="2000" kern="0" dirty="0">
                    <a:solidFill>
                      <a:srgbClr val="000000"/>
                    </a:solidFill>
                    <a:latin typeface="微软雅黑" panose="020B0503020204020204" pitchFamily="34" charset="-122"/>
                    <a:ea typeface="微软雅黑" panose="020B0503020204020204" pitchFamily="34" charset="-122"/>
                  </a:rPr>
                  <a:t>空间</a:t>
                </a:r>
                <a:endParaRPr lang="zh-CN" altLang="en-US" sz="2000" dirty="0">
                  <a:solidFill>
                    <a:srgbClr val="000000"/>
                  </a:solidFill>
                </a:endParaRPr>
              </a:p>
            </p:txBody>
          </p:sp>
        </mc:Choice>
        <mc:Fallback>
          <p:sp>
            <p:nvSpPr>
              <p:cNvPr id="9" name="矩形 8"/>
              <p:cNvSpPr>
                <a:spLocks noRot="1" noChangeAspect="1" noMove="1" noResize="1" noEditPoints="1" noAdjustHandles="1" noChangeArrowheads="1" noChangeShapeType="1" noTextEdit="1"/>
              </p:cNvSpPr>
              <p:nvPr/>
            </p:nvSpPr>
            <p:spPr>
              <a:xfrm>
                <a:off x="2824683" y="6257940"/>
                <a:ext cx="1614545" cy="400110"/>
              </a:xfrm>
              <a:prstGeom prst="rect">
                <a:avLst/>
              </a:prstGeom>
              <a:blipFill rotWithShape="1">
                <a:blip r:embed="rId2"/>
                <a:stretch>
                  <a:fillRect l="-3774" t="-10769" r="-3774" b="-2615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 name="矩形 9">
                <a:extLst>
                  <a:ext uri="{FF2B5EF4-FFF2-40B4-BE49-F238E27FC236}">
                    <ele attr="{20F6B6F0-0B97-4DF0-A36D-3E0B56FAB964}"/>
                  </a:ext>
                </a:extLst>
              </p:cNvPr>
              <p:cNvSpPr/>
              <p:nvPr/>
            </p:nvSpPr>
            <p:spPr>
              <a:xfrm>
                <a:off x="7937007" y="6257940"/>
                <a:ext cx="2654894" cy="400110"/>
              </a:xfrm>
              <a:prstGeom prst="rect">
                <a:avLst/>
              </a:prstGeom>
            </p:spPr>
            <p:txBody>
              <a:bodyPr wrap="none">
                <a:spAutoFit/>
              </a:bodyPr>
              <a:lstStyle/>
              <a:p>
                <a:r>
                  <a:rPr lang="zh-CN" altLang="en-US" sz="2000" kern="0" dirty="0">
                    <a:solidFill>
                      <a:srgbClr val="000000"/>
                    </a:solidFill>
                    <a:latin typeface="微软雅黑" panose="020B0503020204020204" pitchFamily="34" charset="-122"/>
                    <a:ea typeface="微软雅黑" panose="020B0503020204020204" pitchFamily="34" charset="-122"/>
                  </a:rPr>
                  <a:t>学习得到的隐藏</a:t>
                </a:r>
                <a14:m>
                  <m:oMath xmlns:m="http://schemas.openxmlformats.org/officeDocument/2006/math">
                    <m:r>
                      <a:rPr lang="en-US" altLang="zh-CN" sz="2000" b="1" i="1" kern="0" smtClean="0">
                        <a:solidFill>
                          <a:srgbClr val="000000"/>
                        </a:solidFill>
                        <a:latin typeface="Cambria Math" panose="02040503050406030204" pitchFamily="18" charset="0"/>
                        <a:ea typeface="微软雅黑" panose="020B0503020204020204" pitchFamily="34" charset="-122"/>
                      </a:rPr>
                      <m:t>𝒉</m:t>
                    </m:r>
                  </m:oMath>
                </a14:m>
                <a:r>
                  <a:rPr lang="zh-CN" altLang="en-US" sz="2000" kern="0" dirty="0">
                    <a:solidFill>
                      <a:srgbClr val="000000"/>
                    </a:solidFill>
                    <a:latin typeface="微软雅黑" panose="020B0503020204020204" pitchFamily="34" charset="-122"/>
                    <a:ea typeface="微软雅黑" panose="020B0503020204020204" pitchFamily="34" charset="-122"/>
                  </a:rPr>
                  <a:t>空间</a:t>
                </a:r>
                <a:endParaRPr lang="zh-CN" altLang="en-US" sz="2000" dirty="0">
                  <a:solidFill>
                    <a:srgbClr val="000000"/>
                  </a:solidFill>
                </a:endParaRPr>
              </a:p>
            </p:txBody>
          </p:sp>
        </mc:Choice>
        <mc:Fallback>
          <p:sp>
            <p:nvSpPr>
              <p:cNvPr id="10" name="矩形 9"/>
              <p:cNvSpPr>
                <a:spLocks noRot="1" noChangeAspect="1" noMove="1" noResize="1" noEditPoints="1" noAdjustHandles="1" noChangeArrowheads="1" noChangeShapeType="1" noTextEdit="1"/>
              </p:cNvSpPr>
              <p:nvPr/>
            </p:nvSpPr>
            <p:spPr>
              <a:xfrm>
                <a:off x="7937007" y="6257940"/>
                <a:ext cx="2654894" cy="400110"/>
              </a:xfrm>
              <a:prstGeom prst="rect">
                <a:avLst/>
              </a:prstGeom>
              <a:blipFill rotWithShape="1">
                <a:blip r:embed="rId3"/>
                <a:stretch>
                  <a:fillRect l="-2294" t="-10769" r="-2064" b="-26154"/>
                </a:stretch>
              </a:blipFill>
            </p:spPr>
            <p:txBody>
              <a:bodyPr/>
              <a:lstStyle/>
              <a:p>
                <a:r>
                  <a:rPr lang="zh-CN" altLang="en-US">
                    <a:noFill/>
                  </a:rPr>
                  <a:t> </a:t>
                </a:r>
                <a:endParaRPr lang="zh-CN" altLang="en-US">
                  <a:noFill/>
                </a:endParaRPr>
              </a:p>
            </p:txBody>
          </p:sp>
        </mc:Fallback>
      </mc:AlternateContent>
      <p:sp>
        <p:nvSpPr>
          <p:cNvPr id="4" name="椭圆 3"/>
          <p:cNvSpPr/>
          <p:nvPr/>
        </p:nvSpPr>
        <p:spPr>
          <a:xfrm>
            <a:off x="1693718" y="4540827"/>
            <a:ext cx="633846" cy="623455"/>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5" name="椭圆 14"/>
          <p:cNvSpPr/>
          <p:nvPr/>
        </p:nvSpPr>
        <p:spPr>
          <a:xfrm>
            <a:off x="7408718" y="4540827"/>
            <a:ext cx="633846" cy="623455"/>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椭圆 15"/>
          <p:cNvSpPr/>
          <p:nvPr/>
        </p:nvSpPr>
        <p:spPr>
          <a:xfrm>
            <a:off x="10411691" y="1800343"/>
            <a:ext cx="633846" cy="623455"/>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a:off x="4935682" y="1800343"/>
            <a:ext cx="633846" cy="623455"/>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椭圆 20"/>
          <p:cNvSpPr/>
          <p:nvPr/>
        </p:nvSpPr>
        <p:spPr>
          <a:xfrm>
            <a:off x="1693718" y="1800343"/>
            <a:ext cx="633846" cy="623455"/>
          </a:xfrm>
          <a:prstGeom prst="ellipse">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椭圆 21"/>
          <p:cNvSpPr/>
          <p:nvPr/>
        </p:nvSpPr>
        <p:spPr>
          <a:xfrm>
            <a:off x="4935682" y="4540827"/>
            <a:ext cx="633846" cy="623455"/>
          </a:xfrm>
          <a:prstGeom prst="ellipse">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p:cNvSpPr/>
          <p:nvPr/>
        </p:nvSpPr>
        <p:spPr>
          <a:xfrm>
            <a:off x="8926749" y="4540827"/>
            <a:ext cx="633846" cy="623455"/>
          </a:xfrm>
          <a:prstGeom prst="ellipse">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箭头: 上弧形 29"/>
          <p:cNvSpPr/>
          <p:nvPr/>
        </p:nvSpPr>
        <p:spPr>
          <a:xfrm>
            <a:off x="4930487" y="1100676"/>
            <a:ext cx="3006520" cy="40725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
        <p:nvSpPr>
          <p:cNvPr id="59" name="弧形 58"/>
          <p:cNvSpPr/>
          <p:nvPr/>
        </p:nvSpPr>
        <p:spPr>
          <a:xfrm rot="1126002">
            <a:off x="1171651" y="2660441"/>
            <a:ext cx="8137285" cy="2072254"/>
          </a:xfrm>
          <a:prstGeom prst="arc">
            <a:avLst>
              <a:gd name="adj1" fmla="val 11440868"/>
              <a:gd name="adj2" fmla="val 21310454"/>
            </a:avLst>
          </a:prstGeom>
          <a:ln>
            <a:solidFill>
              <a:srgbClr val="0000FF"/>
            </a:solidFill>
            <a:prstDash val="sysDash"/>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60" name="弧形 59"/>
          <p:cNvSpPr/>
          <p:nvPr/>
        </p:nvSpPr>
        <p:spPr>
          <a:xfrm rot="383023">
            <a:off x="5399273" y="4022066"/>
            <a:ext cx="3683009" cy="2072254"/>
          </a:xfrm>
          <a:prstGeom prst="arc">
            <a:avLst>
              <a:gd name="adj1" fmla="val 11241126"/>
              <a:gd name="adj2" fmla="val 20648037"/>
            </a:avLst>
          </a:prstGeom>
          <a:ln>
            <a:solidFill>
              <a:srgbClr val="0000FF"/>
            </a:solidFill>
            <a:prstDash val="sysDash"/>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61" name="弧形 60"/>
          <p:cNvSpPr/>
          <p:nvPr/>
        </p:nvSpPr>
        <p:spPr>
          <a:xfrm flipV="1">
            <a:off x="5017923" y="1073849"/>
            <a:ext cx="5838168" cy="1512344"/>
          </a:xfrm>
          <a:prstGeom prst="arc">
            <a:avLst>
              <a:gd name="adj1" fmla="val 11413338"/>
              <a:gd name="adj2" fmla="val 21051898"/>
            </a:avLst>
          </a:prstGeom>
          <a:ln>
            <a:solidFill>
              <a:srgbClr val="FF0000"/>
            </a:solidFill>
            <a:prstDash val="sysDash"/>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62" name="弧形 61"/>
          <p:cNvSpPr/>
          <p:nvPr/>
        </p:nvSpPr>
        <p:spPr>
          <a:xfrm flipV="1">
            <a:off x="1898625" y="3987433"/>
            <a:ext cx="5838168" cy="1512344"/>
          </a:xfrm>
          <a:prstGeom prst="arc">
            <a:avLst>
              <a:gd name="adj1" fmla="val 11249798"/>
              <a:gd name="adj2" fmla="val 21184625"/>
            </a:avLst>
          </a:prstGeom>
          <a:ln>
            <a:solidFill>
              <a:srgbClr val="FF0000"/>
            </a:solidFill>
            <a:prstDash val="sysDash"/>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cxnSp>
        <p:nvCxnSpPr>
          <p:cNvPr id="5" name="直接连接符 4"/>
          <p:cNvCxnSpPr/>
          <p:nvPr/>
        </p:nvCxnSpPr>
        <p:spPr>
          <a:xfrm flipH="1">
            <a:off x="7736793" y="2107096"/>
            <a:ext cx="3772720" cy="3299791"/>
          </a:xfrm>
          <a:prstGeom prst="line">
            <a:avLst/>
          </a:prstGeom>
          <a:ln w="28575">
            <a:solidFill>
              <a:srgbClr val="00FFFF"/>
            </a:solidFill>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fade">
                                      <p:cBhvr>
                                        <p:cTn id="26" dur="500"/>
                                        <p:tgtEl>
                                          <p:spTgt spid="6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21" grpId="0" animBg="1"/>
      <p:bldP spid="22" grpId="0" animBg="1"/>
      <p:bldP spid="23" grpId="0" animBg="1"/>
      <p:bldP spid="30" grpId="0" animBg="1"/>
      <p:bldP spid="59" grpId="0" animBg="1"/>
      <p:bldP spid="60" grpId="0" animBg="1"/>
      <p:bldP spid="61" grpId="0" animBg="1"/>
      <p:bldP spid="6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1936950"/>
            <a:ext cx="12192000" cy="1253062"/>
          </a:xfrm>
          <a:prstGeom prst="rect">
            <a:avLst/>
          </a:prstGeom>
          <a:solidFill>
            <a:srgbClr val="00B0F0"/>
          </a:solidFill>
        </p:spPr>
        <p:txBody>
          <a:bodyPr wrap="square" rtlCol="0" anchor="ctr">
            <a:noAutofit/>
          </a:bodyPr>
          <a:lstStyle/>
          <a:p>
            <a:pPr algn="ctr"/>
            <a:r>
              <a:rPr lang="en-US" altLang="zh-CN" sz="4800" b="1" dirty="0">
                <a:latin typeface="微软雅黑" panose="020B0503020204020204" pitchFamily="34" charset="-122"/>
                <a:ea typeface="微软雅黑" panose="020B0503020204020204" pitchFamily="34" charset="-122"/>
              </a:rPr>
              <a:t>3.3 </a:t>
            </a:r>
            <a:r>
              <a:rPr lang="zh-CN" altLang="en-US" sz="4800" b="1" dirty="0">
                <a:latin typeface="微软雅黑" panose="020B0503020204020204" pitchFamily="34" charset="-122"/>
                <a:ea typeface="微软雅黑" panose="020B0503020204020204" pitchFamily="34" charset="-122"/>
              </a:rPr>
              <a:t>神经网络结构</a:t>
            </a:r>
            <a:endParaRPr lang="zh-CN" altLang="en-US" sz="4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117653" y="3574476"/>
            <a:ext cx="4580155" cy="2826322"/>
          </a:xfrm>
          <a:prstGeom prst="rect">
            <a:avLst/>
          </a:prstGeom>
          <a:noFill/>
        </p:spPr>
        <p:txBody>
          <a:bodyPr wrap="square" rtlCol="0">
            <a:noAutofit/>
          </a:bodyPr>
          <a:lstStyle/>
          <a:p>
            <a:pPr marL="457200" indent="-457200">
              <a:lnSpc>
                <a:spcPct val="150000"/>
              </a:lnSpc>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万能近似定理</a:t>
            </a:r>
            <a:endParaRPr lang="en-US" altLang="zh-CN" sz="28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为什么要深度</a:t>
            </a:r>
            <a:endParaRPr lang="en-US" altLang="zh-CN" sz="28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常见神经网络结构</a:t>
            </a:r>
            <a:endParaRPr lang="en-US" altLang="zh-CN" sz="28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结构设计的其他考虑</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万能近似定理</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a:extLst>
                  <a:ext uri="{FF2B5EF4-FFF2-40B4-BE49-F238E27FC236}">
                    <ele attr="{49557D2D-3A82-405D-8765-08879749A232}"/>
                  </a:ext>
                </a:extLst>
              </p:cNvPr>
              <p:cNvSpPr txBox="1">
                <a:spLocks/>
              </p:cNvSpPr>
              <p:nvPr/>
            </p:nvSpPr>
            <p:spPr>
              <a:xfrm>
                <a:off x="0" y="773471"/>
                <a:ext cx="12192000" cy="5710455"/>
              </a:xfrm>
              <a:prstGeom prst="rect">
                <a:avLst/>
              </a:prstGeom>
              <a:noFill/>
            </p:spPr>
            <p:txBody>
              <a:bodyPr wrap="square" rtlCol="0">
                <a:noAutofit/>
              </a:bodyPr>
              <a:lstStyle/>
              <a:p>
                <a:pPr marL="457200" lvl="0" indent="-360000" eaLnBrk="0" fontAlgn="base" hangingPunct="0">
                  <a:spcBef>
                    <a:spcPts val="600"/>
                  </a:spcBef>
                  <a:spcAft>
                    <a:spcPts val="600"/>
                  </a:spcAft>
                  <a:buClr>
                    <a:srgbClr val="0000FF"/>
                  </a:buClr>
                  <a:buSzPct val="80000"/>
                  <a:buFont typeface="Wingdings" panose="05000000000000000000" pitchFamily="2" charset="2"/>
                  <a:buChar char="n"/>
                </a:pPr>
                <a:r>
                  <a:rPr lang="zh-CN" altLang="en-US" sz="2800" b="1" kern="0" dirty="0">
                    <a:solidFill>
                      <a:srgbClr val="0000FF"/>
                    </a:solidFill>
                    <a:latin typeface="微软雅黑" panose="020B0503020204020204" pitchFamily="34" charset="-122"/>
                    <a:ea typeface="微软雅黑" panose="020B0503020204020204" pitchFamily="34" charset="-122"/>
                  </a:rPr>
                  <a:t>万能近似定理（</a:t>
                </a:r>
                <a:r>
                  <a:rPr lang="en-US" altLang="zh-CN" sz="2800" b="1" kern="0" dirty="0">
                    <a:solidFill>
                      <a:srgbClr val="0000FF"/>
                    </a:solidFill>
                    <a:latin typeface="微软雅黑" panose="020B0503020204020204" pitchFamily="34" charset="-122"/>
                    <a:ea typeface="微软雅黑" panose="020B0503020204020204" pitchFamily="34" charset="-122"/>
                  </a:rPr>
                  <a:t>Universal Approximation Theorem</a:t>
                </a:r>
                <a:r>
                  <a:rPr lang="zh-CN" altLang="en-US" sz="2800" b="1" kern="0" dirty="0">
                    <a:solidFill>
                      <a:srgbClr val="0000FF"/>
                    </a:solidFill>
                    <a:latin typeface="微软雅黑" panose="020B0503020204020204" pitchFamily="34" charset="-122"/>
                    <a:ea typeface="微软雅黑" panose="020B0503020204020204" pitchFamily="34" charset="-122"/>
                  </a:rPr>
                  <a:t>）</a:t>
                </a:r>
                <a:endParaRPr lang="en-US" altLang="zh-CN" sz="2800" b="1" kern="0" dirty="0">
                  <a:solidFill>
                    <a:srgbClr val="0000FF"/>
                  </a:solidFill>
                  <a:latin typeface="微软雅黑" panose="020B0503020204020204" pitchFamily="34" charset="-122"/>
                  <a:ea typeface="微软雅黑" panose="020B0503020204020204" pitchFamily="34" charset="-122"/>
                </a:endParaRPr>
              </a:p>
              <a:p>
                <a:pPr marL="554400" lvl="1" algn="just" eaLnBrk="0" fontAlgn="base" hangingPunct="0">
                  <a:spcBef>
                    <a:spcPts val="1200"/>
                  </a:spcBef>
                  <a:spcAft>
                    <a:spcPts val="1200"/>
                  </a:spcAft>
                  <a:buClr>
                    <a:srgbClr val="0000FF"/>
                  </a:buClr>
                  <a:buSzPct val="80000"/>
                </a:pPr>
                <a:r>
                  <a:rPr lang="zh-CN" altLang="en-US" sz="2800" kern="0" dirty="0">
                    <a:solidFill>
                      <a:srgbClr val="000000"/>
                    </a:solidFill>
                    <a:latin typeface="微软雅黑" panose="020B0503020204020204" pitchFamily="34" charset="-122"/>
                    <a:ea typeface="微软雅黑" panose="020B0503020204020204" pitchFamily="34" charset="-122"/>
                  </a:rPr>
                  <a:t>令</a:t>
                </a:r>
                <a14:m>
                  <m:oMath xmlns:m="http://schemas.openxmlformats.org/officeDocument/2006/math">
                    <m:r>
                      <a:rPr lang="zh-CN" altLang="en-US" sz="2800" i="1" kern="0" smtClean="0">
                        <a:solidFill>
                          <a:srgbClr val="000000"/>
                        </a:solidFill>
                        <a:latin typeface="Cambria Math" panose="02040503050406030204" pitchFamily="18" charset="0"/>
                        <a:ea typeface="微软雅黑" panose="020B0503020204020204" pitchFamily="34" charset="-122"/>
                      </a:rPr>
                      <m:t>𝜑</m:t>
                    </m:r>
                    <m:r>
                      <a:rPr lang="en-US" altLang="zh-CN" sz="2800" b="0" i="1" kern="0" smtClean="0">
                        <a:solidFill>
                          <a:srgbClr val="000000"/>
                        </a:solidFill>
                        <a:latin typeface="Cambria Math" panose="02040503050406030204" pitchFamily="18" charset="0"/>
                        <a:ea typeface="微软雅黑" panose="020B0503020204020204" pitchFamily="34" charset="-122"/>
                      </a:rPr>
                      <m:t>(</m:t>
                    </m:r>
                    <m:r>
                      <a:rPr lang="en-US" altLang="zh-CN" sz="2800" b="0" i="1" kern="0" smtClean="0">
                        <a:solidFill>
                          <a:srgbClr val="000000"/>
                        </a:solidFill>
                        <a:latin typeface="Cambria Math" panose="02040503050406030204" pitchFamily="18" charset="0"/>
                        <a:ea typeface="Cambria Math" panose="02040503050406030204" pitchFamily="18" charset="0"/>
                      </a:rPr>
                      <m:t>∙</m:t>
                    </m:r>
                    <m:r>
                      <a:rPr lang="en-US" altLang="zh-CN" sz="2800" b="0" i="1" kern="0" smtClean="0">
                        <a:solidFill>
                          <a:srgbClr val="000000"/>
                        </a:solidFill>
                        <a:latin typeface="Cambria Math" panose="02040503050406030204" pitchFamily="18" charset="0"/>
                        <a:ea typeface="微软雅黑" panose="020B0503020204020204" pitchFamily="34" charset="-122"/>
                      </a:rPr>
                      <m:t>)</m:t>
                    </m:r>
                  </m:oMath>
                </a14:m>
                <a:r>
                  <a:rPr lang="zh-CN" altLang="en-US" sz="2800" kern="0" dirty="0">
                    <a:solidFill>
                      <a:srgbClr val="000000"/>
                    </a:solidFill>
                    <a:latin typeface="微软雅黑" panose="020B0503020204020204" pitchFamily="34" charset="-122"/>
                    <a:ea typeface="微软雅黑" panose="020B0503020204020204" pitchFamily="34" charset="-122"/>
                  </a:rPr>
                  <a:t>是一个非常数、有界、单调递增的连续函数，</a:t>
                </a:r>
                <a14:m>
                  <m:oMath xmlns:m="http://schemas.openxmlformats.org/officeDocument/2006/math">
                    <m:sSub>
                      <m:sSubPr>
                        <m:ctrlPr>
                          <a:rPr lang="en-US" altLang="zh-CN" sz="2800" i="1" kern="0" smtClean="0">
                            <a:solidFill>
                              <a:srgbClr val="000000"/>
                            </a:solidFill>
                            <a:latin typeface="Cambria Math" panose="02040503050406030204" pitchFamily="18" charset="0"/>
                            <a:ea typeface="Cambria Math" panose="02040503050406030204" pitchFamily="18" charset="0"/>
                          </a:rPr>
                        </m:ctrlPr>
                      </m:sSubPr>
                      <m:e>
                        <m:r>
                          <a:rPr lang="en-US" altLang="zh-CN" sz="2800" b="0" i="1" kern="0" smtClean="0">
                            <a:solidFill>
                              <a:srgbClr val="000000"/>
                            </a:solidFill>
                            <a:latin typeface="Cambria Math" panose="02040503050406030204" pitchFamily="18" charset="0"/>
                            <a:ea typeface="Cambria Math" panose="02040503050406030204" pitchFamily="18" charset="0"/>
                          </a:rPr>
                          <m:t>𝐼</m:t>
                        </m:r>
                      </m:e>
                      <m:sub>
                        <m:r>
                          <a:rPr lang="en-US" altLang="zh-CN" sz="2800" b="0" i="1" kern="0" smtClean="0">
                            <a:solidFill>
                              <a:srgbClr val="000000"/>
                            </a:solidFill>
                            <a:latin typeface="Cambria Math" panose="02040503050406030204" pitchFamily="18" charset="0"/>
                            <a:ea typeface="Cambria Math" panose="02040503050406030204" pitchFamily="18" charset="0"/>
                          </a:rPr>
                          <m:t>𝑑</m:t>
                        </m:r>
                      </m:sub>
                    </m:sSub>
                  </m:oMath>
                </a14:m>
                <a:r>
                  <a:rPr lang="zh-CN" altLang="en-US" sz="2800" kern="0" dirty="0">
                    <a:solidFill>
                      <a:srgbClr val="000000"/>
                    </a:solidFill>
                    <a:latin typeface="微软雅黑" panose="020B0503020204020204" pitchFamily="34" charset="-122"/>
                    <a:ea typeface="微软雅黑" panose="020B0503020204020204" pitchFamily="34" charset="-122"/>
                  </a:rPr>
                  <a:t>是一个</a:t>
                </a:r>
                <a14:m>
                  <m:oMath xmlns:m="http://schemas.openxmlformats.org/officeDocument/2006/math">
                    <m:r>
                      <a:rPr lang="en-US" altLang="zh-CN" sz="2800" i="1" kern="0">
                        <a:solidFill>
                          <a:srgbClr val="000000"/>
                        </a:solidFill>
                        <a:latin typeface="Cambria Math" panose="02040503050406030204" pitchFamily="18" charset="0"/>
                        <a:ea typeface="Cambria Math" panose="02040503050406030204" pitchFamily="18" charset="0"/>
                      </a:rPr>
                      <m:t>𝑑</m:t>
                    </m:r>
                  </m:oMath>
                </a14:m>
                <a:r>
                  <a:rPr lang="zh-CN" altLang="en-US" sz="2800" kern="0" dirty="0">
                    <a:solidFill>
                      <a:srgbClr val="000000"/>
                    </a:solidFill>
                    <a:latin typeface="微软雅黑" panose="020B0503020204020204" pitchFamily="34" charset="-122"/>
                    <a:ea typeface="微软雅黑" panose="020B0503020204020204" pitchFamily="34" charset="-122"/>
                  </a:rPr>
                  <a:t>维的单位超立方体</a:t>
                </a:r>
                <a14:m>
                  <m:oMath xmlns:m="http://schemas.openxmlformats.org/officeDocument/2006/math">
                    <m:sSup>
                      <m:sSupPr>
                        <m:ctrlPr>
                          <a:rPr lang="en-US" altLang="zh-CN" sz="2800" b="0" i="1" kern="0" smtClean="0">
                            <a:solidFill>
                              <a:srgbClr val="000000"/>
                            </a:solidFill>
                            <a:latin typeface="Cambria Math" panose="02040503050406030204" pitchFamily="18" charset="0"/>
                            <a:ea typeface="Cambria Math" panose="02040503050406030204" pitchFamily="18" charset="0"/>
                          </a:rPr>
                        </m:ctrlPr>
                      </m:sSupPr>
                      <m:e>
                        <m:r>
                          <a:rPr lang="en-US" altLang="zh-CN" sz="2800" kern="0">
                            <a:solidFill>
                              <a:srgbClr val="000000"/>
                            </a:solidFill>
                            <a:latin typeface="Cambria Math" panose="02040503050406030204" pitchFamily="18" charset="0"/>
                            <a:ea typeface="Cambria Math" panose="02040503050406030204" pitchFamily="18" charset="0"/>
                          </a:rPr>
                          <m:t>[0,1]</m:t>
                        </m:r>
                      </m:e>
                      <m:sup>
                        <m:r>
                          <a:rPr lang="en-US" altLang="zh-CN" sz="2800" b="0" i="1" kern="0" smtClean="0">
                            <a:solidFill>
                              <a:srgbClr val="000000"/>
                            </a:solidFill>
                            <a:latin typeface="Cambria Math" panose="02040503050406030204" pitchFamily="18" charset="0"/>
                            <a:ea typeface="Cambria Math" panose="02040503050406030204" pitchFamily="18" charset="0"/>
                          </a:rPr>
                          <m:t>𝑑</m:t>
                        </m:r>
                      </m:sup>
                    </m:sSup>
                  </m:oMath>
                </a14:m>
                <a:r>
                  <a:rPr lang="zh-CN" altLang="en-US" sz="2800" kern="0" dirty="0">
                    <a:solidFill>
                      <a:srgbClr val="000000"/>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800" b="0" i="1" kern="0" smtClean="0">
                        <a:solidFill>
                          <a:srgbClr val="000000"/>
                        </a:solidFill>
                        <a:latin typeface="Cambria Math" panose="02040503050406030204" pitchFamily="18" charset="0"/>
                        <a:ea typeface="Cambria Math" panose="02040503050406030204" pitchFamily="18" charset="0"/>
                      </a:rPr>
                      <m:t>𝐶</m:t>
                    </m:r>
                    <m:r>
                      <a:rPr lang="en-US" altLang="zh-CN" sz="2800" b="0" i="0" kern="0" smtClean="0">
                        <a:solidFill>
                          <a:srgbClr val="000000"/>
                        </a:solidFill>
                        <a:latin typeface="Cambria Math" panose="02040503050406030204" pitchFamily="18" charset="0"/>
                        <a:ea typeface="Cambria Math" panose="02040503050406030204" pitchFamily="18" charset="0"/>
                      </a:rPr>
                      <m:t>(</m:t>
                    </m:r>
                    <m:sSub>
                      <m:sSubPr>
                        <m:ctrlPr>
                          <a:rPr lang="en-US" altLang="zh-CN" sz="2800" i="1" kern="0">
                            <a:solidFill>
                              <a:srgbClr val="000000"/>
                            </a:solidFill>
                            <a:latin typeface="Cambria Math" panose="02040503050406030204" pitchFamily="18" charset="0"/>
                            <a:ea typeface="Cambria Math" panose="02040503050406030204" pitchFamily="18" charset="0"/>
                          </a:rPr>
                        </m:ctrlPr>
                      </m:sSubPr>
                      <m:e>
                        <m:r>
                          <a:rPr lang="en-US" altLang="zh-CN" sz="2800" i="1" kern="0">
                            <a:solidFill>
                              <a:srgbClr val="000000"/>
                            </a:solidFill>
                            <a:latin typeface="Cambria Math" panose="02040503050406030204" pitchFamily="18" charset="0"/>
                            <a:ea typeface="Cambria Math" panose="02040503050406030204" pitchFamily="18" charset="0"/>
                          </a:rPr>
                          <m:t>𝐼</m:t>
                        </m:r>
                      </m:e>
                      <m:sub>
                        <m:r>
                          <a:rPr lang="en-US" altLang="zh-CN" sz="2800" i="1" kern="0">
                            <a:solidFill>
                              <a:srgbClr val="000000"/>
                            </a:solidFill>
                            <a:latin typeface="Cambria Math" panose="02040503050406030204" pitchFamily="18" charset="0"/>
                            <a:ea typeface="Cambria Math" panose="02040503050406030204" pitchFamily="18" charset="0"/>
                          </a:rPr>
                          <m:t>𝑑</m:t>
                        </m:r>
                      </m:sub>
                    </m:sSub>
                    <m:r>
                      <a:rPr lang="en-US" altLang="zh-CN" sz="2800" b="0" i="0" kern="0" smtClean="0">
                        <a:solidFill>
                          <a:srgbClr val="000000"/>
                        </a:solidFill>
                        <a:latin typeface="Cambria Math" panose="02040503050406030204" pitchFamily="18" charset="0"/>
                        <a:ea typeface="Cambria Math" panose="02040503050406030204" pitchFamily="18" charset="0"/>
                      </a:rPr>
                      <m:t>)</m:t>
                    </m:r>
                  </m:oMath>
                </a14:m>
                <a:r>
                  <a:rPr lang="zh-CN" altLang="en-US" sz="2800" kern="0" dirty="0">
                    <a:solidFill>
                      <a:srgbClr val="000000"/>
                    </a:solidFill>
                    <a:latin typeface="微软雅黑" panose="020B0503020204020204" pitchFamily="34" charset="-122"/>
                    <a:ea typeface="微软雅黑" panose="020B0503020204020204" pitchFamily="34" charset="-122"/>
                  </a:rPr>
                  <a:t>是定义在</a:t>
                </a:r>
                <a14:m>
                  <m:oMath xmlns:m="http://schemas.openxmlformats.org/officeDocument/2006/math">
                    <m:sSub>
                      <m:sSubPr>
                        <m:ctrlPr>
                          <a:rPr lang="en-US" altLang="zh-CN" sz="2800" i="1" kern="0">
                            <a:solidFill>
                              <a:srgbClr val="000000"/>
                            </a:solidFill>
                            <a:latin typeface="Cambria Math" panose="02040503050406030204" pitchFamily="18" charset="0"/>
                            <a:ea typeface="Cambria Math" panose="02040503050406030204" pitchFamily="18" charset="0"/>
                          </a:rPr>
                        </m:ctrlPr>
                      </m:sSubPr>
                      <m:e>
                        <m:r>
                          <a:rPr lang="en-US" altLang="zh-CN" sz="2800" i="1" kern="0">
                            <a:solidFill>
                              <a:srgbClr val="000000"/>
                            </a:solidFill>
                            <a:latin typeface="Cambria Math" panose="02040503050406030204" pitchFamily="18" charset="0"/>
                            <a:ea typeface="Cambria Math" panose="02040503050406030204" pitchFamily="18" charset="0"/>
                          </a:rPr>
                          <m:t>𝐼</m:t>
                        </m:r>
                      </m:e>
                      <m:sub>
                        <m:r>
                          <a:rPr lang="en-US" altLang="zh-CN" sz="2800" i="1" kern="0">
                            <a:solidFill>
                              <a:srgbClr val="000000"/>
                            </a:solidFill>
                            <a:latin typeface="Cambria Math" panose="02040503050406030204" pitchFamily="18" charset="0"/>
                            <a:ea typeface="Cambria Math" panose="02040503050406030204" pitchFamily="18" charset="0"/>
                          </a:rPr>
                          <m:t>𝑑</m:t>
                        </m:r>
                      </m:sub>
                    </m:sSub>
                  </m:oMath>
                </a14:m>
                <a:r>
                  <a:rPr lang="zh-CN" altLang="en-US" sz="2800" kern="0" dirty="0">
                    <a:solidFill>
                      <a:srgbClr val="000000"/>
                    </a:solidFill>
                    <a:latin typeface="微软雅黑" panose="020B0503020204020204" pitchFamily="34" charset="-122"/>
                    <a:ea typeface="微软雅黑" panose="020B0503020204020204" pitchFamily="34" charset="-122"/>
                  </a:rPr>
                  <a:t>上的连续函数集合。对于任一函数</a:t>
                </a:r>
                <a14:m>
                  <m:oMath xmlns:m="http://schemas.openxmlformats.org/officeDocument/2006/math">
                    <m:r>
                      <a:rPr lang="en-US" altLang="zh-CN" sz="2800" b="0" i="1" kern="0" smtClean="0">
                        <a:solidFill>
                          <a:srgbClr val="000000"/>
                        </a:solidFill>
                        <a:latin typeface="Cambria Math" panose="02040503050406030204" pitchFamily="18" charset="0"/>
                        <a:ea typeface="Cambria Math" panose="02040503050406030204" pitchFamily="18" charset="0"/>
                      </a:rPr>
                      <m:t>𝑓</m:t>
                    </m:r>
                    <m:r>
                      <a:rPr lang="en-US" altLang="zh-CN" sz="2800" b="0" i="1" kern="0" smtClean="0">
                        <a:solidFill>
                          <a:srgbClr val="000000"/>
                        </a:solidFill>
                        <a:latin typeface="Cambria Math" panose="02040503050406030204" pitchFamily="18" charset="0"/>
                        <a:ea typeface="Cambria Math" panose="02040503050406030204" pitchFamily="18" charset="0"/>
                      </a:rPr>
                      <m:t>∈</m:t>
                    </m:r>
                    <m:r>
                      <a:rPr lang="en-US" altLang="zh-CN" sz="2800" i="1" kern="0">
                        <a:solidFill>
                          <a:srgbClr val="000000"/>
                        </a:solidFill>
                        <a:latin typeface="Cambria Math" panose="02040503050406030204" pitchFamily="18" charset="0"/>
                        <a:ea typeface="Cambria Math" panose="02040503050406030204" pitchFamily="18" charset="0"/>
                      </a:rPr>
                      <m:t>𝐶</m:t>
                    </m:r>
                    <m:r>
                      <a:rPr lang="en-US" altLang="zh-CN" sz="2800" kern="0">
                        <a:solidFill>
                          <a:srgbClr val="000000"/>
                        </a:solidFill>
                        <a:latin typeface="Cambria Math" panose="02040503050406030204" pitchFamily="18" charset="0"/>
                        <a:ea typeface="Cambria Math" panose="02040503050406030204" pitchFamily="18" charset="0"/>
                      </a:rPr>
                      <m:t>(</m:t>
                    </m:r>
                    <m:sSub>
                      <m:sSubPr>
                        <m:ctrlPr>
                          <a:rPr lang="en-US" altLang="zh-CN" sz="2800" i="1" kern="0">
                            <a:solidFill>
                              <a:srgbClr val="000000"/>
                            </a:solidFill>
                            <a:latin typeface="Cambria Math" panose="02040503050406030204" pitchFamily="18" charset="0"/>
                            <a:ea typeface="Cambria Math" panose="02040503050406030204" pitchFamily="18" charset="0"/>
                          </a:rPr>
                        </m:ctrlPr>
                      </m:sSubPr>
                      <m:e>
                        <m:r>
                          <a:rPr lang="en-US" altLang="zh-CN" sz="2800" i="1" kern="0">
                            <a:solidFill>
                              <a:srgbClr val="000000"/>
                            </a:solidFill>
                            <a:latin typeface="Cambria Math" panose="02040503050406030204" pitchFamily="18" charset="0"/>
                            <a:ea typeface="Cambria Math" panose="02040503050406030204" pitchFamily="18" charset="0"/>
                          </a:rPr>
                          <m:t>𝐼</m:t>
                        </m:r>
                      </m:e>
                      <m:sub>
                        <m:r>
                          <a:rPr lang="en-US" altLang="zh-CN" sz="2800" i="1" kern="0">
                            <a:solidFill>
                              <a:srgbClr val="000000"/>
                            </a:solidFill>
                            <a:latin typeface="Cambria Math" panose="02040503050406030204" pitchFamily="18" charset="0"/>
                            <a:ea typeface="Cambria Math" panose="02040503050406030204" pitchFamily="18" charset="0"/>
                          </a:rPr>
                          <m:t>𝑑</m:t>
                        </m:r>
                      </m:sub>
                    </m:sSub>
                    <m:r>
                      <a:rPr lang="en-US" altLang="zh-CN" sz="2800" kern="0">
                        <a:solidFill>
                          <a:srgbClr val="000000"/>
                        </a:solidFill>
                        <a:latin typeface="Cambria Math" panose="02040503050406030204" pitchFamily="18" charset="0"/>
                        <a:ea typeface="Cambria Math" panose="02040503050406030204" pitchFamily="18" charset="0"/>
                      </a:rPr>
                      <m:t>)</m:t>
                    </m:r>
                  </m:oMath>
                </a14:m>
                <a:r>
                  <a:rPr lang="zh-CN" altLang="en-US" sz="2800" kern="0" dirty="0">
                    <a:solidFill>
                      <a:srgbClr val="000000"/>
                    </a:solidFill>
                    <a:latin typeface="微软雅黑" panose="020B0503020204020204" pitchFamily="34" charset="-122"/>
                    <a:ea typeface="微软雅黑" panose="020B0503020204020204" pitchFamily="34" charset="-122"/>
                  </a:rPr>
                  <a:t>，存在一个整数</a:t>
                </a:r>
                <a14:m>
                  <m:oMath xmlns:m="http://schemas.openxmlformats.org/officeDocument/2006/math">
                    <m:r>
                      <a:rPr lang="en-US" altLang="zh-CN" sz="2800" b="0" i="1" kern="0" smtClean="0">
                        <a:solidFill>
                          <a:srgbClr val="000000"/>
                        </a:solidFill>
                        <a:latin typeface="Cambria Math" panose="02040503050406030204" pitchFamily="18" charset="0"/>
                        <a:ea typeface="Cambria Math" panose="02040503050406030204" pitchFamily="18" charset="0"/>
                      </a:rPr>
                      <m:t>𝑚</m:t>
                    </m:r>
                  </m:oMath>
                </a14:m>
                <a:r>
                  <a:rPr lang="zh-CN" altLang="en-US" sz="2800" kern="0" dirty="0">
                    <a:solidFill>
                      <a:srgbClr val="000000"/>
                    </a:solidFill>
                    <a:latin typeface="微软雅黑" panose="020B0503020204020204" pitchFamily="34" charset="-122"/>
                    <a:ea typeface="微软雅黑" panose="020B0503020204020204" pitchFamily="34" charset="-122"/>
                  </a:rPr>
                  <a:t>和一组实数</a:t>
                </a:r>
                <a14:m>
                  <m:oMath xmlns:m="http://schemas.openxmlformats.org/officeDocument/2006/math">
                    <m:sSub>
                      <m:sSubPr>
                        <m:ctrlPr>
                          <a:rPr lang="en-US" altLang="zh-CN" sz="2800" b="0" i="1" kern="0" smtClean="0">
                            <a:solidFill>
                              <a:srgbClr val="000000"/>
                            </a:solidFill>
                            <a:latin typeface="Cambria Math" panose="02040503050406030204" pitchFamily="18" charset="0"/>
                            <a:ea typeface="Cambria Math" panose="02040503050406030204" pitchFamily="18" charset="0"/>
                          </a:rPr>
                        </m:ctrlPr>
                      </m:sSubPr>
                      <m:e>
                        <m:r>
                          <a:rPr lang="en-US" altLang="zh-CN" sz="2800" b="0" i="1" kern="0" smtClean="0">
                            <a:solidFill>
                              <a:srgbClr val="000000"/>
                            </a:solidFill>
                            <a:latin typeface="Cambria Math" panose="02040503050406030204" pitchFamily="18" charset="0"/>
                            <a:ea typeface="Cambria Math" panose="02040503050406030204" pitchFamily="18" charset="0"/>
                          </a:rPr>
                          <m:t>𝑣</m:t>
                        </m:r>
                      </m:e>
                      <m:sub>
                        <m:r>
                          <a:rPr lang="en-US" altLang="zh-CN" sz="2800" b="0" i="1" kern="0" smtClean="0">
                            <a:solidFill>
                              <a:srgbClr val="000000"/>
                            </a:solidFill>
                            <a:latin typeface="Cambria Math" panose="02040503050406030204" pitchFamily="18" charset="0"/>
                            <a:ea typeface="Cambria Math" panose="02040503050406030204" pitchFamily="18" charset="0"/>
                          </a:rPr>
                          <m:t>𝑖</m:t>
                        </m:r>
                      </m:sub>
                    </m:sSub>
                    <m:r>
                      <a:rPr lang="en-US" altLang="zh-CN" sz="2800" b="0" i="1" kern="0" smtClean="0">
                        <a:solidFill>
                          <a:srgbClr val="000000"/>
                        </a:solidFill>
                        <a:latin typeface="Cambria Math" panose="02040503050406030204" pitchFamily="18" charset="0"/>
                        <a:ea typeface="Cambria Math" panose="02040503050406030204" pitchFamily="18" charset="0"/>
                      </a:rPr>
                      <m:t>,</m:t>
                    </m:r>
                    <m:sSub>
                      <m:sSubPr>
                        <m:ctrlPr>
                          <a:rPr lang="en-US" altLang="zh-CN" sz="2800" i="1" kern="0">
                            <a:solidFill>
                              <a:srgbClr val="000000"/>
                            </a:solidFill>
                            <a:latin typeface="Cambria Math" panose="02040503050406030204" pitchFamily="18" charset="0"/>
                            <a:ea typeface="Cambria Math" panose="02040503050406030204" pitchFamily="18" charset="0"/>
                          </a:rPr>
                        </m:ctrlPr>
                      </m:sSubPr>
                      <m:e>
                        <m:r>
                          <a:rPr lang="en-US" altLang="zh-CN" sz="2800" b="0" i="1" kern="0" smtClean="0">
                            <a:solidFill>
                              <a:srgbClr val="000000"/>
                            </a:solidFill>
                            <a:latin typeface="Cambria Math" panose="02040503050406030204" pitchFamily="18" charset="0"/>
                            <a:ea typeface="Cambria Math" panose="02040503050406030204" pitchFamily="18" charset="0"/>
                          </a:rPr>
                          <m:t>𝑏</m:t>
                        </m:r>
                      </m:e>
                      <m:sub>
                        <m:r>
                          <a:rPr lang="en-US" altLang="zh-CN" sz="2800" i="1" kern="0">
                            <a:solidFill>
                              <a:srgbClr val="000000"/>
                            </a:solidFill>
                            <a:latin typeface="Cambria Math" panose="02040503050406030204" pitchFamily="18" charset="0"/>
                            <a:ea typeface="Cambria Math" panose="02040503050406030204" pitchFamily="18" charset="0"/>
                          </a:rPr>
                          <m:t>𝑖</m:t>
                        </m:r>
                      </m:sub>
                    </m:sSub>
                    <m:r>
                      <a:rPr lang="en-US" altLang="zh-CN" sz="2800" b="0" i="1" kern="0" smtClean="0">
                        <a:solidFill>
                          <a:srgbClr val="000000"/>
                        </a:solidFill>
                        <a:latin typeface="Cambria Math" panose="02040503050406030204" pitchFamily="18" charset="0"/>
                        <a:ea typeface="Cambria Math" panose="02040503050406030204" pitchFamily="18" charset="0"/>
                      </a:rPr>
                      <m:t>∈</m:t>
                    </m:r>
                    <m:r>
                      <a:rPr lang="en-US" altLang="zh-CN" sz="2800" b="0" i="1" kern="0" smtClean="0">
                        <a:solidFill>
                          <a:srgbClr val="000000"/>
                        </a:solidFill>
                        <a:latin typeface="Cambria Math" panose="02040503050406030204" pitchFamily="18" charset="0"/>
                        <a:ea typeface="Cambria Math" panose="02040503050406030204" pitchFamily="18" charset="0"/>
                      </a:rPr>
                      <m:t>ℝ</m:t>
                    </m:r>
                    <m:r>
                      <a:rPr lang="en-US" altLang="zh-CN" sz="2800" i="1" kern="0">
                        <a:solidFill>
                          <a:srgbClr val="000000"/>
                        </a:solidFill>
                        <a:latin typeface="Cambria Math" panose="02040503050406030204" pitchFamily="18" charset="0"/>
                        <a:ea typeface="Cambria Math" panose="02040503050406030204" pitchFamily="18" charset="0"/>
                      </a:rPr>
                      <m:t> </m:t>
                    </m:r>
                  </m:oMath>
                </a14:m>
                <a:r>
                  <a:rPr lang="zh-CN" altLang="en-US" sz="2800" kern="0" dirty="0">
                    <a:solidFill>
                      <a:srgbClr val="000000"/>
                    </a:solidFill>
                    <a:latin typeface="微软雅黑" panose="020B0503020204020204" pitchFamily="34" charset="-122"/>
                    <a:ea typeface="微软雅黑" panose="020B0503020204020204" pitchFamily="34" charset="-122"/>
                  </a:rPr>
                  <a:t>以及实数向量</a:t>
                </a:r>
                <a14:m>
                  <m:oMath xmlns:m="http://schemas.openxmlformats.org/officeDocument/2006/math">
                    <m:sSub>
                      <m:sSubPr>
                        <m:ctrlPr>
                          <a:rPr lang="en-US" altLang="zh-CN" sz="2800" i="1" kern="0">
                            <a:solidFill>
                              <a:srgbClr val="000000"/>
                            </a:solidFill>
                            <a:latin typeface="Cambria Math" panose="02040503050406030204" pitchFamily="18" charset="0"/>
                            <a:ea typeface="Cambria Math" panose="02040503050406030204" pitchFamily="18" charset="0"/>
                          </a:rPr>
                        </m:ctrlPr>
                      </m:sSubPr>
                      <m:e>
                        <m:r>
                          <a:rPr lang="en-US" altLang="zh-CN" sz="2800" b="1" i="1" kern="0" smtClean="0">
                            <a:solidFill>
                              <a:srgbClr val="000000"/>
                            </a:solidFill>
                            <a:latin typeface="Cambria Math" panose="02040503050406030204" pitchFamily="18" charset="0"/>
                            <a:ea typeface="Cambria Math" panose="02040503050406030204" pitchFamily="18" charset="0"/>
                          </a:rPr>
                          <m:t>𝒘</m:t>
                        </m:r>
                      </m:e>
                      <m:sub>
                        <m:r>
                          <a:rPr lang="en-US" altLang="zh-CN" sz="2800" i="1" kern="0">
                            <a:solidFill>
                              <a:srgbClr val="000000"/>
                            </a:solidFill>
                            <a:latin typeface="Cambria Math" panose="02040503050406030204" pitchFamily="18" charset="0"/>
                            <a:ea typeface="Cambria Math" panose="02040503050406030204" pitchFamily="18" charset="0"/>
                          </a:rPr>
                          <m:t>𝑖</m:t>
                        </m:r>
                      </m:sub>
                    </m:sSub>
                    <m:r>
                      <a:rPr lang="en-US" altLang="zh-CN" sz="2800" i="1" kern="0">
                        <a:solidFill>
                          <a:srgbClr val="000000"/>
                        </a:solidFill>
                        <a:latin typeface="Cambria Math" panose="02040503050406030204" pitchFamily="18" charset="0"/>
                        <a:ea typeface="Cambria Math" panose="02040503050406030204" pitchFamily="18" charset="0"/>
                      </a:rPr>
                      <m:t>∈</m:t>
                    </m:r>
                    <m:sSup>
                      <m:sSupPr>
                        <m:ctrlPr>
                          <a:rPr lang="en-US" altLang="zh-CN" sz="2800" i="1" kern="0" smtClean="0">
                            <a:solidFill>
                              <a:srgbClr val="000000"/>
                            </a:solidFill>
                            <a:latin typeface="Cambria Math" panose="02040503050406030204" pitchFamily="18" charset="0"/>
                            <a:ea typeface="Cambria Math" panose="02040503050406030204" pitchFamily="18" charset="0"/>
                          </a:rPr>
                        </m:ctrlPr>
                      </m:sSupPr>
                      <m:e>
                        <m:r>
                          <a:rPr lang="en-US" altLang="zh-CN" sz="2800" i="1" kern="0">
                            <a:solidFill>
                              <a:srgbClr val="000000"/>
                            </a:solidFill>
                            <a:latin typeface="Cambria Math" panose="02040503050406030204" pitchFamily="18" charset="0"/>
                            <a:ea typeface="Cambria Math" panose="02040503050406030204" pitchFamily="18" charset="0"/>
                          </a:rPr>
                          <m:t>ℝ</m:t>
                        </m:r>
                      </m:e>
                      <m:sup>
                        <m:r>
                          <a:rPr lang="en-US" altLang="zh-CN" sz="2800" b="0" i="1" kern="0" smtClean="0">
                            <a:solidFill>
                              <a:srgbClr val="000000"/>
                            </a:solidFill>
                            <a:latin typeface="Cambria Math" panose="02040503050406030204" pitchFamily="18" charset="0"/>
                            <a:ea typeface="Cambria Math" panose="02040503050406030204" pitchFamily="18" charset="0"/>
                          </a:rPr>
                          <m:t>𝑑</m:t>
                        </m:r>
                      </m:sup>
                    </m:sSup>
                    <m:r>
                      <a:rPr lang="en-US" altLang="zh-CN" sz="2800" b="0" i="1" kern="0" smtClean="0">
                        <a:solidFill>
                          <a:srgbClr val="000000"/>
                        </a:solidFill>
                        <a:latin typeface="Cambria Math" panose="02040503050406030204" pitchFamily="18" charset="0"/>
                        <a:ea typeface="Cambria Math" panose="02040503050406030204" pitchFamily="18" charset="0"/>
                      </a:rPr>
                      <m:t>,</m:t>
                    </m:r>
                    <m:r>
                      <a:rPr lang="en-US" altLang="zh-CN" sz="2800" b="0" i="1" kern="0" smtClean="0">
                        <a:solidFill>
                          <a:srgbClr val="000000"/>
                        </a:solidFill>
                        <a:latin typeface="Cambria Math" panose="02040503050406030204" pitchFamily="18" charset="0"/>
                        <a:ea typeface="Cambria Math" panose="02040503050406030204" pitchFamily="18" charset="0"/>
                      </a:rPr>
                      <m:t>𝑖</m:t>
                    </m:r>
                    <m:r>
                      <a:rPr lang="en-US" altLang="zh-CN" sz="2800" b="0" i="1" kern="0" smtClean="0">
                        <a:solidFill>
                          <a:srgbClr val="000000"/>
                        </a:solidFill>
                        <a:latin typeface="Cambria Math" panose="02040503050406030204" pitchFamily="18" charset="0"/>
                        <a:ea typeface="Cambria Math" panose="02040503050406030204" pitchFamily="18" charset="0"/>
                      </a:rPr>
                      <m:t>=1,…,</m:t>
                    </m:r>
                    <m:r>
                      <a:rPr lang="en-US" altLang="zh-CN" sz="2800" b="0" i="1" kern="0" smtClean="0">
                        <a:solidFill>
                          <a:srgbClr val="000000"/>
                        </a:solidFill>
                        <a:latin typeface="Cambria Math" panose="02040503050406030204" pitchFamily="18" charset="0"/>
                        <a:ea typeface="Cambria Math" panose="02040503050406030204" pitchFamily="18" charset="0"/>
                      </a:rPr>
                      <m:t>𝑚</m:t>
                    </m:r>
                  </m:oMath>
                </a14:m>
                <a:r>
                  <a:rPr lang="zh-CN" altLang="en-US" sz="2800" kern="0" dirty="0">
                    <a:solidFill>
                      <a:srgbClr val="000000"/>
                    </a:solidFill>
                    <a:latin typeface="微软雅黑" panose="020B0503020204020204" pitchFamily="34" charset="-122"/>
                    <a:ea typeface="微软雅黑" panose="020B0503020204020204" pitchFamily="34" charset="-122"/>
                  </a:rPr>
                  <a:t>，以至于我们可以定义函数</a:t>
                </a:r>
                <a:endParaRPr lang="en-US" altLang="zh-CN" sz="2800" kern="0" dirty="0">
                  <a:solidFill>
                    <a:srgbClr val="000000"/>
                  </a:solidFill>
                  <a:latin typeface="微软雅黑" panose="020B0503020204020204" pitchFamily="34" charset="-122"/>
                  <a:ea typeface="微软雅黑" panose="020B0503020204020204" pitchFamily="34" charset="-122"/>
                </a:endParaRPr>
              </a:p>
              <a:p>
                <a:pPr marL="97200" lvl="0" algn="just" eaLnBrk="0" fontAlgn="base" hangingPunct="0">
                  <a:spcBef>
                    <a:spcPts val="1200"/>
                  </a:spcBef>
                  <a:spcAft>
                    <a:spcPts val="1200"/>
                  </a:spcAft>
                  <a:buClr>
                    <a:srgbClr val="0000FF"/>
                  </a:buClr>
                  <a:buSzPct val="80000"/>
                </a:pPr>
                <a14:m>
                  <m:oMathPara xmlns:m="http://schemas.openxmlformats.org/officeDocument/2006/math">
                    <m:oMathParaPr>
                      <m:jc m:val="centerGroup"/>
                    </m:oMathParaPr>
                    <m:oMath xmlns:m="http://schemas.openxmlformats.org/officeDocument/2006/math">
                      <m:r>
                        <a:rPr lang="en-US" altLang="zh-CN" sz="2800" b="0" i="1" kern="0" smtClean="0">
                          <a:solidFill>
                            <a:srgbClr val="000000"/>
                          </a:solidFill>
                          <a:latin typeface="Cambria Math" panose="02040503050406030204" pitchFamily="18" charset="0"/>
                          <a:ea typeface="Cambria Math" panose="02040503050406030204" pitchFamily="18" charset="0"/>
                        </a:rPr>
                        <m:t>𝐹</m:t>
                      </m:r>
                      <m:d>
                        <m:dPr>
                          <m:ctrlPr>
                            <a:rPr lang="en-US" altLang="zh-CN" sz="2800" b="0" i="1" kern="0" smtClean="0">
                              <a:solidFill>
                                <a:srgbClr val="000000"/>
                              </a:solidFill>
                              <a:latin typeface="Cambria Math" panose="02040503050406030204" pitchFamily="18" charset="0"/>
                              <a:ea typeface="Cambria Math" panose="02040503050406030204" pitchFamily="18" charset="0"/>
                            </a:rPr>
                          </m:ctrlPr>
                        </m:dPr>
                        <m:e>
                          <m:r>
                            <a:rPr lang="en-US" altLang="zh-CN" sz="2800" b="1" i="1" kern="0" smtClean="0">
                              <a:solidFill>
                                <a:srgbClr val="000000"/>
                              </a:solidFill>
                              <a:latin typeface="Cambria Math" panose="02040503050406030204" pitchFamily="18" charset="0"/>
                              <a:ea typeface="Cambria Math" panose="02040503050406030204" pitchFamily="18" charset="0"/>
                            </a:rPr>
                            <m:t>𝒙</m:t>
                          </m:r>
                        </m:e>
                      </m:d>
                      <m:r>
                        <a:rPr lang="en-US" altLang="zh-CN" sz="2800" b="0" i="1" kern="0" smtClean="0">
                          <a:solidFill>
                            <a:srgbClr val="000000"/>
                          </a:solidFill>
                          <a:latin typeface="Cambria Math" panose="02040503050406030204" pitchFamily="18" charset="0"/>
                          <a:ea typeface="Cambria Math" panose="02040503050406030204" pitchFamily="18" charset="0"/>
                        </a:rPr>
                        <m:t>=</m:t>
                      </m:r>
                      <m:nary>
                        <m:naryPr>
                          <m:chr m:val="∑"/>
                          <m:limLoc m:val="subSup"/>
                          <m:ctrlPr>
                            <a:rPr lang="en-US" altLang="zh-CN" sz="2800" b="0" i="1" kern="0" smtClean="0">
                              <a:solidFill>
                                <a:srgbClr val="000000"/>
                              </a:solidFill>
                              <a:latin typeface="Cambria Math" panose="02040503050406030204" pitchFamily="18" charset="0"/>
                              <a:ea typeface="Cambria Math" panose="02040503050406030204" pitchFamily="18" charset="0"/>
                            </a:rPr>
                          </m:ctrlPr>
                        </m:naryPr>
                        <m:sub>
                          <m:r>
                            <m:rPr>
                              <m:brk m:alnAt="25"/>
                            </m:rPr>
                            <a:rPr lang="en-US" altLang="zh-CN" sz="2800" b="0" i="1" kern="0" smtClean="0">
                              <a:solidFill>
                                <a:srgbClr val="000000"/>
                              </a:solidFill>
                              <a:latin typeface="Cambria Math" panose="02040503050406030204" pitchFamily="18" charset="0"/>
                              <a:ea typeface="Cambria Math" panose="02040503050406030204" pitchFamily="18" charset="0"/>
                            </a:rPr>
                            <m:t>𝑖</m:t>
                          </m:r>
                          <m:r>
                            <a:rPr lang="en-US" altLang="zh-CN" sz="2800" b="0" i="1" kern="0" smtClean="0">
                              <a:solidFill>
                                <a:srgbClr val="000000"/>
                              </a:solidFill>
                              <a:latin typeface="Cambria Math" panose="02040503050406030204" pitchFamily="18" charset="0"/>
                              <a:ea typeface="Cambria Math" panose="02040503050406030204" pitchFamily="18" charset="0"/>
                            </a:rPr>
                            <m:t>=1</m:t>
                          </m:r>
                        </m:sub>
                        <m:sup>
                          <m:r>
                            <a:rPr lang="en-US" altLang="zh-CN" sz="2800" b="0" i="1" kern="0" smtClean="0">
                              <a:solidFill>
                                <a:srgbClr val="000000"/>
                              </a:solidFill>
                              <a:latin typeface="Cambria Math" panose="02040503050406030204" pitchFamily="18" charset="0"/>
                              <a:ea typeface="Cambria Math" panose="02040503050406030204" pitchFamily="18" charset="0"/>
                            </a:rPr>
                            <m:t>𝑚</m:t>
                          </m:r>
                        </m:sup>
                        <m:e>
                          <m:sSub>
                            <m:sSubPr>
                              <m:ctrlPr>
                                <a:rPr lang="en-US" altLang="zh-CN" sz="2800" i="1" kern="0">
                                  <a:solidFill>
                                    <a:srgbClr val="000000"/>
                                  </a:solidFill>
                                  <a:latin typeface="Cambria Math" panose="02040503050406030204" pitchFamily="18" charset="0"/>
                                  <a:ea typeface="Cambria Math" panose="02040503050406030204" pitchFamily="18" charset="0"/>
                                </a:rPr>
                              </m:ctrlPr>
                            </m:sSubPr>
                            <m:e>
                              <m:r>
                                <a:rPr lang="en-US" altLang="zh-CN" sz="2800" i="1" kern="0">
                                  <a:solidFill>
                                    <a:srgbClr val="000000"/>
                                  </a:solidFill>
                                  <a:latin typeface="Cambria Math" panose="02040503050406030204" pitchFamily="18" charset="0"/>
                                  <a:ea typeface="Cambria Math" panose="02040503050406030204" pitchFamily="18" charset="0"/>
                                </a:rPr>
                                <m:t>𝑣</m:t>
                              </m:r>
                            </m:e>
                            <m:sub>
                              <m:r>
                                <a:rPr lang="en-US" altLang="zh-CN" sz="2800" i="1" kern="0">
                                  <a:solidFill>
                                    <a:srgbClr val="000000"/>
                                  </a:solidFill>
                                  <a:latin typeface="Cambria Math" panose="02040503050406030204" pitchFamily="18" charset="0"/>
                                  <a:ea typeface="Cambria Math" panose="02040503050406030204" pitchFamily="18" charset="0"/>
                                </a:rPr>
                                <m:t>𝑖</m:t>
                              </m:r>
                            </m:sub>
                          </m:sSub>
                          <m:r>
                            <a:rPr lang="zh-CN" altLang="en-US" sz="2800" i="1" kern="0">
                              <a:solidFill>
                                <a:srgbClr val="000000"/>
                              </a:solidFill>
                              <a:latin typeface="Cambria Math" panose="02040503050406030204" pitchFamily="18" charset="0"/>
                              <a:ea typeface="微软雅黑" panose="020B0503020204020204" pitchFamily="34" charset="-122"/>
                            </a:rPr>
                            <m:t>𝜑</m:t>
                          </m:r>
                          <m:r>
                            <a:rPr lang="en-US" altLang="zh-CN" sz="2800" b="0" i="1" kern="0" smtClean="0">
                              <a:solidFill>
                                <a:srgbClr val="000000"/>
                              </a:solidFill>
                              <a:latin typeface="Cambria Math" panose="02040503050406030204" pitchFamily="18" charset="0"/>
                              <a:ea typeface="微软雅黑" panose="020B0503020204020204" pitchFamily="34" charset="-122"/>
                            </a:rPr>
                            <m:t>(</m:t>
                          </m:r>
                          <m:sSubSup>
                            <m:sSubSupPr>
                              <m:ctrlPr>
                                <a:rPr lang="en-US" altLang="zh-CN" sz="2800" b="0" i="1" kern="0" smtClean="0">
                                  <a:solidFill>
                                    <a:srgbClr val="000000"/>
                                  </a:solidFill>
                                  <a:latin typeface="Cambria Math" panose="02040503050406030204" pitchFamily="18" charset="0"/>
                                  <a:ea typeface="微软雅黑" panose="020B0503020204020204" pitchFamily="34" charset="-122"/>
                                </a:rPr>
                              </m:ctrlPr>
                            </m:sSubSupPr>
                            <m:e>
                              <m:r>
                                <a:rPr lang="en-US" altLang="zh-CN" sz="2800" b="1" i="1" kern="0" smtClean="0">
                                  <a:solidFill>
                                    <a:srgbClr val="000000"/>
                                  </a:solidFill>
                                  <a:latin typeface="Cambria Math" panose="02040503050406030204" pitchFamily="18" charset="0"/>
                                  <a:ea typeface="微软雅黑" panose="020B0503020204020204" pitchFamily="34" charset="-122"/>
                                </a:rPr>
                                <m:t>𝒘</m:t>
                              </m:r>
                            </m:e>
                            <m:sub>
                              <m:r>
                                <a:rPr lang="en-US" altLang="zh-CN" sz="2800" b="0" i="1" kern="0" smtClean="0">
                                  <a:solidFill>
                                    <a:srgbClr val="000000"/>
                                  </a:solidFill>
                                  <a:latin typeface="Cambria Math" panose="02040503050406030204" pitchFamily="18" charset="0"/>
                                  <a:ea typeface="微软雅黑" panose="020B0503020204020204" pitchFamily="34" charset="-122"/>
                                </a:rPr>
                                <m:t>𝑖</m:t>
                              </m:r>
                            </m:sub>
                            <m:sup>
                              <m:r>
                                <m:rPr>
                                  <m:sty m:val="p"/>
                                </m:rPr>
                                <a:rPr lang="en-US" altLang="zh-CN" sz="2800" b="0" i="0" kern="0" smtClean="0">
                                  <a:solidFill>
                                    <a:srgbClr val="000000"/>
                                  </a:solidFill>
                                  <a:latin typeface="Cambria Math" panose="02040503050406030204" pitchFamily="18" charset="0"/>
                                  <a:ea typeface="微软雅黑" panose="020B0503020204020204" pitchFamily="34" charset="-122"/>
                                </a:rPr>
                                <m:t>T</m:t>
                              </m:r>
                            </m:sup>
                          </m:sSubSup>
                          <m:r>
                            <a:rPr lang="en-US" altLang="zh-CN" sz="2800" b="1" i="1" kern="0" smtClean="0">
                              <a:solidFill>
                                <a:srgbClr val="000000"/>
                              </a:solidFill>
                              <a:latin typeface="Cambria Math" panose="02040503050406030204" pitchFamily="18" charset="0"/>
                              <a:ea typeface="微软雅黑" panose="020B0503020204020204" pitchFamily="34" charset="-122"/>
                            </a:rPr>
                            <m:t>𝒙</m:t>
                          </m:r>
                          <m:r>
                            <a:rPr lang="en-US" altLang="zh-CN" sz="2800" b="0" i="1" kern="0" smtClean="0">
                              <a:solidFill>
                                <a:srgbClr val="000000"/>
                              </a:solidFill>
                              <a:latin typeface="Cambria Math" panose="02040503050406030204" pitchFamily="18" charset="0"/>
                              <a:ea typeface="微软雅黑" panose="020B0503020204020204" pitchFamily="34" charset="-122"/>
                            </a:rPr>
                            <m:t>+</m:t>
                          </m:r>
                          <m:sSub>
                            <m:sSubPr>
                              <m:ctrlPr>
                                <a:rPr lang="en-US" altLang="zh-CN" sz="2800" i="1" kern="0">
                                  <a:solidFill>
                                    <a:srgbClr val="000000"/>
                                  </a:solidFill>
                                  <a:latin typeface="Cambria Math" panose="02040503050406030204" pitchFamily="18" charset="0"/>
                                  <a:ea typeface="Cambria Math" panose="02040503050406030204" pitchFamily="18" charset="0"/>
                                </a:rPr>
                              </m:ctrlPr>
                            </m:sSubPr>
                            <m:e>
                              <m:r>
                                <a:rPr lang="en-US" altLang="zh-CN" sz="2800" i="1" kern="0">
                                  <a:solidFill>
                                    <a:srgbClr val="000000"/>
                                  </a:solidFill>
                                  <a:latin typeface="Cambria Math" panose="02040503050406030204" pitchFamily="18" charset="0"/>
                                  <a:ea typeface="Cambria Math" panose="02040503050406030204" pitchFamily="18" charset="0"/>
                                </a:rPr>
                                <m:t>𝑏</m:t>
                              </m:r>
                            </m:e>
                            <m:sub>
                              <m:r>
                                <a:rPr lang="en-US" altLang="zh-CN" sz="2800" i="1" kern="0">
                                  <a:solidFill>
                                    <a:srgbClr val="000000"/>
                                  </a:solidFill>
                                  <a:latin typeface="Cambria Math" panose="02040503050406030204" pitchFamily="18" charset="0"/>
                                  <a:ea typeface="Cambria Math" panose="02040503050406030204" pitchFamily="18" charset="0"/>
                                </a:rPr>
                                <m:t>𝑖</m:t>
                              </m:r>
                            </m:sub>
                          </m:sSub>
                          <m:r>
                            <a:rPr lang="en-US" altLang="zh-CN" sz="2800" b="0" i="1" kern="0" smtClean="0">
                              <a:solidFill>
                                <a:srgbClr val="000000"/>
                              </a:solidFill>
                              <a:latin typeface="Cambria Math" panose="02040503050406030204" pitchFamily="18" charset="0"/>
                              <a:ea typeface="微软雅黑" panose="020B0503020204020204" pitchFamily="34" charset="-122"/>
                            </a:rPr>
                            <m:t>)</m:t>
                          </m:r>
                        </m:e>
                      </m:nary>
                    </m:oMath>
                  </m:oMathPara>
                </a14:m>
                <a:endParaRPr lang="en-US" altLang="zh-CN" sz="2800" kern="0" dirty="0">
                  <a:solidFill>
                    <a:srgbClr val="000000"/>
                  </a:solidFill>
                  <a:latin typeface="微软雅黑" panose="020B0503020204020204" pitchFamily="34" charset="-122"/>
                  <a:ea typeface="微软雅黑" panose="020B0503020204020204" pitchFamily="34" charset="-122"/>
                </a:endParaRPr>
              </a:p>
              <a:p>
                <a:pPr marL="554400" lvl="1" algn="just" eaLnBrk="0" fontAlgn="base" hangingPunct="0">
                  <a:spcBef>
                    <a:spcPts val="1200"/>
                  </a:spcBef>
                  <a:spcAft>
                    <a:spcPts val="1200"/>
                  </a:spcAft>
                  <a:buClr>
                    <a:srgbClr val="0000FF"/>
                  </a:buClr>
                  <a:buSzPct val="80000"/>
                </a:pPr>
                <a:r>
                  <a:rPr lang="zh-CN" altLang="en-US" sz="2800" kern="0" dirty="0">
                    <a:solidFill>
                      <a:srgbClr val="000000"/>
                    </a:solidFill>
                    <a:latin typeface="微软雅黑" panose="020B0503020204020204" pitchFamily="34" charset="-122"/>
                    <a:ea typeface="微软雅黑" panose="020B0503020204020204" pitchFamily="34" charset="-122"/>
                  </a:rPr>
                  <a:t>作为函数</a:t>
                </a:r>
                <a14:m>
                  <m:oMath xmlns:m="http://schemas.openxmlformats.org/officeDocument/2006/math">
                    <m:r>
                      <a:rPr lang="en-US" altLang="zh-CN" sz="2800" i="1" kern="0">
                        <a:solidFill>
                          <a:srgbClr val="000000"/>
                        </a:solidFill>
                        <a:latin typeface="Cambria Math" panose="02040503050406030204" pitchFamily="18" charset="0"/>
                        <a:ea typeface="Cambria Math" panose="02040503050406030204" pitchFamily="18" charset="0"/>
                      </a:rPr>
                      <m:t>𝑓</m:t>
                    </m:r>
                  </m:oMath>
                </a14:m>
                <a:r>
                  <a:rPr lang="zh-CN" altLang="en-US" sz="2800" kern="0" dirty="0">
                    <a:solidFill>
                      <a:srgbClr val="000000"/>
                    </a:solidFill>
                    <a:latin typeface="微软雅黑" panose="020B0503020204020204" pitchFamily="34" charset="-122"/>
                    <a:ea typeface="微软雅黑" panose="020B0503020204020204" pitchFamily="34" charset="-122"/>
                  </a:rPr>
                  <a:t>的近似实现，即</a:t>
                </a:r>
                <a:endParaRPr lang="en-US" altLang="zh-CN" sz="2800" kern="0" dirty="0">
                  <a:solidFill>
                    <a:srgbClr val="000000"/>
                  </a:solidFill>
                  <a:latin typeface="微软雅黑" panose="020B0503020204020204" pitchFamily="34" charset="-122"/>
                  <a:ea typeface="微软雅黑" panose="020B0503020204020204" pitchFamily="34" charset="-122"/>
                </a:endParaRPr>
              </a:p>
              <a:p>
                <a:pPr marL="97200" lvl="0" algn="just" eaLnBrk="0" fontAlgn="base" hangingPunct="0">
                  <a:spcBef>
                    <a:spcPts val="1200"/>
                  </a:spcBef>
                  <a:spcAft>
                    <a:spcPts val="1200"/>
                  </a:spcAft>
                  <a:buClr>
                    <a:srgbClr val="0000FF"/>
                  </a:buClr>
                  <a:buSzPct val="80000"/>
                </a:pPr>
                <a14:m>
                  <m:oMathPara xmlns:m="http://schemas.openxmlformats.org/officeDocument/2006/math">
                    <m:oMathParaPr>
                      <m:jc m:val="centerGroup"/>
                    </m:oMathParaPr>
                    <m:oMath xmlns:m="http://schemas.openxmlformats.org/officeDocument/2006/math">
                      <m:d>
                        <m:dPr>
                          <m:begChr m:val="|"/>
                          <m:endChr m:val="|"/>
                          <m:ctrlPr>
                            <a:rPr lang="en-US" altLang="zh-CN" sz="2800" i="1" kern="0" smtClean="0">
                              <a:solidFill>
                                <a:srgbClr val="000000"/>
                              </a:solidFill>
                              <a:latin typeface="Cambria Math" panose="02040503050406030204" pitchFamily="18" charset="0"/>
                              <a:ea typeface="Cambria Math" panose="02040503050406030204" pitchFamily="18" charset="0"/>
                            </a:rPr>
                          </m:ctrlPr>
                        </m:dPr>
                        <m:e>
                          <m:r>
                            <a:rPr lang="en-US" altLang="zh-CN" sz="2800" i="1" kern="0">
                              <a:solidFill>
                                <a:srgbClr val="000000"/>
                              </a:solidFill>
                              <a:latin typeface="Cambria Math" panose="02040503050406030204" pitchFamily="18" charset="0"/>
                              <a:ea typeface="Cambria Math" panose="02040503050406030204" pitchFamily="18" charset="0"/>
                            </a:rPr>
                            <m:t>𝐹</m:t>
                          </m:r>
                          <m:d>
                            <m:dPr>
                              <m:ctrlPr>
                                <a:rPr lang="en-US" altLang="zh-CN" sz="2800" i="1" kern="0">
                                  <a:solidFill>
                                    <a:srgbClr val="000000"/>
                                  </a:solidFill>
                                  <a:latin typeface="Cambria Math" panose="02040503050406030204" pitchFamily="18" charset="0"/>
                                  <a:ea typeface="Cambria Math" panose="02040503050406030204" pitchFamily="18" charset="0"/>
                                </a:rPr>
                              </m:ctrlPr>
                            </m:dPr>
                            <m:e>
                              <m:r>
                                <a:rPr lang="en-US" altLang="zh-CN" sz="2800" b="1" i="1" kern="0">
                                  <a:solidFill>
                                    <a:srgbClr val="000000"/>
                                  </a:solidFill>
                                  <a:latin typeface="Cambria Math" panose="02040503050406030204" pitchFamily="18" charset="0"/>
                                  <a:ea typeface="Cambria Math" panose="02040503050406030204" pitchFamily="18" charset="0"/>
                                </a:rPr>
                                <m:t>𝒙</m:t>
                              </m:r>
                            </m:e>
                          </m:d>
                          <m:r>
                            <a:rPr lang="en-US" altLang="zh-CN" sz="2800" b="0" i="1" kern="0" smtClean="0">
                              <a:solidFill>
                                <a:srgbClr val="000000"/>
                              </a:solidFill>
                              <a:latin typeface="Cambria Math" panose="02040503050406030204" pitchFamily="18" charset="0"/>
                              <a:ea typeface="Cambria Math" panose="02040503050406030204" pitchFamily="18" charset="0"/>
                            </a:rPr>
                            <m:t>−</m:t>
                          </m:r>
                          <m:r>
                            <a:rPr lang="en-US" altLang="zh-CN" sz="2800" b="0" i="1" kern="0" smtClean="0">
                              <a:solidFill>
                                <a:srgbClr val="000000"/>
                              </a:solidFill>
                              <a:latin typeface="Cambria Math" panose="02040503050406030204" pitchFamily="18" charset="0"/>
                              <a:ea typeface="Cambria Math" panose="02040503050406030204" pitchFamily="18" charset="0"/>
                            </a:rPr>
                            <m:t>𝑓</m:t>
                          </m:r>
                          <m:d>
                            <m:dPr>
                              <m:ctrlPr>
                                <a:rPr lang="en-US" altLang="zh-CN" sz="2800" i="1" kern="0">
                                  <a:solidFill>
                                    <a:srgbClr val="000000"/>
                                  </a:solidFill>
                                  <a:latin typeface="Cambria Math" panose="02040503050406030204" pitchFamily="18" charset="0"/>
                                  <a:ea typeface="Cambria Math" panose="02040503050406030204" pitchFamily="18" charset="0"/>
                                </a:rPr>
                              </m:ctrlPr>
                            </m:dPr>
                            <m:e>
                              <m:r>
                                <a:rPr lang="en-US" altLang="zh-CN" sz="2800" b="1" i="1" kern="0">
                                  <a:solidFill>
                                    <a:srgbClr val="000000"/>
                                  </a:solidFill>
                                  <a:latin typeface="Cambria Math" panose="02040503050406030204" pitchFamily="18" charset="0"/>
                                  <a:ea typeface="Cambria Math" panose="02040503050406030204" pitchFamily="18" charset="0"/>
                                </a:rPr>
                                <m:t>𝒙</m:t>
                              </m:r>
                            </m:e>
                          </m:d>
                        </m:e>
                      </m:d>
                      <m:r>
                        <a:rPr lang="en-US" altLang="zh-CN" sz="2800" b="0" i="1" kern="0" smtClean="0">
                          <a:solidFill>
                            <a:srgbClr val="000000"/>
                          </a:solidFill>
                          <a:latin typeface="Cambria Math" panose="02040503050406030204" pitchFamily="18" charset="0"/>
                          <a:ea typeface="Cambria Math" panose="02040503050406030204" pitchFamily="18" charset="0"/>
                        </a:rPr>
                        <m:t>&lt;</m:t>
                      </m:r>
                      <m:r>
                        <a:rPr lang="zh-CN" altLang="en-US" sz="2800" b="0" i="1" kern="0" smtClean="0">
                          <a:solidFill>
                            <a:srgbClr val="000000"/>
                          </a:solidFill>
                          <a:latin typeface="Cambria Math" panose="02040503050406030204" pitchFamily="18" charset="0"/>
                          <a:ea typeface="Cambria Math" panose="02040503050406030204" pitchFamily="18" charset="0"/>
                        </a:rPr>
                        <m:t>𝜖</m:t>
                      </m:r>
                      <m:r>
                        <a:rPr lang="en-US" altLang="zh-CN" sz="2800" b="0" i="1" kern="0" smtClean="0">
                          <a:solidFill>
                            <a:srgbClr val="000000"/>
                          </a:solidFill>
                          <a:latin typeface="Cambria Math" panose="02040503050406030204" pitchFamily="18" charset="0"/>
                          <a:ea typeface="Cambria Math" panose="02040503050406030204" pitchFamily="18" charset="0"/>
                        </a:rPr>
                        <m:t>, ∀</m:t>
                      </m:r>
                      <m:r>
                        <a:rPr lang="en-US" altLang="zh-CN" sz="2800" b="1" i="1" kern="0">
                          <a:solidFill>
                            <a:srgbClr val="000000"/>
                          </a:solidFill>
                          <a:latin typeface="Cambria Math" panose="02040503050406030204" pitchFamily="18" charset="0"/>
                          <a:ea typeface="Cambria Math" panose="02040503050406030204" pitchFamily="18" charset="0"/>
                        </a:rPr>
                        <m:t>𝒙</m:t>
                      </m:r>
                      <m:r>
                        <a:rPr lang="en-US" altLang="zh-CN" sz="2800" b="1" i="1" kern="0" smtClean="0">
                          <a:solidFill>
                            <a:srgbClr val="000000"/>
                          </a:solidFill>
                          <a:latin typeface="Cambria Math" panose="02040503050406030204" pitchFamily="18" charset="0"/>
                          <a:ea typeface="Cambria Math" panose="02040503050406030204" pitchFamily="18" charset="0"/>
                        </a:rPr>
                        <m:t>∈</m:t>
                      </m:r>
                      <m:sSub>
                        <m:sSubPr>
                          <m:ctrlPr>
                            <a:rPr lang="en-US" altLang="zh-CN" sz="2800" i="1" kern="0">
                              <a:solidFill>
                                <a:srgbClr val="000000"/>
                              </a:solidFill>
                              <a:latin typeface="Cambria Math" panose="02040503050406030204" pitchFamily="18" charset="0"/>
                              <a:ea typeface="Cambria Math" panose="02040503050406030204" pitchFamily="18" charset="0"/>
                            </a:rPr>
                          </m:ctrlPr>
                        </m:sSubPr>
                        <m:e>
                          <m:r>
                            <a:rPr lang="en-US" altLang="zh-CN" sz="2800" i="1" kern="0">
                              <a:solidFill>
                                <a:srgbClr val="000000"/>
                              </a:solidFill>
                              <a:latin typeface="Cambria Math" panose="02040503050406030204" pitchFamily="18" charset="0"/>
                              <a:ea typeface="Cambria Math" panose="02040503050406030204" pitchFamily="18" charset="0"/>
                            </a:rPr>
                            <m:t>𝐼</m:t>
                          </m:r>
                        </m:e>
                        <m:sub>
                          <m:r>
                            <a:rPr lang="en-US" altLang="zh-CN" sz="2800" i="1" kern="0">
                              <a:solidFill>
                                <a:srgbClr val="000000"/>
                              </a:solidFill>
                              <a:latin typeface="Cambria Math" panose="02040503050406030204" pitchFamily="18" charset="0"/>
                              <a:ea typeface="Cambria Math" panose="02040503050406030204" pitchFamily="18" charset="0"/>
                            </a:rPr>
                            <m:t>𝑑</m:t>
                          </m:r>
                        </m:sub>
                      </m:sSub>
                    </m:oMath>
                  </m:oMathPara>
                </a14:m>
                <a:endParaRPr lang="en-US" altLang="zh-CN" sz="2800" kern="0" dirty="0">
                  <a:solidFill>
                    <a:srgbClr val="000000"/>
                  </a:solidFill>
                  <a:latin typeface="微软雅黑" panose="020B0503020204020204" pitchFamily="34" charset="-122"/>
                  <a:ea typeface="微软雅黑" panose="020B0503020204020204" pitchFamily="34" charset="-122"/>
                </a:endParaRPr>
              </a:p>
              <a:p>
                <a:pPr marL="554400" lvl="1" algn="just" eaLnBrk="0" fontAlgn="base" hangingPunct="0">
                  <a:spcBef>
                    <a:spcPts val="1200"/>
                  </a:spcBef>
                  <a:spcAft>
                    <a:spcPts val="1200"/>
                  </a:spcAft>
                  <a:buClr>
                    <a:srgbClr val="0000FF"/>
                  </a:buClr>
                  <a:buSzPct val="80000"/>
                </a:pPr>
                <a:r>
                  <a:rPr lang="zh-CN" altLang="en-US" sz="2800" kern="0" dirty="0">
                    <a:solidFill>
                      <a:srgbClr val="000000"/>
                    </a:solidFill>
                    <a:latin typeface="微软雅黑" panose="020B0503020204020204" pitchFamily="34" charset="-122"/>
                    <a:ea typeface="微软雅黑" panose="020B0503020204020204" pitchFamily="34" charset="-122"/>
                  </a:rPr>
                  <a:t>其中</a:t>
                </a:r>
                <a14:m>
                  <m:oMath xmlns:m="http://schemas.openxmlformats.org/officeDocument/2006/math">
                    <m:r>
                      <a:rPr lang="zh-CN" altLang="en-US" sz="2800" i="1" kern="0">
                        <a:solidFill>
                          <a:srgbClr val="000000"/>
                        </a:solidFill>
                        <a:latin typeface="Cambria Math" panose="02040503050406030204" pitchFamily="18" charset="0"/>
                        <a:ea typeface="Cambria Math" panose="02040503050406030204" pitchFamily="18" charset="0"/>
                      </a:rPr>
                      <m:t>𝜖</m:t>
                    </m:r>
                    <m:r>
                      <a:rPr lang="en-US" altLang="zh-CN" sz="2800" b="0" i="1" kern="0" smtClean="0">
                        <a:solidFill>
                          <a:srgbClr val="000000"/>
                        </a:solidFill>
                        <a:latin typeface="Cambria Math" panose="02040503050406030204" pitchFamily="18" charset="0"/>
                        <a:ea typeface="Cambria Math" panose="02040503050406030204" pitchFamily="18" charset="0"/>
                      </a:rPr>
                      <m:t>&gt;0</m:t>
                    </m:r>
                  </m:oMath>
                </a14:m>
                <a:r>
                  <a:rPr lang="zh-CN" altLang="en-US" sz="2800" kern="0" dirty="0">
                    <a:solidFill>
                      <a:srgbClr val="000000"/>
                    </a:solidFill>
                    <a:latin typeface="微软雅黑" panose="020B0503020204020204" pitchFamily="34" charset="-122"/>
                    <a:ea typeface="微软雅黑" panose="020B0503020204020204" pitchFamily="34" charset="-122"/>
                  </a:rPr>
                  <a:t>是一个很小的正数。</a:t>
                </a:r>
                <a:endParaRPr lang="zh-CN" altLang="en-US" sz="2800" dirty="0">
                  <a:solidFill>
                    <a:srgbClr val="000000"/>
                  </a:solidFill>
                  <a:latin typeface="微软雅黑" panose="020B0503020204020204" pitchFamily="34" charset="-122"/>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0" y="773471"/>
                <a:ext cx="12192000" cy="5710455"/>
              </a:xfrm>
              <a:prstGeom prst="rect">
                <a:avLst/>
              </a:prstGeom>
              <a:blipFill rotWithShape="1">
                <a:blip r:embed="rId1"/>
                <a:stretch>
                  <a:fillRect t="-1174" r="-1000"/>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万能近似定理应用到神经网络</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a:extLst>
                  <a:ext uri="{FF2B5EF4-FFF2-40B4-BE49-F238E27FC236}">
                    <ele attr="{31FB147E-7862-4A0B-8412-FAECCD2AC324}"/>
                  </a:ext>
                </a:extLst>
              </p:cNvPr>
              <p:cNvSpPr txBox="1">
                <a:spLocks/>
              </p:cNvSpPr>
              <p:nvPr/>
            </p:nvSpPr>
            <p:spPr>
              <a:xfrm>
                <a:off x="0" y="773472"/>
                <a:ext cx="12192000" cy="5965990"/>
              </a:xfrm>
              <a:prstGeom prst="rect">
                <a:avLst/>
              </a:prstGeom>
              <a:noFill/>
            </p:spPr>
            <p:txBody>
              <a:bodyPr wrap="square" rtlCol="0">
                <a:noAutofit/>
              </a:bodyPr>
              <a:lstStyle/>
              <a:p>
                <a:pPr marL="457200" lvl="0" indent="-360000" eaLnBrk="0" fontAlgn="base" hangingPunct="0">
                  <a:spcBef>
                    <a:spcPts val="1200"/>
                  </a:spcBef>
                  <a:spcAft>
                    <a:spcPts val="1200"/>
                  </a:spcAft>
                  <a:buClr>
                    <a:srgbClr val="0000FF"/>
                  </a:buClr>
                  <a:buSzPct val="80000"/>
                  <a:buFont typeface="Wingdings" panose="05000000000000000000" pitchFamily="2" charset="2"/>
                  <a:buChar char="n"/>
                </a:pPr>
                <a:r>
                  <a:rPr lang="zh-CN" altLang="en-US" sz="2800" kern="0" dirty="0">
                    <a:solidFill>
                      <a:srgbClr val="000000"/>
                    </a:solidFill>
                    <a:latin typeface="微软雅黑" panose="020B0503020204020204" pitchFamily="34" charset="-122"/>
                    <a:ea typeface="微软雅黑" panose="020B0503020204020204" pitchFamily="34" charset="-122"/>
                  </a:rPr>
                  <a:t>根据通用近似定理，对于具有</a:t>
                </a:r>
                <a:r>
                  <a:rPr lang="zh-CN" altLang="en-US" sz="2800" kern="0" dirty="0">
                    <a:solidFill>
                      <a:srgbClr val="0000FF"/>
                    </a:solidFill>
                    <a:latin typeface="微软雅黑" panose="020B0503020204020204" pitchFamily="34" charset="-122"/>
                    <a:ea typeface="微软雅黑" panose="020B0503020204020204" pitchFamily="34" charset="-122"/>
                  </a:rPr>
                  <a:t>线性输出层</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zh-CN" altLang="en-US" sz="2800" kern="0" dirty="0">
                    <a:solidFill>
                      <a:srgbClr val="FF0000"/>
                    </a:solidFill>
                    <a:latin typeface="微软雅黑" panose="020B0503020204020204" pitchFamily="34" charset="-122"/>
                    <a:ea typeface="微软雅黑" panose="020B0503020204020204" pitchFamily="34" charset="-122"/>
                  </a:rPr>
                  <a:t>至少一个</a:t>
                </a:r>
                <a:r>
                  <a:rPr lang="zh-CN" altLang="en-US" sz="2800" kern="0" dirty="0">
                    <a:solidFill>
                      <a:srgbClr val="000000"/>
                    </a:solidFill>
                    <a:latin typeface="微软雅黑" panose="020B0503020204020204" pitchFamily="34" charset="-122"/>
                    <a:ea typeface="微软雅黑" panose="020B0503020204020204" pitchFamily="34" charset="-122"/>
                  </a:rPr>
                  <a:t>使用“挤压”性质的激活函数的</a:t>
                </a:r>
                <a:r>
                  <a:rPr lang="zh-CN" altLang="en-US" sz="2800" kern="0" dirty="0">
                    <a:solidFill>
                      <a:srgbClr val="0000FF"/>
                    </a:solidFill>
                    <a:latin typeface="微软雅黑" panose="020B0503020204020204" pitchFamily="34" charset="-122"/>
                    <a:ea typeface="微软雅黑" panose="020B0503020204020204" pitchFamily="34" charset="-122"/>
                  </a:rPr>
                  <a:t>隐藏层</a:t>
                </a:r>
                <a:r>
                  <a:rPr lang="zh-CN" altLang="en-US" sz="2800" kern="0" dirty="0">
                    <a:solidFill>
                      <a:srgbClr val="000000"/>
                    </a:solidFill>
                    <a:latin typeface="微软雅黑" panose="020B0503020204020204" pitchFamily="34" charset="-122"/>
                    <a:ea typeface="微软雅黑" panose="020B0503020204020204" pitchFamily="34" charset="-122"/>
                  </a:rPr>
                  <a:t>组成的神经网络，只要其隐藏层神经元的数量足够多，它就可以以任意精度来近似任何一个定义在实数空间中的有界闭集函数。</a:t>
                </a:r>
                <a:endParaRPr lang="en-US" altLang="zh-CN" sz="2800" kern="0" dirty="0">
                  <a:solidFill>
                    <a:srgbClr val="000000"/>
                  </a:solidFill>
                  <a:latin typeface="微软雅黑" panose="020B0503020204020204" pitchFamily="34" charset="-122"/>
                  <a:ea typeface="微软雅黑" panose="020B0503020204020204" pitchFamily="34" charset="-122"/>
                </a:endParaRPr>
              </a:p>
              <a:p>
                <a:pPr marL="457200" lvl="0" indent="-360000" eaLnBrk="0" fontAlgn="base" hangingPunct="0">
                  <a:spcBef>
                    <a:spcPts val="1200"/>
                  </a:spcBef>
                  <a:spcAft>
                    <a:spcPts val="1200"/>
                  </a:spcAft>
                  <a:buClr>
                    <a:srgbClr val="0000FF"/>
                  </a:buClr>
                  <a:buSzPct val="80000"/>
                  <a:buFont typeface="Wingdings" panose="05000000000000000000" pitchFamily="2" charset="2"/>
                  <a:buChar char="n"/>
                </a:pPr>
                <a:r>
                  <a:rPr lang="zh-CN" altLang="en-US" sz="2800" b="1" dirty="0">
                    <a:solidFill>
                      <a:srgbClr val="000000"/>
                    </a:solidFill>
                    <a:latin typeface="微软雅黑" panose="020B0503020204020204" pitchFamily="34" charset="-122"/>
                    <a:ea typeface="微软雅黑" panose="020B0503020204020204" pitchFamily="34" charset="-122"/>
                  </a:rPr>
                  <a:t>神经网络</a:t>
                </a:r>
                <a:r>
                  <a:rPr lang="zh-CN" altLang="en-US" sz="2800" dirty="0">
                    <a:solidFill>
                      <a:srgbClr val="000000"/>
                    </a:solidFill>
                    <a:latin typeface="微软雅黑" panose="020B0503020204020204" pitchFamily="34" charset="-122"/>
                    <a:ea typeface="微软雅黑" panose="020B0503020204020204" pitchFamily="34" charset="-122"/>
                  </a:rPr>
                  <a:t>可以作为一个</a:t>
                </a:r>
                <a:r>
                  <a:rPr lang="zh-CN" altLang="en-US" sz="2800" b="1" dirty="0">
                    <a:solidFill>
                      <a:srgbClr val="000000"/>
                    </a:solidFill>
                    <a:latin typeface="微软雅黑" panose="020B0503020204020204" pitchFamily="34" charset="-122"/>
                    <a:ea typeface="微软雅黑" panose="020B0503020204020204" pitchFamily="34" charset="-122"/>
                  </a:rPr>
                  <a:t>“万能”函数</a:t>
                </a:r>
                <a:r>
                  <a:rPr lang="zh-CN" altLang="en-US" sz="2800" dirty="0">
                    <a:solidFill>
                      <a:srgbClr val="000000"/>
                    </a:solidFill>
                    <a:latin typeface="微软雅黑" panose="020B0503020204020204" pitchFamily="34" charset="-122"/>
                    <a:ea typeface="微软雅黑" panose="020B0503020204020204" pitchFamily="34" charset="-122"/>
                  </a:rPr>
                  <a:t>来使用，可以用来进行复杂的特征转换，或逼近一个复杂的条件分布。</a:t>
                </a:r>
                <a:endParaRPr lang="en-US" altLang="zh-CN" sz="2800" dirty="0">
                  <a:solidFill>
                    <a:srgbClr val="000000"/>
                  </a:solidFill>
                  <a:latin typeface="微软雅黑" panose="020B0503020204020204" pitchFamily="34" charset="-122"/>
                  <a:ea typeface="微软雅黑" panose="020B0503020204020204" pitchFamily="34" charset="-122"/>
                </a:endParaRPr>
              </a:p>
              <a:p>
                <a:pPr marL="97200" lvl="0" eaLnBrk="0" fontAlgn="base" hangingPunct="0">
                  <a:spcBef>
                    <a:spcPts val="1200"/>
                  </a:spcBef>
                  <a:spcAft>
                    <a:spcPts val="1200"/>
                  </a:spcAft>
                  <a:buClr>
                    <a:srgbClr val="0000FF"/>
                  </a:buClr>
                  <a:buSzPct val="80000"/>
                </a:pPr>
                <a14:m>
                  <m:oMathPara xmlns:m="http://schemas.openxmlformats.org/officeDocument/2006/math">
                    <m:oMathParaPr>
                      <m:jc m:val="centerGroup"/>
                    </m:oMathParaPr>
                    <m:oMath xmlns:m="http://schemas.openxmlformats.org/officeDocument/2006/math">
                      <m:acc>
                        <m:accPr>
                          <m:chr m:val="̂"/>
                          <m:ctrlPr>
                            <a:rPr lang="zh-CN" altLang="en-US" sz="2800" i="1" smtClean="0">
                              <a:solidFill>
                                <a:srgbClr val="000000"/>
                              </a:solidFill>
                              <a:latin typeface="Cambria Math" panose="02040503050406030204" pitchFamily="18" charset="0"/>
                              <a:ea typeface="微软雅黑" panose="020B0503020204020204" pitchFamily="34" charset="-122"/>
                            </a:rPr>
                          </m:ctrlPr>
                        </m:accPr>
                        <m:e>
                          <m:r>
                            <a:rPr lang="en-US" altLang="zh-CN" sz="2800" b="0" i="1" smtClean="0">
                              <a:solidFill>
                                <a:srgbClr val="000000"/>
                              </a:solidFill>
                              <a:latin typeface="Cambria Math" panose="02040503050406030204" pitchFamily="18" charset="0"/>
                              <a:ea typeface="微软雅黑" panose="020B0503020204020204" pitchFamily="34" charset="-122"/>
                            </a:rPr>
                            <m:t>𝑦</m:t>
                          </m:r>
                        </m:e>
                      </m:acc>
                      <m:r>
                        <a:rPr lang="en-US" altLang="zh-CN" sz="2800" b="0" i="1" smtClean="0">
                          <a:solidFill>
                            <a:srgbClr val="000000"/>
                          </a:solidFill>
                          <a:latin typeface="Cambria Math" panose="02040503050406030204" pitchFamily="18" charset="0"/>
                          <a:ea typeface="微软雅黑" panose="020B0503020204020204" pitchFamily="34" charset="-122"/>
                        </a:rPr>
                        <m:t>=</m:t>
                      </m:r>
                      <m:r>
                        <a:rPr lang="en-US" altLang="zh-CN" sz="2800" b="0" i="1" smtClean="0">
                          <a:solidFill>
                            <a:srgbClr val="000000"/>
                          </a:solidFill>
                          <a:latin typeface="Cambria Math" panose="02040503050406030204" pitchFamily="18" charset="0"/>
                          <a:ea typeface="微软雅黑" panose="020B0503020204020204" pitchFamily="34" charset="-122"/>
                        </a:rPr>
                        <m:t>𝑔</m:t>
                      </m:r>
                      <m:r>
                        <a:rPr lang="en-US" altLang="zh-CN" sz="2800" b="0" i="1" smtClean="0">
                          <a:solidFill>
                            <a:srgbClr val="000000"/>
                          </a:solidFill>
                          <a:latin typeface="Cambria Math" panose="02040503050406030204" pitchFamily="18" charset="0"/>
                          <a:ea typeface="微软雅黑" panose="020B0503020204020204" pitchFamily="34" charset="-122"/>
                        </a:rPr>
                        <m:t>(</m:t>
                      </m:r>
                      <m:r>
                        <a:rPr lang="zh-CN" altLang="en-US" sz="2800" b="0" i="1" smtClean="0">
                          <a:solidFill>
                            <a:srgbClr val="000000"/>
                          </a:solidFill>
                          <a:latin typeface="Cambria Math" panose="02040503050406030204" pitchFamily="18" charset="0"/>
                          <a:ea typeface="微软雅黑" panose="020B0503020204020204" pitchFamily="34" charset="-122"/>
                        </a:rPr>
                        <m:t>𝜑</m:t>
                      </m:r>
                      <m:d>
                        <m:dPr>
                          <m:ctrlPr>
                            <a:rPr lang="en-US" altLang="zh-CN" sz="2800" b="0" i="1" smtClean="0">
                              <a:solidFill>
                                <a:srgbClr val="000000"/>
                              </a:solidFill>
                              <a:latin typeface="Cambria Math" panose="02040503050406030204" pitchFamily="18" charset="0"/>
                              <a:ea typeface="微软雅黑" panose="020B0503020204020204" pitchFamily="34" charset="-122"/>
                            </a:rPr>
                          </m:ctrlPr>
                        </m:dPr>
                        <m:e>
                          <m:r>
                            <a:rPr lang="en-US" altLang="zh-CN" sz="2800" b="1" i="1" smtClean="0">
                              <a:solidFill>
                                <a:srgbClr val="000000"/>
                              </a:solidFill>
                              <a:latin typeface="Cambria Math" panose="02040503050406030204" pitchFamily="18" charset="0"/>
                              <a:ea typeface="微软雅黑" panose="020B0503020204020204" pitchFamily="34" charset="-122"/>
                            </a:rPr>
                            <m:t>𝒙</m:t>
                          </m:r>
                        </m:e>
                      </m:d>
                      <m:r>
                        <a:rPr lang="en-US" altLang="zh-CN" sz="2800" b="0" i="1" smtClean="0">
                          <a:solidFill>
                            <a:srgbClr val="000000"/>
                          </a:solidFill>
                          <a:latin typeface="Cambria Math" panose="02040503050406030204" pitchFamily="18" charset="0"/>
                          <a:ea typeface="微软雅黑" panose="020B0503020204020204" pitchFamily="34" charset="-122"/>
                        </a:rPr>
                        <m:t>,</m:t>
                      </m:r>
                      <m:r>
                        <a:rPr lang="zh-CN" altLang="en-US" sz="2800" b="0" i="1" smtClean="0">
                          <a:solidFill>
                            <a:srgbClr val="000000"/>
                          </a:solidFill>
                          <a:latin typeface="Cambria Math" panose="02040503050406030204" pitchFamily="18" charset="0"/>
                          <a:ea typeface="微软雅黑" panose="020B0503020204020204" pitchFamily="34" charset="-122"/>
                        </a:rPr>
                        <m:t>𝜃</m:t>
                      </m:r>
                      <m:r>
                        <a:rPr lang="en-US" altLang="zh-CN" sz="2800" b="0" i="1" smtClean="0">
                          <a:solidFill>
                            <a:srgbClr val="000000"/>
                          </a:solidFill>
                          <a:latin typeface="Cambria Math" panose="02040503050406030204" pitchFamily="18" charset="0"/>
                          <a:ea typeface="微软雅黑" panose="020B0503020204020204" pitchFamily="34" charset="-122"/>
                        </a:rPr>
                        <m:t>)</m:t>
                      </m:r>
                    </m:oMath>
                  </m:oMathPara>
                </a14:m>
                <a:endParaRPr lang="zh-CN" altLang="en-US" sz="2800" dirty="0">
                  <a:solidFill>
                    <a:srgbClr val="000000"/>
                  </a:solidFill>
                  <a:latin typeface="微软雅黑" panose="020B0503020204020204" pitchFamily="34" charset="-122"/>
                  <a:ea typeface="微软雅黑" panose="020B0503020204020204" pitchFamily="34" charset="-122"/>
                </a:endParaRPr>
              </a:p>
              <a:p>
                <a:pPr marL="97200" lvl="0" eaLnBrk="0" fontAlgn="base" hangingPunct="0">
                  <a:spcBef>
                    <a:spcPts val="1200"/>
                  </a:spcBef>
                  <a:spcAft>
                    <a:spcPts val="1200"/>
                  </a:spcAft>
                  <a:buClr>
                    <a:srgbClr val="0000FF"/>
                  </a:buClr>
                  <a:buSzPct val="80000"/>
                </a:pPr>
                <a:endParaRPr lang="en-US" altLang="zh-CN" sz="2800" dirty="0">
                  <a:solidFill>
                    <a:srgbClr val="000000"/>
                  </a:solidFill>
                  <a:latin typeface="微软雅黑" panose="020B0503020204020204" pitchFamily="34" charset="-122"/>
                  <a:ea typeface="微软雅黑" panose="020B0503020204020204" pitchFamily="34" charset="-122"/>
                </a:endParaRPr>
              </a:p>
              <a:p>
                <a:pPr marL="97200" lvl="0" eaLnBrk="0" fontAlgn="base" hangingPunct="0">
                  <a:spcBef>
                    <a:spcPts val="1200"/>
                  </a:spcBef>
                  <a:spcAft>
                    <a:spcPts val="1200"/>
                  </a:spcAft>
                  <a:buClr>
                    <a:srgbClr val="0000FF"/>
                  </a:buClr>
                  <a:buSzPct val="80000"/>
                </a:pPr>
                <a:endParaRPr lang="en-US" altLang="zh-CN" sz="2800" dirty="0">
                  <a:solidFill>
                    <a:srgbClr val="000000"/>
                  </a:solidFill>
                  <a:latin typeface="微软雅黑" panose="020B0503020204020204" pitchFamily="34" charset="-122"/>
                  <a:ea typeface="微软雅黑" panose="020B0503020204020204" pitchFamily="34" charset="-122"/>
                </a:endParaRPr>
              </a:p>
              <a:p>
                <a:pPr marL="554400" lvl="1" eaLnBrk="0" fontAlgn="base" hangingPunct="0">
                  <a:spcBef>
                    <a:spcPts val="1200"/>
                  </a:spcBef>
                  <a:spcAft>
                    <a:spcPts val="1200"/>
                  </a:spcAft>
                  <a:buClr>
                    <a:srgbClr val="0000FF"/>
                  </a:buClr>
                  <a:buSzPct val="80000"/>
                </a:pPr>
                <a:r>
                  <a:rPr lang="zh-CN" altLang="en-US" sz="2400" dirty="0">
                    <a:solidFill>
                      <a:srgbClr val="000000"/>
                    </a:solidFill>
                    <a:latin typeface="微软雅黑" panose="020B0503020204020204" pitchFamily="34" charset="-122"/>
                    <a:ea typeface="微软雅黑" panose="020B0503020204020204" pitchFamily="34" charset="-122"/>
                  </a:rPr>
                  <a:t>如果</a:t>
                </a:r>
                <a14:m>
                  <m:oMath xmlns:m="http://schemas.openxmlformats.org/officeDocument/2006/math">
                    <m:r>
                      <a:rPr lang="en-US" altLang="zh-CN" sz="2400" b="0" i="1" smtClean="0">
                        <a:solidFill>
                          <a:srgbClr val="000000"/>
                        </a:solidFill>
                        <a:latin typeface="Cambria Math" panose="02040503050406030204" pitchFamily="18" charset="0"/>
                        <a:ea typeface="微软雅黑" panose="020B0503020204020204" pitchFamily="34" charset="-122"/>
                      </a:rPr>
                      <m:t>𝑔</m:t>
                    </m:r>
                    <m:r>
                      <a:rPr lang="en-US" altLang="zh-CN" sz="2400" b="0" i="1" smtClean="0">
                        <a:solidFill>
                          <a:srgbClr val="000000"/>
                        </a:solidFill>
                        <a:latin typeface="Cambria Math" panose="02040503050406030204" pitchFamily="18" charset="0"/>
                        <a:ea typeface="微软雅黑" panose="020B0503020204020204" pitchFamily="34" charset="-122"/>
                      </a:rPr>
                      <m:t>(·)</m:t>
                    </m:r>
                  </m:oMath>
                </a14:m>
                <a:r>
                  <a:rPr lang="zh-CN" altLang="en-US" sz="2400" dirty="0">
                    <a:solidFill>
                      <a:srgbClr val="000000"/>
                    </a:solidFill>
                    <a:latin typeface="微软雅黑" panose="020B0503020204020204" pitchFamily="34" charset="-122"/>
                    <a:ea typeface="微软雅黑" panose="020B0503020204020204" pitchFamily="34" charset="-122"/>
                  </a:rPr>
                  <a:t>为</a:t>
                </a:r>
                <a:r>
                  <a:rPr lang="en-US" altLang="zh-CN" sz="2400" dirty="0">
                    <a:solidFill>
                      <a:srgbClr val="000000"/>
                    </a:solidFill>
                    <a:latin typeface="微软雅黑" panose="020B0503020204020204" pitchFamily="34" charset="-122"/>
                    <a:ea typeface="微软雅黑" panose="020B0503020204020204" pitchFamily="34" charset="-122"/>
                  </a:rPr>
                  <a:t>Logistic</a:t>
                </a:r>
                <a:r>
                  <a:rPr lang="zh-CN" altLang="en-US" sz="2400" dirty="0">
                    <a:solidFill>
                      <a:srgbClr val="000000"/>
                    </a:solidFill>
                    <a:latin typeface="微软雅黑" panose="020B0503020204020204" pitchFamily="34" charset="-122"/>
                    <a:ea typeface="微软雅黑" panose="020B0503020204020204" pitchFamily="34" charset="-122"/>
                  </a:rPr>
                  <a:t>或</a:t>
                </a:r>
                <a:r>
                  <a:rPr lang="en-US" altLang="zh-CN" sz="2400" dirty="0">
                    <a:solidFill>
                      <a:srgbClr val="000000"/>
                    </a:solidFill>
                    <a:latin typeface="微软雅黑" panose="020B0503020204020204" pitchFamily="34" charset="-122"/>
                    <a:ea typeface="微软雅黑" panose="020B0503020204020204" pitchFamily="34" charset="-122"/>
                  </a:rPr>
                  <a:t>Softmax</a:t>
                </a:r>
                <a:r>
                  <a:rPr lang="zh-CN" altLang="en-US" sz="2400" dirty="0">
                    <a:solidFill>
                      <a:srgbClr val="000000"/>
                    </a:solidFill>
                    <a:latin typeface="微软雅黑" panose="020B0503020204020204" pitchFamily="34" charset="-122"/>
                    <a:ea typeface="微软雅黑" panose="020B0503020204020204" pitchFamily="34" charset="-122"/>
                  </a:rPr>
                  <a:t>分类器，那么</a:t>
                </a:r>
                <a14:m>
                  <m:oMath xmlns:m="http://schemas.openxmlformats.org/officeDocument/2006/math">
                    <m:r>
                      <a:rPr lang="en-US" altLang="zh-CN" sz="2400" i="1">
                        <a:solidFill>
                          <a:srgbClr val="000000"/>
                        </a:solidFill>
                        <a:latin typeface="Cambria Math" panose="02040503050406030204" pitchFamily="18" charset="0"/>
                        <a:ea typeface="微软雅黑" panose="020B0503020204020204" pitchFamily="34" charset="-122"/>
                      </a:rPr>
                      <m:t>𝑔</m:t>
                    </m:r>
                    <m:r>
                      <a:rPr lang="en-US" altLang="zh-CN" sz="2400" i="1">
                        <a:solidFill>
                          <a:srgbClr val="000000"/>
                        </a:solidFill>
                        <a:latin typeface="Cambria Math" panose="02040503050406030204" pitchFamily="18" charset="0"/>
                        <a:ea typeface="微软雅黑" panose="020B0503020204020204" pitchFamily="34" charset="-122"/>
                      </a:rPr>
                      <m:t>(·)</m:t>
                    </m:r>
                  </m:oMath>
                </a14:m>
                <a:r>
                  <a:rPr lang="zh-CN" altLang="en-US" sz="2400" dirty="0">
                    <a:solidFill>
                      <a:srgbClr val="000000"/>
                    </a:solidFill>
                    <a:latin typeface="微软雅黑" panose="020B0503020204020204" pitchFamily="34" charset="-122"/>
                    <a:ea typeface="微软雅黑" panose="020B0503020204020204" pitchFamily="34" charset="-122"/>
                  </a:rPr>
                  <a:t>也可以视为神经网络的最后一层。</a:t>
                </a:r>
              </a:p>
              <a:p>
                <a:pPr marL="457200" lvl="0" indent="-360000" eaLnBrk="0" fontAlgn="base" hangingPunct="0">
                  <a:spcBef>
                    <a:spcPts val="1200"/>
                  </a:spcBef>
                  <a:spcAft>
                    <a:spcPts val="1200"/>
                  </a:spcAft>
                  <a:buClr>
                    <a:srgbClr val="0000FF"/>
                  </a:buClr>
                  <a:buSzPct val="80000"/>
                  <a:buFont typeface="Wingdings" panose="05000000000000000000" pitchFamily="2" charset="2"/>
                  <a:buChar char="n"/>
                </a:pPr>
                <a:endParaRPr lang="en-US" altLang="zh-CN" sz="2800" dirty="0">
                  <a:solidFill>
                    <a:srgbClr val="000000"/>
                  </a:solidFill>
                  <a:latin typeface="微软雅黑" panose="020B0503020204020204" pitchFamily="34" charset="-122"/>
                  <a:ea typeface="微软雅黑" panose="020B0503020204020204" pitchFamily="34" charset="-122"/>
                </a:endParaRPr>
              </a:p>
              <a:p>
                <a:pPr>
                  <a:spcBef>
                    <a:spcPts val="1200"/>
                  </a:spcBef>
                  <a:spcAft>
                    <a:spcPts val="1200"/>
                  </a:spcAft>
                </a:pPr>
                <a:endParaRPr lang="zh-CN" altLang="en-US" sz="2800" dirty="0">
                  <a:solidFill>
                    <a:srgbClr val="000000"/>
                  </a:solidFill>
                  <a:latin typeface="微软雅黑" panose="020B0503020204020204" pitchFamily="34" charset="-122"/>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0" y="773472"/>
                <a:ext cx="12192000" cy="5965990"/>
              </a:xfrm>
              <a:prstGeom prst="rect">
                <a:avLst/>
              </a:prstGeom>
              <a:blipFill rotWithShape="1">
                <a:blip r:embed="rId1"/>
                <a:stretch>
                  <a:fillRect t="-1124"/>
                </a:stretch>
              </a:blipFill>
            </p:spPr>
            <p:txBody>
              <a:bodyPr/>
              <a:lstStyle/>
              <a:p>
                <a:r>
                  <a:rPr lang="zh-CN" altLang="en-US">
                    <a:noFill/>
                  </a:rPr>
                  <a:t> </a:t>
                </a:r>
                <a:endParaRPr lang="zh-CN" altLang="en-US">
                  <a:noFill/>
                </a:endParaRPr>
              </a:p>
            </p:txBody>
          </p:sp>
        </mc:Fallback>
      </mc:AlternateContent>
      <p:sp>
        <p:nvSpPr>
          <p:cNvPr id="8" name="文本框 7"/>
          <p:cNvSpPr txBox="1"/>
          <p:nvPr/>
        </p:nvSpPr>
        <p:spPr>
          <a:xfrm>
            <a:off x="7309660" y="4786054"/>
            <a:ext cx="1415772" cy="461665"/>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神经网络</a:t>
            </a:r>
            <a:endParaRPr lang="zh-CN" altLang="en-US" sz="2400" b="1" dirty="0">
              <a:latin typeface="楷体" panose="02010609060101010101" pitchFamily="49" charset="-122"/>
              <a:ea typeface="楷体" panose="02010609060101010101" pitchFamily="49" charset="-122"/>
            </a:endParaRPr>
          </a:p>
        </p:txBody>
      </p:sp>
      <p:cxnSp>
        <p:nvCxnSpPr>
          <p:cNvPr id="9" name="直接连接符 8"/>
          <p:cNvCxnSpPr>
            <a:endCxn id="8" idx="0"/>
          </p:cNvCxnSpPr>
          <p:nvPr/>
        </p:nvCxnSpPr>
        <p:spPr>
          <a:xfrm>
            <a:off x="6534150" y="3857049"/>
            <a:ext cx="1483396" cy="929005"/>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397966" y="4786054"/>
            <a:ext cx="1107996" cy="461665"/>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分类器</a:t>
            </a:r>
            <a:endParaRPr lang="zh-CN" altLang="en-US" sz="2400" b="1" dirty="0">
              <a:latin typeface="楷体" panose="02010609060101010101" pitchFamily="49" charset="-122"/>
              <a:ea typeface="楷体" panose="02010609060101010101" pitchFamily="49" charset="-122"/>
            </a:endParaRPr>
          </a:p>
        </p:txBody>
      </p:sp>
      <p:cxnSp>
        <p:nvCxnSpPr>
          <p:cNvPr id="12" name="直接连接符 11"/>
          <p:cNvCxnSpPr>
            <a:stCxn id="11" idx="0"/>
          </p:cNvCxnSpPr>
          <p:nvPr/>
        </p:nvCxnSpPr>
        <p:spPr>
          <a:xfrm flipV="1">
            <a:off x="4951964" y="3952322"/>
            <a:ext cx="791595" cy="833732"/>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981156" y="3857049"/>
            <a:ext cx="671655" cy="0"/>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10" name="直接连接符 9"/>
          <p:cNvCxnSpPr/>
          <p:nvPr/>
        </p:nvCxnSpPr>
        <p:spPr>
          <a:xfrm flipV="1">
            <a:off x="5578329" y="3952322"/>
            <a:ext cx="1565421" cy="1"/>
          </a:xfrm>
          <a:prstGeom prst="line">
            <a:avLst/>
          </a:prstGeom>
          <a:ln w="28575"/>
        </p:spPr>
        <p:style>
          <a:lnRef idx="2">
            <a:schemeClr val="accent2"/>
          </a:lnRef>
          <a:fillRef idx="0">
            <a:schemeClr val="accent2"/>
          </a:fillRef>
          <a:effectRef idx="1">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为什么要深度</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a:extLst>
                  <a:ext uri="{FF2B5EF4-FFF2-40B4-BE49-F238E27FC236}">
                    <ele attr="{9DCBBD9D-7D89-4968-8A1E-30E623285A03}"/>
                  </a:ext>
                </a:extLst>
              </p:cNvPr>
              <p:cNvSpPr txBox="1">
                <a:spLocks/>
              </p:cNvSpPr>
              <p:nvPr/>
            </p:nvSpPr>
            <p:spPr>
              <a:xfrm>
                <a:off x="0" y="773472"/>
                <a:ext cx="12192000" cy="5614628"/>
              </a:xfrm>
              <a:prstGeom prst="rect">
                <a:avLst/>
              </a:prstGeom>
              <a:noFill/>
            </p:spPr>
            <p:txBody>
              <a:bodyPr wrap="square" rtlCol="0">
                <a:noAutofit/>
              </a:bodyPr>
              <a:lstStyle/>
              <a:p>
                <a:pPr marL="355600" lvl="1" indent="-360000" algn="just" eaLnBrk="0" fontAlgn="base" hangingPunct="0">
                  <a:lnSpc>
                    <a:spcPct val="150000"/>
                  </a:lnSpc>
                  <a:spcBef>
                    <a:spcPts val="1200"/>
                  </a:spcBef>
                  <a:spcAft>
                    <a:spcPts val="1200"/>
                  </a:spcAft>
                  <a:buClr>
                    <a:srgbClr val="0000FF"/>
                  </a:buClr>
                  <a:buFont typeface="Wingdings" panose="05000000000000000000" pitchFamily="2" charset="2"/>
                  <a:buChar char="n"/>
                </a:pPr>
                <a:r>
                  <a:rPr lang="zh-CN" altLang="en-US" sz="2800" b="1" kern="0" dirty="0">
                    <a:solidFill>
                      <a:srgbClr val="FF0000"/>
                    </a:solidFill>
                    <a:latin typeface="微软雅黑" panose="020B0503020204020204" pitchFamily="34" charset="-122"/>
                    <a:ea typeface="微软雅黑" panose="020B0503020204020204" pitchFamily="34" charset="-122"/>
                  </a:rPr>
                  <a:t>单隐层网络</a:t>
                </a:r>
                <a:r>
                  <a:rPr lang="zh-CN" altLang="en-US" sz="2800" kern="0" dirty="0">
                    <a:solidFill>
                      <a:srgbClr val="000000"/>
                    </a:solidFill>
                    <a:latin typeface="微软雅黑" panose="020B0503020204020204" pitchFamily="34" charset="-122"/>
                    <a:ea typeface="微软雅黑" panose="020B0503020204020204" pitchFamily="34" charset="-122"/>
                  </a:rPr>
                  <a:t>可以近似任何函数，但其</a:t>
                </a:r>
                <a:r>
                  <a:rPr lang="zh-CN" altLang="en-US" sz="2800" b="1" kern="0" dirty="0">
                    <a:solidFill>
                      <a:srgbClr val="FF0000"/>
                    </a:solidFill>
                    <a:latin typeface="微软雅黑" panose="020B0503020204020204" pitchFamily="34" charset="-122"/>
                    <a:ea typeface="微软雅黑" panose="020B0503020204020204" pitchFamily="34" charset="-122"/>
                  </a:rPr>
                  <a:t>规模可能巨大</a:t>
                </a:r>
                <a:endParaRPr lang="en-US" altLang="zh-CN" sz="2800" b="1" kern="0" dirty="0">
                  <a:solidFill>
                    <a:srgbClr val="FF0000"/>
                  </a:solidFill>
                  <a:latin typeface="微软雅黑" panose="020B0503020204020204" pitchFamily="34" charset="-122"/>
                  <a:ea typeface="微软雅黑" panose="020B0503020204020204" pitchFamily="34" charset="-122"/>
                </a:endParaRPr>
              </a:p>
              <a:p>
                <a:pPr marL="927100" lvl="2" indent="-457200" algn="just" eaLnBrk="0" fontAlgn="base" hangingPunct="0">
                  <a:spcBef>
                    <a:spcPts val="1200"/>
                  </a:spcBef>
                  <a:spcAft>
                    <a:spcPts val="12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在最坏的情况下，需要</a:t>
                </a:r>
                <a:r>
                  <a:rPr lang="zh-CN" altLang="en-US" sz="2400" b="1" kern="0" dirty="0">
                    <a:solidFill>
                      <a:srgbClr val="0000FF"/>
                    </a:solidFill>
                    <a:latin typeface="微软雅黑" panose="020B0503020204020204" pitchFamily="34" charset="-122"/>
                    <a:ea typeface="微软雅黑" panose="020B0503020204020204" pitchFamily="34" charset="-122"/>
                  </a:rPr>
                  <a:t>指数级的隐藏单元</a:t>
                </a:r>
                <a:r>
                  <a:rPr lang="zh-CN" altLang="en-US" sz="2400" kern="0" dirty="0">
                    <a:solidFill>
                      <a:srgbClr val="000000"/>
                    </a:solidFill>
                    <a:latin typeface="微软雅黑" panose="020B0503020204020204" pitchFamily="34" charset="-122"/>
                    <a:ea typeface="微软雅黑" panose="020B0503020204020204" pitchFamily="34" charset="-122"/>
                  </a:rPr>
                  <a:t>才能近似某个函数</a:t>
                </a:r>
                <a:r>
                  <a:rPr lang="en-US" altLang="zh-CN" sz="2400" kern="0" dirty="0">
                    <a:solidFill>
                      <a:srgbClr val="000000"/>
                    </a:solidFill>
                    <a:latin typeface="微软雅黑" panose="020B0503020204020204" pitchFamily="34" charset="-122"/>
                    <a:ea typeface="微软雅黑" panose="020B0503020204020204" pitchFamily="34" charset="-122"/>
                  </a:rPr>
                  <a:t>[Barron, 1993]</a:t>
                </a:r>
              </a:p>
              <a:p>
                <a:pPr marL="469900" lvl="2" algn="just" eaLnBrk="0" fontAlgn="base" hangingPunct="0">
                  <a:spcBef>
                    <a:spcPts val="1200"/>
                  </a:spcBef>
                  <a:spcAft>
                    <a:spcPts val="1200"/>
                  </a:spcAft>
                  <a:buClr>
                    <a:srgbClr val="0000FF"/>
                  </a:buClr>
                </a:pPr>
                <a:endParaRPr lang="en-US" altLang="zh-CN" sz="2800" kern="0" dirty="0">
                  <a:solidFill>
                    <a:srgbClr val="000000"/>
                  </a:solidFill>
                  <a:latin typeface="微软雅黑" panose="020B0503020204020204" pitchFamily="34" charset="-122"/>
                  <a:ea typeface="微软雅黑" panose="020B0503020204020204" pitchFamily="34" charset="-122"/>
                </a:endParaRPr>
              </a:p>
              <a:p>
                <a:pPr marL="469900" lvl="1" indent="-457200" algn="just" eaLnBrk="0" fontAlgn="base" hangingPunct="0">
                  <a:spcBef>
                    <a:spcPts val="1200"/>
                  </a:spcBef>
                  <a:spcAft>
                    <a:spcPts val="1200"/>
                  </a:spcAft>
                  <a:buClr>
                    <a:srgbClr val="0000FF"/>
                  </a:buClr>
                  <a:buFont typeface="Wingdings" panose="05000000000000000000" pitchFamily="2" charset="2"/>
                  <a:buChar char="n"/>
                </a:pPr>
                <a:r>
                  <a:rPr lang="zh-CN" altLang="en-US" sz="2800" kern="0" dirty="0">
                    <a:solidFill>
                      <a:srgbClr val="000000"/>
                    </a:solidFill>
                    <a:latin typeface="微软雅黑" panose="020B0503020204020204" pitchFamily="34" charset="-122"/>
                    <a:ea typeface="微软雅黑" panose="020B0503020204020204" pitchFamily="34" charset="-122"/>
                  </a:rPr>
                  <a:t>随着</a:t>
                </a:r>
                <a:r>
                  <a:rPr lang="zh-CN" altLang="en-US" sz="2800" b="1" kern="0" dirty="0">
                    <a:solidFill>
                      <a:srgbClr val="FF0000"/>
                    </a:solidFill>
                    <a:latin typeface="微软雅黑" panose="020B0503020204020204" pitchFamily="34" charset="-122"/>
                    <a:ea typeface="微软雅黑" panose="020B0503020204020204" pitchFamily="34" charset="-122"/>
                  </a:rPr>
                  <a:t>深度的增加</a:t>
                </a:r>
                <a:r>
                  <a:rPr lang="zh-CN" altLang="en-US" sz="2800" kern="0" dirty="0">
                    <a:solidFill>
                      <a:srgbClr val="000000"/>
                    </a:solidFill>
                    <a:latin typeface="微软雅黑" panose="020B0503020204020204" pitchFamily="34" charset="-122"/>
                    <a:ea typeface="微软雅黑" panose="020B0503020204020204" pitchFamily="34" charset="-122"/>
                  </a:rPr>
                  <a:t>，网络的</a:t>
                </a:r>
                <a:r>
                  <a:rPr lang="zh-CN" altLang="en-US" sz="2800" b="1" kern="0" dirty="0">
                    <a:solidFill>
                      <a:srgbClr val="FF0000"/>
                    </a:solidFill>
                    <a:latin typeface="微软雅黑" panose="020B0503020204020204" pitchFamily="34" charset="-122"/>
                    <a:ea typeface="微软雅黑" panose="020B0503020204020204" pitchFamily="34" charset="-122"/>
                  </a:rPr>
                  <a:t>表示能力呈指数增加</a:t>
                </a:r>
                <a:endParaRPr lang="en-US" altLang="zh-CN" sz="2800" b="1" kern="0" dirty="0">
                  <a:solidFill>
                    <a:srgbClr val="FF0000"/>
                  </a:solidFill>
                  <a:latin typeface="微软雅黑" panose="020B0503020204020204" pitchFamily="34" charset="-122"/>
                  <a:ea typeface="微软雅黑" panose="020B0503020204020204" pitchFamily="34" charset="-122"/>
                </a:endParaRPr>
              </a:p>
              <a:p>
                <a:pPr marL="927100" lvl="2" indent="-457200" algn="just" eaLnBrk="0" fontAlgn="base" hangingPunct="0">
                  <a:spcBef>
                    <a:spcPts val="1200"/>
                  </a:spcBef>
                  <a:spcAft>
                    <a:spcPts val="12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具有</a:t>
                </a:r>
                <a14:m>
                  <m:oMath xmlns:m="http://schemas.openxmlformats.org/officeDocument/2006/math">
                    <m:r>
                      <a:rPr lang="en-US" altLang="zh-CN" sz="2400" b="0" i="1" kern="0" smtClean="0">
                        <a:solidFill>
                          <a:srgbClr val="000000"/>
                        </a:solidFill>
                        <a:latin typeface="Cambria Math" panose="02040503050406030204" pitchFamily="18" charset="0"/>
                        <a:ea typeface="微软雅黑" panose="020B0503020204020204" pitchFamily="34" charset="-122"/>
                      </a:rPr>
                      <m:t>𝑑</m:t>
                    </m:r>
                  </m:oMath>
                </a14:m>
                <a:r>
                  <a:rPr lang="zh-CN" altLang="en-US" sz="2400" kern="0" dirty="0">
                    <a:solidFill>
                      <a:srgbClr val="000000"/>
                    </a:solidFill>
                    <a:latin typeface="微软雅黑" panose="020B0503020204020204" pitchFamily="34" charset="-122"/>
                    <a:ea typeface="微软雅黑" panose="020B0503020204020204" pitchFamily="34" charset="-122"/>
                  </a:rPr>
                  <a:t>个输入、深度为</a:t>
                </a:r>
                <a14:m>
                  <m:oMath xmlns:m="http://schemas.openxmlformats.org/officeDocument/2006/math">
                    <m:r>
                      <a:rPr lang="en-US" altLang="zh-CN" sz="2400" b="0" i="1" kern="0" smtClea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 </m:t>
                    </m:r>
                  </m:oMath>
                </a14:m>
                <a:r>
                  <a:rPr lang="zh-CN" altLang="en-US" sz="2400" kern="0" dirty="0">
                    <a:solidFill>
                      <a:srgbClr val="000000"/>
                    </a:solidFill>
                    <a:latin typeface="微软雅黑" panose="020B0503020204020204" pitchFamily="34" charset="-122"/>
                    <a:ea typeface="微软雅黑" panose="020B0503020204020204" pitchFamily="34" charset="-122"/>
                  </a:rPr>
                  <a:t>、每个隐藏层具有</a:t>
                </a:r>
                <a14:m>
                  <m:oMath xmlns:m="http://schemas.openxmlformats.org/officeDocument/2006/math">
                    <m:r>
                      <a:rPr lang="en-US" altLang="zh-CN" sz="2400" b="0" i="1" kern="0" smtClean="0">
                        <a:solidFill>
                          <a:srgbClr val="000000"/>
                        </a:solidFill>
                        <a:latin typeface="Cambria Math" panose="02040503050406030204" pitchFamily="18" charset="0"/>
                        <a:ea typeface="微软雅黑" panose="020B0503020204020204" pitchFamily="34" charset="-122"/>
                      </a:rPr>
                      <m:t>𝑛</m:t>
                    </m:r>
                  </m:oMath>
                </a14:m>
                <a:r>
                  <a:rPr lang="zh-CN" altLang="en-US" sz="2400" kern="0" dirty="0">
                    <a:solidFill>
                      <a:srgbClr val="000000"/>
                    </a:solidFill>
                    <a:latin typeface="微软雅黑" panose="020B0503020204020204" pitchFamily="34" charset="-122"/>
                    <a:ea typeface="微软雅黑" panose="020B0503020204020204" pitchFamily="34" charset="-122"/>
                  </a:rPr>
                  <a:t>个单元的深度整流网络可以描述的线性区域的数量为</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469900" lvl="2" algn="just" eaLnBrk="0" fontAlgn="base" hangingPunct="0">
                  <a:spcBef>
                    <a:spcPts val="1200"/>
                  </a:spcBef>
                  <a:spcAft>
                    <a:spcPts val="1200"/>
                  </a:spcAft>
                  <a:buClr>
                    <a:srgbClr val="0000FF"/>
                  </a:buClr>
                </a:pPr>
                <a14:m>
                  <m:oMathPara xmlns:m="http://schemas.openxmlformats.org/officeDocument/2006/math">
                    <m:oMathParaPr>
                      <m:jc m:val="centerGroup"/>
                    </m:oMathParaPr>
                    <m:oMath xmlns:m="http://schemas.openxmlformats.org/officeDocument/2006/math">
                      <m:r>
                        <a:rPr lang="en-US" altLang="zh-CN" sz="2400" b="0" i="1" kern="0" smtClean="0">
                          <a:solidFill>
                            <a:srgbClr val="000000"/>
                          </a:solidFill>
                          <a:latin typeface="Cambria Math" panose="02040503050406030204" pitchFamily="18" charset="0"/>
                          <a:ea typeface="微软雅黑" panose="020B0503020204020204" pitchFamily="34" charset="-122"/>
                        </a:rPr>
                        <m:t>𝑂</m:t>
                      </m:r>
                      <m:d>
                        <m:dPr>
                          <m:ctrlPr>
                            <a:rPr lang="en-US" altLang="zh-CN" sz="2400" b="0" i="1" kern="0" smtClean="0">
                              <a:solidFill>
                                <a:srgbClr val="000000"/>
                              </a:solidFill>
                              <a:latin typeface="Cambria Math" panose="02040503050406030204" pitchFamily="18" charset="0"/>
                              <a:ea typeface="微软雅黑" panose="020B0503020204020204" pitchFamily="34" charset="-122"/>
                            </a:rPr>
                          </m:ctrlPr>
                        </m:dPr>
                        <m:e>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d>
                                <m:dPr>
                                  <m:ctrlPr>
                                    <a:rPr lang="en-US" altLang="zh-CN" sz="2400" i="1" kern="0">
                                      <a:solidFill>
                                        <a:srgbClr val="000000"/>
                                      </a:solidFill>
                                      <a:latin typeface="Cambria Math" panose="02040503050406030204" pitchFamily="18" charset="0"/>
                                      <a:ea typeface="微软雅黑" panose="020B0503020204020204" pitchFamily="34" charset="-122"/>
                                    </a:rPr>
                                  </m:ctrlPr>
                                </m:dPr>
                                <m:e>
                                  <m:m>
                                    <m:mPr>
                                      <m:mcs>
                                        <m:mc>
                                          <m:mcPr>
                                            <m:count m:val="1"/>
                                            <m:mcJc m:val="center"/>
                                          </m:mcPr>
                                        </m:mc>
                                      </m:mcs>
                                      <m:ctrlPr>
                                        <a:rPr lang="en-US" altLang="zh-CN" sz="2400" i="1" kern="0">
                                          <a:solidFill>
                                            <a:srgbClr val="000000"/>
                                          </a:solidFill>
                                          <a:latin typeface="Cambria Math" panose="02040503050406030204" pitchFamily="18" charset="0"/>
                                          <a:ea typeface="微软雅黑" panose="020B0503020204020204" pitchFamily="34" charset="-122"/>
                                        </a:rPr>
                                      </m:ctrlPr>
                                    </m:mPr>
                                    <m:mr>
                                      <m:e>
                                        <m:r>
                                          <m:rPr>
                                            <m:brk m:alnAt="7"/>
                                          </m:rPr>
                                          <a:rPr lang="en-US" altLang="zh-CN" sz="2400" b="0" i="1" kern="0" smtClean="0">
                                            <a:solidFill>
                                              <a:srgbClr val="000000"/>
                                            </a:solidFill>
                                            <a:latin typeface="Cambria Math" panose="02040503050406030204" pitchFamily="18" charset="0"/>
                                            <a:ea typeface="微软雅黑" panose="020B0503020204020204" pitchFamily="34" charset="-122"/>
                                          </a:rPr>
                                          <m:t>𝑛</m:t>
                                        </m:r>
                                      </m:e>
                                    </m:mr>
                                    <m:mr>
                                      <m:e>
                                        <m:r>
                                          <a:rPr lang="en-US" altLang="zh-CN" sz="2400" b="0" i="1" kern="0" smtClean="0">
                                            <a:solidFill>
                                              <a:srgbClr val="000000"/>
                                            </a:solidFill>
                                            <a:latin typeface="Cambria Math" panose="02040503050406030204" pitchFamily="18" charset="0"/>
                                            <a:ea typeface="微软雅黑" panose="020B0503020204020204" pitchFamily="34" charset="-122"/>
                                          </a:rPr>
                                          <m:t>𝑑</m:t>
                                        </m:r>
                                      </m:e>
                                    </m:mr>
                                  </m:m>
                                </m:e>
                              </m:d>
                            </m:e>
                            <m:sup>
                              <m:r>
                                <a:rPr lang="en-US" altLang="zh-CN" sz="2400" i="1" kern="0">
                                  <a:solidFill>
                                    <a:srgbClr val="000000"/>
                                  </a:solidFill>
                                  <a:latin typeface="Cambria Math" panose="02040503050406030204" pitchFamily="18" charset="0"/>
                                  <a:ea typeface="微软雅黑" panose="020B0503020204020204" pitchFamily="34" charset="-122"/>
                                </a:rPr>
                                <m:t>𝑑</m:t>
                              </m:r>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smtClean="0">
                                  <a:solidFill>
                                    <a:srgbClr val="FF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−1)</m:t>
                              </m:r>
                            </m:sup>
                          </m:sSup>
                          <m:sSup>
                            <m:sSupPr>
                              <m:ctrlPr>
                                <a:rPr lang="en-US" altLang="zh-CN" sz="2400" i="1" kern="0" smtClean="0">
                                  <a:solidFill>
                                    <a:srgbClr val="000000"/>
                                  </a:solidFill>
                                  <a:latin typeface="Cambria Math" panose="02040503050406030204" pitchFamily="18" charset="0"/>
                                  <a:ea typeface="微软雅黑" panose="020B0503020204020204" pitchFamily="34" charset="-122"/>
                                </a:rPr>
                              </m:ctrlPr>
                            </m:sSupPr>
                            <m:e>
                              <m:r>
                                <a:rPr lang="en-US" altLang="zh-CN" sz="2400" b="0" i="1" kern="0" smtClean="0">
                                  <a:solidFill>
                                    <a:srgbClr val="000000"/>
                                  </a:solidFill>
                                  <a:latin typeface="Cambria Math" panose="02040503050406030204" pitchFamily="18" charset="0"/>
                                  <a:ea typeface="微软雅黑" panose="020B0503020204020204" pitchFamily="34" charset="-122"/>
                                </a:rPr>
                                <m:t>𝑛</m:t>
                              </m:r>
                            </m:e>
                            <m:sup>
                              <m:r>
                                <a:rPr lang="en-US" altLang="zh-CN" sz="2400" b="0" i="1" kern="0" smtClean="0">
                                  <a:solidFill>
                                    <a:srgbClr val="000000"/>
                                  </a:solidFill>
                                  <a:latin typeface="Cambria Math" panose="02040503050406030204" pitchFamily="18" charset="0"/>
                                  <a:ea typeface="微软雅黑" panose="020B0503020204020204" pitchFamily="34" charset="-122"/>
                                </a:rPr>
                                <m:t>𝑑</m:t>
                              </m:r>
                            </m:sup>
                          </m:sSup>
                        </m:e>
                      </m:d>
                    </m:oMath>
                  </m:oMathPara>
                </a14:m>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27100" lvl="3" algn="just" eaLnBrk="0" fontAlgn="base" hangingPunct="0">
                  <a:spcBef>
                    <a:spcPts val="1200"/>
                  </a:spcBef>
                  <a:spcAft>
                    <a:spcPts val="1200"/>
                  </a:spcAft>
                  <a:buClr>
                    <a:srgbClr val="0000FF"/>
                  </a:buClr>
                </a:pPr>
                <a:r>
                  <a:rPr lang="zh-CN" altLang="en-US" sz="2400" kern="0" dirty="0">
                    <a:solidFill>
                      <a:srgbClr val="000000"/>
                    </a:solidFill>
                    <a:latin typeface="微软雅黑" panose="020B0503020204020204" pitchFamily="34" charset="-122"/>
                    <a:ea typeface="微软雅黑" panose="020B0503020204020204" pitchFamily="34" charset="-122"/>
                  </a:rPr>
                  <a:t>意味着，描述能力为深度的</a:t>
                </a:r>
                <a:r>
                  <a:rPr lang="zh-CN" altLang="en-US" sz="2400" b="1" kern="0" dirty="0">
                    <a:solidFill>
                      <a:srgbClr val="0000FF"/>
                    </a:solidFill>
                    <a:latin typeface="微软雅黑" panose="020B0503020204020204" pitchFamily="34" charset="-122"/>
                    <a:ea typeface="微软雅黑" panose="020B0503020204020204" pitchFamily="34" charset="-122"/>
                  </a:rPr>
                  <a:t>指数级</a:t>
                </a:r>
                <a:r>
                  <a:rPr lang="en-US" altLang="zh-CN" sz="2400" kern="0" dirty="0">
                    <a:solidFill>
                      <a:srgbClr val="000000"/>
                    </a:solidFill>
                    <a:latin typeface="微软雅黑" panose="020B0503020204020204" pitchFamily="34" charset="-122"/>
                    <a:ea typeface="微软雅黑" panose="020B0503020204020204" pitchFamily="34" charset="-122"/>
                  </a:rPr>
                  <a:t>[</a:t>
                </a:r>
                <a:r>
                  <a:rPr lang="en-US" altLang="zh-CN" sz="2400" kern="0" dirty="0" err="1">
                    <a:solidFill>
                      <a:srgbClr val="000000"/>
                    </a:solidFill>
                    <a:latin typeface="微软雅黑" panose="020B0503020204020204" pitchFamily="34" charset="-122"/>
                    <a:ea typeface="微软雅黑" panose="020B0503020204020204" pitchFamily="34" charset="-122"/>
                  </a:rPr>
                  <a:t>Montufar</a:t>
                </a:r>
                <a:r>
                  <a:rPr lang="en-US" altLang="zh-CN" sz="2400" kern="0" dirty="0">
                    <a:solidFill>
                      <a:srgbClr val="000000"/>
                    </a:solidFill>
                    <a:latin typeface="微软雅黑" panose="020B0503020204020204" pitchFamily="34" charset="-122"/>
                    <a:ea typeface="微软雅黑" panose="020B0503020204020204" pitchFamily="34" charset="-122"/>
                  </a:rPr>
                  <a:t> et al, 2014]</a:t>
                </a:r>
                <a:r>
                  <a:rPr lang="zh-CN" altLang="en-US" sz="2400" kern="0" dirty="0">
                    <a:solidFill>
                      <a:srgbClr val="000000"/>
                    </a:solidFill>
                    <a:latin typeface="微软雅黑" panose="020B0503020204020204" pitchFamily="34" charset="-122"/>
                    <a:ea typeface="微软雅黑" panose="020B0503020204020204" pitchFamily="34" charset="-122"/>
                  </a:rPr>
                  <a:t>。</a:t>
                </a:r>
              </a:p>
            </p:txBody>
          </p:sp>
        </mc:Choice>
        <mc:Fallback>
          <p:sp>
            <p:nvSpPr>
              <p:cNvPr id="4" name="文本框 3"/>
              <p:cNvSpPr txBox="1">
                <a:spLocks noRot="1" noChangeAspect="1" noMove="1" noResize="1" noEditPoints="1" noAdjustHandles="1" noChangeArrowheads="1" noChangeShapeType="1" noTextEdit="1"/>
              </p:cNvSpPr>
              <p:nvPr/>
            </p:nvSpPr>
            <p:spPr>
              <a:xfrm>
                <a:off x="0" y="773472"/>
                <a:ext cx="12192000" cy="5614628"/>
              </a:xfrm>
              <a:prstGeom prst="rect">
                <a:avLst/>
              </a:prstGeom>
              <a:blipFill rotWithShape="1">
                <a:blip r:embed="rId1"/>
                <a:stretch>
                  <a:fillRect l="-850" r="-750" b="-1303"/>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773472"/>
            <a:ext cx="12192000" cy="5965990"/>
          </a:xfrm>
          <a:prstGeom prst="rect">
            <a:avLst/>
          </a:prstGeom>
          <a:noFill/>
        </p:spPr>
        <p:txBody>
          <a:bodyPr wrap="square" rtlCol="0">
            <a:noAutofit/>
          </a:bodyPr>
          <a:lstStyle/>
          <a:p>
            <a:pPr marL="355600" lvl="1" indent="-360045" algn="just" eaLnBrk="0" fontAlgn="base" hangingPunct="0">
              <a:lnSpc>
                <a:spcPct val="150000"/>
              </a:lnSpc>
              <a:spcBef>
                <a:spcPts val="600"/>
              </a:spcBef>
              <a:spcAft>
                <a:spcPts val="600"/>
              </a:spcAft>
              <a:buClr>
                <a:srgbClr val="0000FF"/>
              </a:buClr>
              <a:buFont typeface="Wingdings" panose="05000000000000000000" pitchFamily="2" charset="2"/>
              <a:buChar char="n"/>
            </a:pPr>
            <a:r>
              <a:rPr lang="zh-CN" altLang="en-US" sz="2800" b="1" kern="0" dirty="0">
                <a:solidFill>
                  <a:srgbClr val="FF0000"/>
                </a:solidFill>
                <a:latin typeface="微软雅黑" panose="020B0503020204020204" pitchFamily="34" charset="-122"/>
                <a:ea typeface="微软雅黑" panose="020B0503020204020204" pitchFamily="34" charset="-122"/>
              </a:rPr>
              <a:t>更深层的网络具有更好的泛化能力</a:t>
            </a:r>
            <a:endParaRPr lang="en-US" altLang="zh-CN" sz="2400" b="1" kern="0" dirty="0">
              <a:solidFill>
                <a:srgbClr val="FF0000"/>
              </a:solidFill>
              <a:latin typeface="微软雅黑" panose="020B0503020204020204" pitchFamily="34" charset="-122"/>
              <a:ea typeface="微软雅黑" panose="020B0503020204020204" pitchFamily="34" charset="-122"/>
            </a:endParaRPr>
          </a:p>
          <a:p>
            <a:pPr marL="927100" lvl="2" indent="-457200" algn="just" eaLnBrk="0" fontAlgn="base" hangingPunct="0">
              <a:spcBef>
                <a:spcPts val="600"/>
              </a:spcBef>
              <a:spcAft>
                <a:spcPts val="600"/>
              </a:spcAft>
              <a:buClr>
                <a:srgbClr val="0000FF"/>
              </a:buClr>
              <a:buFont typeface="Wingdings" panose="05000000000000000000" pitchFamily="2" charset="2"/>
              <a:buChar char="ü"/>
            </a:pPr>
            <a:r>
              <a:rPr lang="en-US" altLang="zh-CN" sz="2400" kern="0" dirty="0">
                <a:solidFill>
                  <a:srgbClr val="000000"/>
                </a:solidFill>
                <a:latin typeface="微软雅黑" panose="020B0503020204020204" pitchFamily="34" charset="-122"/>
                <a:ea typeface="微软雅黑" panose="020B0503020204020204" pitchFamily="34" charset="-122"/>
              </a:rPr>
              <a:t>[Goodfellow et al., 2014]</a:t>
            </a:r>
            <a:r>
              <a:rPr lang="zh-CN" altLang="en-US" sz="2400" kern="0" dirty="0">
                <a:solidFill>
                  <a:srgbClr val="000000"/>
                </a:solidFill>
                <a:latin typeface="微软雅黑" panose="020B0503020204020204" pitchFamily="34" charset="-122"/>
                <a:ea typeface="微软雅黑" panose="020B0503020204020204" pitchFamily="34" charset="-122"/>
              </a:rPr>
              <a:t>手写体数字识别的实验结果</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469900" lvl="2" algn="just" eaLnBrk="0" fontAlgn="base" hangingPunct="0">
              <a:spcBef>
                <a:spcPts val="600"/>
              </a:spcBef>
              <a:spcAft>
                <a:spcPts val="600"/>
              </a:spcAft>
              <a:buClr>
                <a:srgbClr val="0000FF"/>
              </a:buClr>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469900" lvl="2" algn="just" eaLnBrk="0" fontAlgn="base" hangingPunct="0">
              <a:spcBef>
                <a:spcPts val="600"/>
              </a:spcBef>
              <a:spcAft>
                <a:spcPts val="600"/>
              </a:spcAft>
              <a:buClr>
                <a:srgbClr val="0000FF"/>
              </a:buClr>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469900" lvl="2" algn="just" eaLnBrk="0" fontAlgn="base" hangingPunct="0">
              <a:spcBef>
                <a:spcPts val="600"/>
              </a:spcBef>
              <a:spcAft>
                <a:spcPts val="600"/>
              </a:spcAft>
              <a:buClr>
                <a:srgbClr val="0000FF"/>
              </a:buClr>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469900" lvl="2" algn="just" eaLnBrk="0" fontAlgn="base" hangingPunct="0">
              <a:spcBef>
                <a:spcPts val="600"/>
              </a:spcBef>
              <a:spcAft>
                <a:spcPts val="600"/>
              </a:spcAft>
              <a:buClr>
                <a:srgbClr val="0000FF"/>
              </a:buClr>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469900" lvl="2" algn="just" eaLnBrk="0" fontAlgn="base" hangingPunct="0">
              <a:spcBef>
                <a:spcPts val="600"/>
              </a:spcBef>
              <a:spcAft>
                <a:spcPts val="600"/>
              </a:spcAft>
              <a:buClr>
                <a:srgbClr val="0000FF"/>
              </a:buClr>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469900" lvl="2" algn="just" eaLnBrk="0" fontAlgn="base" hangingPunct="0">
              <a:spcBef>
                <a:spcPts val="600"/>
              </a:spcBef>
              <a:spcAft>
                <a:spcPts val="600"/>
              </a:spcAft>
              <a:buClr>
                <a:srgbClr val="0000FF"/>
              </a:buClr>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469900" lvl="2" algn="just" eaLnBrk="0" fontAlgn="base" hangingPunct="0">
              <a:spcBef>
                <a:spcPts val="600"/>
              </a:spcBef>
              <a:spcAft>
                <a:spcPts val="600"/>
              </a:spcAft>
              <a:buClr>
                <a:srgbClr val="0000FF"/>
              </a:buClr>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469900" lvl="2" algn="just" eaLnBrk="0" fontAlgn="base" hangingPunct="0">
              <a:spcBef>
                <a:spcPts val="600"/>
              </a:spcBef>
              <a:spcAft>
                <a:spcPts val="600"/>
              </a:spcAft>
              <a:buClr>
                <a:srgbClr val="0000FF"/>
              </a:buClr>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27100" lvl="3" algn="just" eaLnBrk="0" fontAlgn="base" hangingPunct="0">
              <a:spcBef>
                <a:spcPts val="600"/>
              </a:spcBef>
              <a:spcAft>
                <a:spcPts val="600"/>
              </a:spcAft>
              <a:buClr>
                <a:srgbClr val="0000FF"/>
              </a:buClr>
            </a:pPr>
            <a:r>
              <a:rPr lang="zh-CN" altLang="en-US" sz="2400" b="1" kern="0" dirty="0">
                <a:solidFill>
                  <a:srgbClr val="000000"/>
                </a:solidFill>
                <a:latin typeface="微软雅黑" panose="020B0503020204020204" pitchFamily="34" charset="-122"/>
                <a:ea typeface="微软雅黑" panose="020B0503020204020204" pitchFamily="34" charset="-122"/>
              </a:rPr>
              <a:t>模型的性能随着随着深度的增加而不断提升</a:t>
            </a:r>
            <a:r>
              <a:rPr lang="zh-CN" altLang="en-US" sz="2400" kern="0" dirty="0">
                <a:solidFill>
                  <a:srgbClr val="000000"/>
                </a:solidFill>
                <a:latin typeface="微软雅黑" panose="020B0503020204020204" pitchFamily="34" charset="-122"/>
                <a:ea typeface="微软雅黑" panose="020B0503020204020204" pitchFamily="34" charset="-122"/>
              </a:rPr>
              <a:t>。</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深度的影响</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20626" y="2164196"/>
            <a:ext cx="7750749" cy="39203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773472"/>
            <a:ext cx="12192000" cy="5965990"/>
          </a:xfrm>
          <a:prstGeom prst="rect">
            <a:avLst/>
          </a:prstGeom>
          <a:noFill/>
        </p:spPr>
        <p:txBody>
          <a:bodyPr wrap="square" rtlCol="0">
            <a:noAutofit/>
          </a:bodyPr>
          <a:lstStyle/>
          <a:p>
            <a:pPr marL="355600" lvl="1" indent="-360045" algn="just" eaLnBrk="0" fontAlgn="base" hangingPunct="0">
              <a:lnSpc>
                <a:spcPct val="150000"/>
              </a:lnSpc>
              <a:spcBef>
                <a:spcPts val="600"/>
              </a:spcBef>
              <a:spcAft>
                <a:spcPts val="600"/>
              </a:spcAft>
              <a:buClr>
                <a:srgbClr val="0000FF"/>
              </a:buClr>
              <a:buFont typeface="Wingdings" panose="05000000000000000000" pitchFamily="2" charset="2"/>
              <a:buChar char="n"/>
            </a:pPr>
            <a:r>
              <a:rPr lang="zh-CN" altLang="en-US" sz="2800" b="1" kern="0" dirty="0">
                <a:solidFill>
                  <a:srgbClr val="FF0000"/>
                </a:solidFill>
                <a:latin typeface="微软雅黑" panose="020B0503020204020204" pitchFamily="34" charset="-122"/>
                <a:ea typeface="微软雅黑" panose="020B0503020204020204" pitchFamily="34" charset="-122"/>
              </a:rPr>
              <a:t>参数数量的增加未必一定会带来模型效果的提升</a:t>
            </a:r>
            <a:endParaRPr lang="en-US" altLang="zh-CN" sz="2400" b="1" kern="0" dirty="0">
              <a:solidFill>
                <a:srgbClr val="FF0000"/>
              </a:solidFill>
              <a:latin typeface="微软雅黑" panose="020B0503020204020204" pitchFamily="34" charset="-122"/>
              <a:ea typeface="微软雅黑" panose="020B0503020204020204" pitchFamily="34" charset="-122"/>
            </a:endParaRPr>
          </a:p>
          <a:p>
            <a:pPr marL="927100" lvl="2" indent="-457200" algn="just" eaLnBrk="0" fontAlgn="base" hangingPunct="0">
              <a:spcBef>
                <a:spcPts val="600"/>
              </a:spcBef>
              <a:spcAft>
                <a:spcPts val="600"/>
              </a:spcAft>
              <a:buClr>
                <a:srgbClr val="0000FF"/>
              </a:buClr>
              <a:buFont typeface="Wingdings" panose="05000000000000000000" pitchFamily="2" charset="2"/>
              <a:buChar char="ü"/>
            </a:pPr>
            <a:r>
              <a:rPr lang="en-US" altLang="zh-CN" sz="2400" kern="0" dirty="0">
                <a:solidFill>
                  <a:srgbClr val="000000"/>
                </a:solidFill>
                <a:latin typeface="微软雅黑" panose="020B0503020204020204" pitchFamily="34" charset="-122"/>
                <a:ea typeface="微软雅黑" panose="020B0503020204020204" pitchFamily="34" charset="-122"/>
              </a:rPr>
              <a:t>[Goodfellow et al., 2014]</a:t>
            </a:r>
            <a:r>
              <a:rPr lang="zh-CN" altLang="en-US" sz="2400" kern="0" dirty="0">
                <a:solidFill>
                  <a:srgbClr val="000000"/>
                </a:solidFill>
                <a:latin typeface="微软雅黑" panose="020B0503020204020204" pitchFamily="34" charset="-122"/>
                <a:ea typeface="微软雅黑" panose="020B0503020204020204" pitchFamily="34" charset="-122"/>
              </a:rPr>
              <a:t>手写体数字识别的实验结果</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469900" lvl="2" algn="just" eaLnBrk="0" fontAlgn="base" hangingPunct="0">
              <a:spcBef>
                <a:spcPts val="600"/>
              </a:spcBef>
              <a:spcAft>
                <a:spcPts val="600"/>
              </a:spcAft>
              <a:buClr>
                <a:srgbClr val="0000FF"/>
              </a:buClr>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469900" lvl="2" algn="just" eaLnBrk="0" fontAlgn="base" hangingPunct="0">
              <a:spcBef>
                <a:spcPts val="600"/>
              </a:spcBef>
              <a:spcAft>
                <a:spcPts val="600"/>
              </a:spcAft>
              <a:buClr>
                <a:srgbClr val="0000FF"/>
              </a:buClr>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469900" lvl="2" algn="just" eaLnBrk="0" fontAlgn="base" hangingPunct="0">
              <a:spcBef>
                <a:spcPts val="600"/>
              </a:spcBef>
              <a:spcAft>
                <a:spcPts val="600"/>
              </a:spcAft>
              <a:buClr>
                <a:srgbClr val="0000FF"/>
              </a:buClr>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469900" lvl="2" algn="just" eaLnBrk="0" fontAlgn="base" hangingPunct="0">
              <a:spcBef>
                <a:spcPts val="600"/>
              </a:spcBef>
              <a:spcAft>
                <a:spcPts val="600"/>
              </a:spcAft>
              <a:buClr>
                <a:srgbClr val="0000FF"/>
              </a:buClr>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469900" lvl="2" algn="just" eaLnBrk="0" fontAlgn="base" hangingPunct="0">
              <a:spcBef>
                <a:spcPts val="600"/>
              </a:spcBef>
              <a:spcAft>
                <a:spcPts val="600"/>
              </a:spcAft>
              <a:buClr>
                <a:srgbClr val="0000FF"/>
              </a:buClr>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469900" lvl="2" algn="just" eaLnBrk="0" fontAlgn="base" hangingPunct="0">
              <a:spcBef>
                <a:spcPts val="600"/>
              </a:spcBef>
              <a:spcAft>
                <a:spcPts val="600"/>
              </a:spcAft>
              <a:buClr>
                <a:srgbClr val="0000FF"/>
              </a:buClr>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469900" lvl="2" algn="just" eaLnBrk="0" fontAlgn="base" hangingPunct="0">
              <a:spcBef>
                <a:spcPts val="600"/>
              </a:spcBef>
              <a:spcAft>
                <a:spcPts val="600"/>
              </a:spcAft>
              <a:buClr>
                <a:srgbClr val="0000FF"/>
              </a:buClr>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27100" lvl="3" algn="just" eaLnBrk="0" fontAlgn="base" hangingPunct="0">
              <a:spcBef>
                <a:spcPts val="600"/>
              </a:spcBef>
              <a:spcAft>
                <a:spcPts val="600"/>
              </a:spcAft>
              <a:buClr>
                <a:srgbClr val="0000FF"/>
              </a:buClr>
            </a:pPr>
            <a:r>
              <a:rPr lang="zh-CN" altLang="en-US" sz="2400" b="1" kern="0" dirty="0">
                <a:solidFill>
                  <a:srgbClr val="000000"/>
                </a:solidFill>
                <a:latin typeface="微软雅黑" panose="020B0503020204020204" pitchFamily="34" charset="-122"/>
                <a:ea typeface="微软雅黑" panose="020B0503020204020204" pitchFamily="34" charset="-122"/>
              </a:rPr>
              <a:t>更深的模型往往表现更好，不仅仅是因为模型更大</a:t>
            </a:r>
            <a:r>
              <a:rPr lang="zh-CN" altLang="en-US" sz="2400" kern="0" dirty="0">
                <a:solidFill>
                  <a:srgbClr val="000000"/>
                </a:solidFill>
                <a:latin typeface="微软雅黑" panose="020B0503020204020204" pitchFamily="34" charset="-122"/>
                <a:ea typeface="微软雅黑" panose="020B0503020204020204" pitchFamily="34" charset="-122"/>
              </a:rPr>
              <a:t>。</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27100" lvl="3" algn="just" eaLnBrk="0" fontAlgn="base" hangingPunct="0">
              <a:spcBef>
                <a:spcPts val="600"/>
              </a:spcBef>
              <a:spcAft>
                <a:spcPts val="600"/>
              </a:spcAft>
              <a:buClr>
                <a:srgbClr val="0000FF"/>
              </a:buClr>
            </a:pPr>
            <a:r>
              <a:rPr lang="zh-CN" altLang="en-US" sz="2400" b="1" kern="0" dirty="0">
                <a:solidFill>
                  <a:srgbClr val="0000FF"/>
                </a:solidFill>
                <a:latin typeface="微软雅黑" panose="020B0503020204020204" pitchFamily="34" charset="-122"/>
                <a:ea typeface="微软雅黑" panose="020B0503020204020204" pitchFamily="34" charset="-122"/>
              </a:rPr>
              <a:t>想要学得的函数应该由许多更简单的函数复合在一起而得到</a:t>
            </a:r>
            <a:r>
              <a:rPr lang="zh-CN" altLang="en-US" sz="2400" kern="0" dirty="0">
                <a:solidFill>
                  <a:srgbClr val="000000"/>
                </a:solidFill>
                <a:latin typeface="微软雅黑" panose="020B0503020204020204" pitchFamily="34" charset="-122"/>
                <a:ea typeface="微软雅黑" panose="020B0503020204020204" pitchFamily="34" charset="-122"/>
              </a:rPr>
              <a:t>。</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深度与参数数量的关系</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36524" y="2092996"/>
            <a:ext cx="7318953" cy="3524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28265" y="773472"/>
            <a:ext cx="11308466" cy="5965990"/>
          </a:xfrm>
          <a:prstGeom prst="rect">
            <a:avLst/>
          </a:prstGeom>
          <a:noFill/>
        </p:spPr>
        <p:txBody>
          <a:bodyPr wrap="square" rtlCol="0">
            <a:noAutofit/>
          </a:bodyPr>
          <a:lstStyle/>
          <a:p>
            <a:pPr>
              <a:lnSpc>
                <a:spcPct val="150000"/>
              </a:lnSpc>
            </a:pPr>
            <a:r>
              <a:rPr lang="en-US" altLang="zh-CN" sz="3600" dirty="0">
                <a:solidFill>
                  <a:srgbClr val="000000"/>
                </a:solidFill>
                <a:latin typeface="微软雅黑" panose="020B0503020204020204" pitchFamily="34" charset="-122"/>
                <a:ea typeface="微软雅黑" panose="020B0503020204020204" pitchFamily="34" charset="-122"/>
              </a:rPr>
              <a:t>3.1 </a:t>
            </a:r>
            <a:r>
              <a:rPr lang="zh-CN" altLang="en-US" sz="3600" dirty="0">
                <a:solidFill>
                  <a:srgbClr val="000000"/>
                </a:solidFill>
                <a:latin typeface="微软雅黑" panose="020B0503020204020204" pitchFamily="34" charset="-122"/>
                <a:ea typeface="微软雅黑" panose="020B0503020204020204" pitchFamily="34" charset="-122"/>
              </a:rPr>
              <a:t>人工神经网络</a:t>
            </a:r>
            <a:endParaRPr lang="en-US" altLang="zh-CN" sz="3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rgbClr val="000000"/>
                </a:solidFill>
                <a:latin typeface="微软雅黑" panose="020B0503020204020204" pitchFamily="34" charset="-122"/>
                <a:ea typeface="微软雅黑" panose="020B0503020204020204" pitchFamily="34" charset="-122"/>
              </a:rPr>
              <a:t>3.2 </a:t>
            </a:r>
            <a:r>
              <a:rPr lang="zh-CN" altLang="en-US" sz="3600" dirty="0">
                <a:solidFill>
                  <a:srgbClr val="000000"/>
                </a:solidFill>
                <a:latin typeface="微软雅黑" panose="020B0503020204020204" pitchFamily="34" charset="-122"/>
                <a:ea typeface="微软雅黑" panose="020B0503020204020204" pitchFamily="34" charset="-122"/>
              </a:rPr>
              <a:t>一个解决异或问题的简单网络</a:t>
            </a:r>
            <a:endParaRPr lang="en-US" altLang="zh-CN" sz="3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rgbClr val="000000"/>
                </a:solidFill>
                <a:latin typeface="微软雅黑" panose="020B0503020204020204" pitchFamily="34" charset="-122"/>
                <a:ea typeface="微软雅黑" panose="020B0503020204020204" pitchFamily="34" charset="-122"/>
              </a:rPr>
              <a:t>3.3 </a:t>
            </a:r>
            <a:r>
              <a:rPr lang="zh-CN" altLang="en-US" sz="3600" dirty="0">
                <a:solidFill>
                  <a:srgbClr val="000000"/>
                </a:solidFill>
                <a:latin typeface="微软雅黑" panose="020B0503020204020204" pitchFamily="34" charset="-122"/>
                <a:ea typeface="微软雅黑" panose="020B0503020204020204" pitchFamily="34" charset="-122"/>
              </a:rPr>
              <a:t>神经网络结构</a:t>
            </a:r>
            <a:endParaRPr lang="en-US" altLang="zh-CN" sz="3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rgbClr val="000000"/>
                </a:solidFill>
                <a:latin typeface="微软雅黑" panose="020B0503020204020204" pitchFamily="34" charset="-122"/>
                <a:ea typeface="微软雅黑" panose="020B0503020204020204" pitchFamily="34" charset="-122"/>
              </a:rPr>
              <a:t>3.4 </a:t>
            </a:r>
            <a:r>
              <a:rPr lang="zh-CN" altLang="en-US" sz="3600" dirty="0">
                <a:solidFill>
                  <a:srgbClr val="000000"/>
                </a:solidFill>
                <a:latin typeface="微软雅黑" panose="020B0503020204020204" pitchFamily="34" charset="-122"/>
                <a:ea typeface="微软雅黑" panose="020B0503020204020204" pitchFamily="34" charset="-122"/>
              </a:rPr>
              <a:t>前馈神经网络</a:t>
            </a:r>
            <a:endParaRPr lang="en-US" altLang="zh-CN" sz="3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rgbClr val="000000"/>
                </a:solidFill>
                <a:latin typeface="微软雅黑" panose="020B0503020204020204" pitchFamily="34" charset="-122"/>
                <a:ea typeface="微软雅黑" panose="020B0503020204020204" pitchFamily="34" charset="-122"/>
              </a:rPr>
              <a:t>3.5 </a:t>
            </a:r>
            <a:r>
              <a:rPr lang="zh-CN" altLang="en-US" sz="3600" dirty="0">
                <a:solidFill>
                  <a:srgbClr val="000000"/>
                </a:solidFill>
                <a:latin typeface="微软雅黑" panose="020B0503020204020204" pitchFamily="34" charset="-122"/>
                <a:ea typeface="微软雅黑" panose="020B0503020204020204" pitchFamily="34" charset="-122"/>
              </a:rPr>
              <a:t>反向传播算法</a:t>
            </a:r>
            <a:endParaRPr lang="en-US" altLang="zh-CN" sz="3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rgbClr val="000000"/>
                </a:solidFill>
                <a:latin typeface="微软雅黑" panose="020B0503020204020204" pitchFamily="34" charset="-122"/>
                <a:ea typeface="微软雅黑" panose="020B0503020204020204" pitchFamily="34" charset="-122"/>
              </a:rPr>
              <a:t>3.6 </a:t>
            </a:r>
            <a:r>
              <a:rPr lang="zh-CN" altLang="en-US" sz="3600" dirty="0">
                <a:solidFill>
                  <a:srgbClr val="000000"/>
                </a:solidFill>
                <a:latin typeface="微软雅黑" panose="020B0503020204020204" pitchFamily="34" charset="-122"/>
                <a:ea typeface="微软雅黑" panose="020B0503020204020204" pitchFamily="34" charset="-122"/>
              </a:rPr>
              <a:t>自动梯度计算</a:t>
            </a:r>
            <a:endParaRPr lang="en-US" altLang="zh-CN" sz="3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rgbClr val="000000"/>
                </a:solidFill>
                <a:latin typeface="微软雅黑" panose="020B0503020204020204" pitchFamily="34" charset="-122"/>
                <a:ea typeface="微软雅黑" panose="020B0503020204020204" pitchFamily="34" charset="-122"/>
              </a:rPr>
              <a:t>3.7 </a:t>
            </a:r>
            <a:r>
              <a:rPr lang="zh-CN" altLang="en-US" sz="3600" dirty="0">
                <a:solidFill>
                  <a:srgbClr val="000000"/>
                </a:solidFill>
                <a:latin typeface="微软雅黑" panose="020B0503020204020204" pitchFamily="34" charset="-122"/>
                <a:ea typeface="微软雅黑" panose="020B0503020204020204" pitchFamily="34" charset="-122"/>
              </a:rPr>
              <a:t>神经网络参数优化的主要问题</a:t>
            </a:r>
            <a:endParaRPr lang="zh-CN" altLang="en-US" sz="36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常见的神经网络结构</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57670" y="1941256"/>
            <a:ext cx="5125165" cy="3686689"/>
          </a:xfrm>
          <a:prstGeom prst="rect">
            <a:avLst/>
          </a:prstGeom>
        </p:spPr>
      </p:pic>
      <p:sp>
        <p:nvSpPr>
          <p:cNvPr id="5" name="文本框 4"/>
          <p:cNvSpPr txBox="1"/>
          <p:nvPr/>
        </p:nvSpPr>
        <p:spPr>
          <a:xfrm>
            <a:off x="0" y="773472"/>
            <a:ext cx="6934200" cy="5965990"/>
          </a:xfrm>
          <a:prstGeom prst="rect">
            <a:avLst/>
          </a:prstGeom>
          <a:noFill/>
        </p:spPr>
        <p:txBody>
          <a:bodyPr wrap="square" rtlCol="0">
            <a:noAutofit/>
          </a:bodyPr>
          <a:lstStyle/>
          <a:p>
            <a:pPr marL="355600" lvl="1" indent="-360045" algn="just" eaLnBrk="0" fontAlgn="base" hangingPunct="0">
              <a:lnSpc>
                <a:spcPct val="150000"/>
              </a:lnSpc>
              <a:spcBef>
                <a:spcPts val="600"/>
              </a:spcBef>
              <a:spcAft>
                <a:spcPts val="600"/>
              </a:spcAft>
              <a:buClr>
                <a:srgbClr val="0000FF"/>
              </a:buClr>
              <a:buFont typeface="Wingdings" panose="05000000000000000000" pitchFamily="2" charset="2"/>
              <a:buChar char="n"/>
            </a:pPr>
            <a:r>
              <a:rPr lang="zh-CN" altLang="en-US" sz="2800" b="1" kern="0" dirty="0">
                <a:solidFill>
                  <a:srgbClr val="000000"/>
                </a:solidFill>
                <a:latin typeface="微软雅黑" panose="020B0503020204020204" pitchFamily="34" charset="-122"/>
                <a:ea typeface="微软雅黑" panose="020B0503020204020204" pitchFamily="34" charset="-122"/>
              </a:rPr>
              <a:t>前馈网络</a:t>
            </a:r>
            <a:endParaRPr lang="en-US" altLang="zh-CN" sz="2800" b="1" kern="0" dirty="0">
              <a:solidFill>
                <a:srgbClr val="000000"/>
              </a:solidFill>
              <a:latin typeface="微软雅黑" panose="020B0503020204020204" pitchFamily="34" charset="-122"/>
              <a:ea typeface="微软雅黑" panose="020B0503020204020204" pitchFamily="34" charset="-122"/>
            </a:endParaRPr>
          </a:p>
          <a:p>
            <a:pPr marL="909955" lvl="2" indent="-457200" algn="just" eaLnBrk="0" fontAlgn="base" hangingPunct="0">
              <a:lnSpc>
                <a:spcPct val="150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各个神经元按照接收信息的先后分成不同的组，每一组可看作一个神经层</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09955" lvl="2" indent="-457200" algn="just" eaLnBrk="0" fontAlgn="base" hangingPunct="0">
              <a:lnSpc>
                <a:spcPct val="150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每一层中的神经元接收来自前一层神经元的输出，并输出给下一层神经元</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09955" lvl="2" indent="-457200" algn="just" eaLnBrk="0" fontAlgn="base" hangingPunct="0">
              <a:lnSpc>
                <a:spcPct val="150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整个网络中信息</a:t>
            </a:r>
            <a:r>
              <a:rPr lang="zh-CN" altLang="en-US" sz="2400" kern="0" dirty="0">
                <a:solidFill>
                  <a:srgbClr val="0000FF"/>
                </a:solidFill>
                <a:latin typeface="微软雅黑" panose="020B0503020204020204" pitchFamily="34" charset="-122"/>
                <a:ea typeface="微软雅黑" panose="020B0503020204020204" pitchFamily="34" charset="-122"/>
              </a:rPr>
              <a:t>朝一个方向传播</a:t>
            </a:r>
            <a:r>
              <a:rPr lang="zh-CN" altLang="en-US" sz="2400" kern="0" dirty="0">
                <a:solidFill>
                  <a:srgbClr val="000000"/>
                </a:solidFill>
                <a:latin typeface="微软雅黑" panose="020B0503020204020204" pitchFamily="34" charset="-122"/>
                <a:ea typeface="微软雅黑" panose="020B0503020204020204" pitchFamily="34" charset="-122"/>
              </a:rPr>
              <a:t>，没有反向的信息传播，可以用一个有向无环图表示</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09955" lvl="2" indent="-457200" algn="just" eaLnBrk="0" fontAlgn="base" hangingPunct="0">
              <a:lnSpc>
                <a:spcPct val="150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前馈网络包括</a:t>
            </a:r>
            <a:r>
              <a:rPr lang="zh-CN" altLang="en-US" sz="2400" kern="0" dirty="0">
                <a:solidFill>
                  <a:srgbClr val="0000FF"/>
                </a:solidFill>
                <a:latin typeface="微软雅黑" panose="020B0503020204020204" pitchFamily="34" charset="-122"/>
                <a:ea typeface="微软雅黑" panose="020B0503020204020204" pitchFamily="34" charset="-122"/>
              </a:rPr>
              <a:t>全连接前馈神经网络</a:t>
            </a:r>
            <a:r>
              <a:rPr lang="zh-CN" altLang="en-US" sz="2400" kern="0" dirty="0">
                <a:solidFill>
                  <a:srgbClr val="000000"/>
                </a:solidFill>
                <a:latin typeface="微软雅黑" panose="020B0503020204020204" pitchFamily="34" charset="-122"/>
                <a:ea typeface="微软雅黑" panose="020B0503020204020204" pitchFamily="34" charset="-122"/>
              </a:rPr>
              <a:t>和</a:t>
            </a:r>
            <a:r>
              <a:rPr lang="zh-CN" altLang="en-US" sz="2400" kern="0" dirty="0">
                <a:solidFill>
                  <a:srgbClr val="0000FF"/>
                </a:solidFill>
                <a:latin typeface="微软雅黑" panose="020B0503020204020204" pitchFamily="34" charset="-122"/>
                <a:ea typeface="微软雅黑" panose="020B0503020204020204" pitchFamily="34" charset="-122"/>
              </a:rPr>
              <a:t>卷积神经网络</a:t>
            </a:r>
            <a:endParaRPr lang="en-US" altLang="zh-CN" sz="2400" kern="0" dirty="0">
              <a:solidFill>
                <a:srgbClr val="0000FF"/>
              </a:solidFill>
              <a:latin typeface="微软雅黑" panose="020B0503020204020204" pitchFamily="34" charset="-122"/>
              <a:ea typeface="微软雅黑" panose="020B0503020204020204" pitchFamily="34" charset="-122"/>
            </a:endParaRPr>
          </a:p>
          <a:p>
            <a:pPr marL="909955" lvl="2" indent="-457200" algn="just" eaLnBrk="0" fontAlgn="base" hangingPunct="0">
              <a:lnSpc>
                <a:spcPct val="150000"/>
              </a:lnSpc>
              <a:spcBef>
                <a:spcPts val="600"/>
              </a:spcBef>
              <a:spcAft>
                <a:spcPts val="600"/>
              </a:spcAft>
              <a:buClr>
                <a:srgbClr val="0000FF"/>
              </a:buClr>
              <a:buFont typeface="Wingdings" panose="05000000000000000000" pitchFamily="2" charset="2"/>
              <a:buChar char="ü"/>
            </a:pP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常见的神经网络结构</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0" y="773472"/>
            <a:ext cx="6705600" cy="5965990"/>
          </a:xfrm>
          <a:prstGeom prst="rect">
            <a:avLst/>
          </a:prstGeom>
          <a:noFill/>
        </p:spPr>
        <p:txBody>
          <a:bodyPr wrap="square" rtlCol="0">
            <a:noAutofit/>
          </a:bodyPr>
          <a:lstStyle/>
          <a:p>
            <a:pPr marL="355600" lvl="1" indent="-360045" algn="just" eaLnBrk="0" fontAlgn="base" hangingPunct="0">
              <a:lnSpc>
                <a:spcPct val="150000"/>
              </a:lnSpc>
              <a:spcBef>
                <a:spcPts val="600"/>
              </a:spcBef>
              <a:spcAft>
                <a:spcPts val="600"/>
              </a:spcAft>
              <a:buClr>
                <a:srgbClr val="0000FF"/>
              </a:buClr>
              <a:buFont typeface="Wingdings" panose="05000000000000000000" pitchFamily="2" charset="2"/>
              <a:buChar char="n"/>
            </a:pPr>
            <a:r>
              <a:rPr lang="zh-CN" altLang="en-US" sz="2800" b="1" kern="0" dirty="0">
                <a:solidFill>
                  <a:srgbClr val="000000"/>
                </a:solidFill>
                <a:latin typeface="微软雅黑" panose="020B0503020204020204" pitchFamily="34" charset="-122"/>
                <a:ea typeface="微软雅黑" panose="020B0503020204020204" pitchFamily="34" charset="-122"/>
              </a:rPr>
              <a:t>记忆网络</a:t>
            </a:r>
            <a:endParaRPr lang="en-US" altLang="zh-CN" sz="2800" b="1" kern="0" dirty="0">
              <a:solidFill>
                <a:srgbClr val="000000"/>
              </a:solidFill>
              <a:latin typeface="微软雅黑" panose="020B0503020204020204" pitchFamily="34" charset="-122"/>
              <a:ea typeface="微软雅黑" panose="020B0503020204020204" pitchFamily="34" charset="-122"/>
            </a:endParaRPr>
          </a:p>
          <a:p>
            <a:pPr marL="909955" lvl="2" indent="-457200" algn="just" eaLnBrk="0" fontAlgn="base" hangingPunct="0">
              <a:lnSpc>
                <a:spcPct val="125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也称为</a:t>
            </a:r>
            <a:r>
              <a:rPr lang="zh-CN" altLang="en-US" sz="2400" b="1" kern="0" dirty="0">
                <a:solidFill>
                  <a:srgbClr val="000000"/>
                </a:solidFill>
                <a:latin typeface="微软雅黑" panose="020B0503020204020204" pitchFamily="34" charset="-122"/>
                <a:ea typeface="微软雅黑" panose="020B0503020204020204" pitchFamily="34" charset="-122"/>
              </a:rPr>
              <a:t>反馈网络</a:t>
            </a:r>
            <a:endParaRPr lang="en-US" altLang="zh-CN" sz="2400" b="1" kern="0" dirty="0">
              <a:solidFill>
                <a:srgbClr val="000000"/>
              </a:solidFill>
              <a:latin typeface="微软雅黑" panose="020B0503020204020204" pitchFamily="34" charset="-122"/>
              <a:ea typeface="微软雅黑" panose="020B0503020204020204" pitchFamily="34" charset="-122"/>
            </a:endParaRPr>
          </a:p>
          <a:p>
            <a:pPr marL="909955" lvl="2" indent="-457200" algn="just" eaLnBrk="0" fontAlgn="base" hangingPunct="0">
              <a:lnSpc>
                <a:spcPct val="125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神经元不但可以接收其他神经元的信息，也可以接收自己的</a:t>
            </a:r>
            <a:r>
              <a:rPr lang="zh-CN" altLang="en-US" sz="2400" kern="0" dirty="0">
                <a:solidFill>
                  <a:srgbClr val="0000FF"/>
                </a:solidFill>
                <a:latin typeface="微软雅黑" panose="020B0503020204020204" pitchFamily="34" charset="-122"/>
                <a:ea typeface="微软雅黑" panose="020B0503020204020204" pitchFamily="34" charset="-122"/>
              </a:rPr>
              <a:t>历史信息</a:t>
            </a:r>
            <a:endParaRPr lang="en-US" altLang="zh-CN" sz="2400" kern="0" dirty="0">
              <a:solidFill>
                <a:srgbClr val="0000FF"/>
              </a:solidFill>
              <a:latin typeface="微软雅黑" panose="020B0503020204020204" pitchFamily="34" charset="-122"/>
              <a:ea typeface="微软雅黑" panose="020B0503020204020204" pitchFamily="34" charset="-122"/>
            </a:endParaRPr>
          </a:p>
          <a:p>
            <a:pPr marL="909955" lvl="2" indent="-457200" algn="just" eaLnBrk="0" fontAlgn="base" hangingPunct="0">
              <a:lnSpc>
                <a:spcPct val="125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神经元具有记忆功能，在</a:t>
            </a:r>
            <a:r>
              <a:rPr lang="zh-CN" altLang="en-US" sz="2400" kern="0" dirty="0">
                <a:solidFill>
                  <a:srgbClr val="0000FF"/>
                </a:solidFill>
                <a:latin typeface="微软雅黑" panose="020B0503020204020204" pitchFamily="34" charset="-122"/>
                <a:ea typeface="微软雅黑" panose="020B0503020204020204" pitchFamily="34" charset="-122"/>
              </a:rPr>
              <a:t>不同的时刻具有不同的状态</a:t>
            </a:r>
            <a:endParaRPr lang="en-US" altLang="zh-CN" sz="2400" kern="0" dirty="0">
              <a:solidFill>
                <a:srgbClr val="0000FF"/>
              </a:solidFill>
              <a:latin typeface="微软雅黑" panose="020B0503020204020204" pitchFamily="34" charset="-122"/>
              <a:ea typeface="微软雅黑" panose="020B0503020204020204" pitchFamily="34" charset="-122"/>
            </a:endParaRPr>
          </a:p>
          <a:p>
            <a:pPr marL="909955" lvl="2" indent="-457200" algn="just" eaLnBrk="0" fontAlgn="base" hangingPunct="0">
              <a:lnSpc>
                <a:spcPct val="125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信息传播可以是</a:t>
            </a:r>
            <a:r>
              <a:rPr lang="zh-CN" altLang="en-US" sz="2400" kern="0" dirty="0">
                <a:solidFill>
                  <a:srgbClr val="FF0000"/>
                </a:solidFill>
                <a:latin typeface="微软雅黑" panose="020B0503020204020204" pitchFamily="34" charset="-122"/>
                <a:ea typeface="微软雅黑" panose="020B0503020204020204" pitchFamily="34" charset="-122"/>
              </a:rPr>
              <a:t>单向或者双向</a:t>
            </a:r>
            <a:r>
              <a:rPr lang="zh-CN" altLang="en-US" sz="2400" kern="0" dirty="0">
                <a:solidFill>
                  <a:srgbClr val="000000"/>
                </a:solidFill>
                <a:latin typeface="微软雅黑" panose="020B0503020204020204" pitchFamily="34" charset="-122"/>
                <a:ea typeface="微软雅黑" panose="020B0503020204020204" pitchFamily="34" charset="-122"/>
              </a:rPr>
              <a:t>传递，可用一个有向循环图或无向图来表示</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09955" lvl="2" indent="-457200" algn="just" eaLnBrk="0" fontAlgn="base" hangingPunct="0">
              <a:lnSpc>
                <a:spcPct val="125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记忆网络包括</a:t>
            </a:r>
            <a:r>
              <a:rPr lang="zh-CN" altLang="en-US" sz="2400" kern="0" dirty="0">
                <a:solidFill>
                  <a:srgbClr val="00B050"/>
                </a:solidFill>
                <a:latin typeface="微软雅黑" panose="020B0503020204020204" pitchFamily="34" charset="-122"/>
                <a:ea typeface="微软雅黑" panose="020B0503020204020204" pitchFamily="34" charset="-122"/>
              </a:rPr>
              <a:t>循环神经网络</a:t>
            </a:r>
            <a:r>
              <a:rPr lang="zh-CN" altLang="en-US" sz="2400" kern="0" dirty="0">
                <a:solidFill>
                  <a:srgbClr val="000000"/>
                </a:solidFill>
                <a:latin typeface="微软雅黑" panose="020B0503020204020204" pitchFamily="34" charset="-122"/>
                <a:ea typeface="微软雅黑" panose="020B0503020204020204" pitchFamily="34" charset="-122"/>
              </a:rPr>
              <a:t>、</a:t>
            </a:r>
            <a:r>
              <a:rPr lang="en-US" altLang="zh-CN" sz="2400" kern="0" dirty="0">
                <a:solidFill>
                  <a:srgbClr val="00B050"/>
                </a:solidFill>
                <a:latin typeface="微软雅黑" panose="020B0503020204020204" pitchFamily="34" charset="-122"/>
                <a:ea typeface="微软雅黑" panose="020B0503020204020204" pitchFamily="34" charset="-122"/>
              </a:rPr>
              <a:t>Hopfield</a:t>
            </a:r>
            <a:r>
              <a:rPr lang="zh-CN" altLang="en-US" sz="2400" kern="0" dirty="0">
                <a:solidFill>
                  <a:srgbClr val="00B050"/>
                </a:solidFill>
                <a:latin typeface="微软雅黑" panose="020B0503020204020204" pitchFamily="34" charset="-122"/>
                <a:ea typeface="微软雅黑" panose="020B0503020204020204" pitchFamily="34" charset="-122"/>
              </a:rPr>
              <a:t>网络</a:t>
            </a:r>
            <a:r>
              <a:rPr lang="zh-CN" altLang="en-US" sz="2400" kern="0" dirty="0">
                <a:solidFill>
                  <a:srgbClr val="000000"/>
                </a:solidFill>
                <a:latin typeface="微软雅黑" panose="020B0503020204020204" pitchFamily="34" charset="-122"/>
                <a:ea typeface="微软雅黑" panose="020B0503020204020204" pitchFamily="34" charset="-122"/>
              </a:rPr>
              <a:t>、</a:t>
            </a:r>
            <a:r>
              <a:rPr lang="zh-CN" altLang="en-US" sz="2400" kern="0" dirty="0">
                <a:solidFill>
                  <a:srgbClr val="00B050"/>
                </a:solidFill>
                <a:latin typeface="微软雅黑" panose="020B0503020204020204" pitchFamily="34" charset="-122"/>
                <a:ea typeface="微软雅黑" panose="020B0503020204020204" pitchFamily="34" charset="-122"/>
              </a:rPr>
              <a:t>玻尔兹曼机</a:t>
            </a:r>
            <a:r>
              <a:rPr lang="zh-CN" altLang="en-US" sz="2400" kern="0" dirty="0">
                <a:solidFill>
                  <a:srgbClr val="000000"/>
                </a:solidFill>
                <a:latin typeface="微软雅黑" panose="020B0503020204020204" pitchFamily="34" charset="-122"/>
                <a:ea typeface="微软雅黑" panose="020B0503020204020204" pitchFamily="34" charset="-122"/>
              </a:rPr>
              <a:t>、</a:t>
            </a:r>
            <a:r>
              <a:rPr lang="zh-CN" altLang="en-US" sz="2400" kern="0" dirty="0">
                <a:solidFill>
                  <a:srgbClr val="00B050"/>
                </a:solidFill>
                <a:latin typeface="微软雅黑" panose="020B0503020204020204" pitchFamily="34" charset="-122"/>
                <a:ea typeface="微软雅黑" panose="020B0503020204020204" pitchFamily="34" charset="-122"/>
              </a:rPr>
              <a:t>受限玻尔兹曼机</a:t>
            </a:r>
            <a:r>
              <a:rPr lang="zh-CN" altLang="en-US" sz="2400" kern="0" dirty="0">
                <a:solidFill>
                  <a:srgbClr val="000000"/>
                </a:solidFill>
                <a:latin typeface="微软雅黑" panose="020B0503020204020204" pitchFamily="34" charset="-122"/>
                <a:ea typeface="微软雅黑" panose="020B0503020204020204" pitchFamily="34" charset="-122"/>
              </a:rPr>
              <a:t>等</a:t>
            </a:r>
            <a:endParaRPr lang="en-US" altLang="zh-CN" sz="2400" kern="0" dirty="0">
              <a:solidFill>
                <a:srgbClr val="0000FF"/>
              </a:solidFill>
              <a:latin typeface="微软雅黑" panose="020B0503020204020204" pitchFamily="34" charset="-122"/>
              <a:ea typeface="微软雅黑" panose="020B0503020204020204" pitchFamily="34" charset="-122"/>
            </a:endParaRPr>
          </a:p>
          <a:p>
            <a:pPr marL="909955" lvl="2" indent="-457200" algn="just" eaLnBrk="0" fontAlgn="base" hangingPunct="0">
              <a:lnSpc>
                <a:spcPct val="150000"/>
              </a:lnSpc>
              <a:spcBef>
                <a:spcPts val="600"/>
              </a:spcBef>
              <a:spcAft>
                <a:spcPts val="600"/>
              </a:spcAft>
              <a:buClr>
                <a:srgbClr val="0000FF"/>
              </a:buClr>
              <a:buFont typeface="Wingdings" panose="05000000000000000000" pitchFamily="2" charset="2"/>
              <a:buChar char="ü"/>
            </a:pP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66888" y="1844397"/>
            <a:ext cx="4925112" cy="39820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常见的神经网络结构</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0" y="773472"/>
            <a:ext cx="6896100" cy="5965990"/>
          </a:xfrm>
          <a:prstGeom prst="rect">
            <a:avLst/>
          </a:prstGeom>
          <a:noFill/>
        </p:spPr>
        <p:txBody>
          <a:bodyPr wrap="square" rtlCol="0">
            <a:noAutofit/>
          </a:bodyPr>
          <a:lstStyle/>
          <a:p>
            <a:pPr marL="355600" lvl="1" indent="-360045" algn="just" eaLnBrk="0" fontAlgn="base" hangingPunct="0">
              <a:lnSpc>
                <a:spcPct val="150000"/>
              </a:lnSpc>
              <a:spcBef>
                <a:spcPts val="600"/>
              </a:spcBef>
              <a:spcAft>
                <a:spcPts val="600"/>
              </a:spcAft>
              <a:buClr>
                <a:srgbClr val="0000FF"/>
              </a:buClr>
              <a:buFont typeface="Wingdings" panose="05000000000000000000" pitchFamily="2" charset="2"/>
              <a:buChar char="n"/>
            </a:pPr>
            <a:r>
              <a:rPr lang="zh-CN" altLang="en-US" sz="2800" b="1" kern="0" dirty="0">
                <a:solidFill>
                  <a:srgbClr val="000000"/>
                </a:solidFill>
                <a:latin typeface="微软雅黑" panose="020B0503020204020204" pitchFamily="34" charset="-122"/>
                <a:ea typeface="微软雅黑" panose="020B0503020204020204" pitchFamily="34" charset="-122"/>
              </a:rPr>
              <a:t>图网络</a:t>
            </a:r>
            <a:endParaRPr lang="en-US" altLang="zh-CN" sz="2800" b="1" kern="0" dirty="0">
              <a:solidFill>
                <a:srgbClr val="000000"/>
              </a:solidFill>
              <a:latin typeface="微软雅黑" panose="020B0503020204020204" pitchFamily="34" charset="-122"/>
              <a:ea typeface="微软雅黑" panose="020B0503020204020204" pitchFamily="34" charset="-122"/>
            </a:endParaRPr>
          </a:p>
          <a:p>
            <a:pPr marL="909955" lvl="2" indent="-457200" algn="just" eaLnBrk="0" fontAlgn="base" hangingPunct="0">
              <a:lnSpc>
                <a:spcPct val="125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图网络是定义在</a:t>
            </a:r>
            <a:r>
              <a:rPr lang="zh-CN" altLang="en-US" sz="2400" kern="0" dirty="0">
                <a:solidFill>
                  <a:srgbClr val="FF0000"/>
                </a:solidFill>
                <a:latin typeface="微软雅黑" panose="020B0503020204020204" pitchFamily="34" charset="-122"/>
                <a:ea typeface="微软雅黑" panose="020B0503020204020204" pitchFamily="34" charset="-122"/>
              </a:rPr>
              <a:t>图结构数据</a:t>
            </a:r>
            <a:r>
              <a:rPr lang="zh-CN" altLang="en-US" sz="2400" kern="0" dirty="0">
                <a:solidFill>
                  <a:srgbClr val="000000"/>
                </a:solidFill>
                <a:latin typeface="微软雅黑" panose="020B0503020204020204" pitchFamily="34" charset="-122"/>
                <a:ea typeface="微软雅黑" panose="020B0503020204020204" pitchFamily="34" charset="-122"/>
              </a:rPr>
              <a:t>上的神经网络</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09955" lvl="2" indent="-457200" algn="just" eaLnBrk="0" fontAlgn="base" hangingPunct="0">
              <a:lnSpc>
                <a:spcPct val="125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图中的每个节点都是由</a:t>
            </a:r>
            <a:r>
              <a:rPr lang="zh-CN" altLang="en-US" sz="2400" kern="0" dirty="0">
                <a:solidFill>
                  <a:srgbClr val="0000FF"/>
                </a:solidFill>
                <a:latin typeface="微软雅黑" panose="020B0503020204020204" pitchFamily="34" charset="-122"/>
                <a:ea typeface="微软雅黑" panose="020B0503020204020204" pitchFamily="34" charset="-122"/>
              </a:rPr>
              <a:t>一个</a:t>
            </a:r>
            <a:r>
              <a:rPr lang="zh-CN" altLang="en-US" sz="2400" kern="0" dirty="0">
                <a:solidFill>
                  <a:srgbClr val="000000"/>
                </a:solidFill>
                <a:latin typeface="微软雅黑" panose="020B0503020204020204" pitchFamily="34" charset="-122"/>
                <a:ea typeface="微软雅黑" panose="020B0503020204020204" pitchFamily="34" charset="-122"/>
              </a:rPr>
              <a:t>或者</a:t>
            </a:r>
            <a:r>
              <a:rPr lang="zh-CN" altLang="en-US" sz="2400" kern="0" dirty="0">
                <a:solidFill>
                  <a:srgbClr val="0000FF"/>
                </a:solidFill>
                <a:latin typeface="微软雅黑" panose="020B0503020204020204" pitchFamily="34" charset="-122"/>
                <a:ea typeface="微软雅黑" panose="020B0503020204020204" pitchFamily="34" charset="-122"/>
              </a:rPr>
              <a:t>一组</a:t>
            </a:r>
            <a:r>
              <a:rPr lang="zh-CN" altLang="en-US" sz="2400" kern="0" dirty="0">
                <a:solidFill>
                  <a:srgbClr val="000000"/>
                </a:solidFill>
                <a:latin typeface="微软雅黑" panose="020B0503020204020204" pitchFamily="34" charset="-122"/>
                <a:ea typeface="微软雅黑" panose="020B0503020204020204" pitchFamily="34" charset="-122"/>
              </a:rPr>
              <a:t>神经元构成</a:t>
            </a:r>
            <a:endParaRPr lang="en-US" altLang="zh-CN" sz="2400" kern="0" dirty="0">
              <a:solidFill>
                <a:srgbClr val="0000FF"/>
              </a:solidFill>
              <a:latin typeface="微软雅黑" panose="020B0503020204020204" pitchFamily="34" charset="-122"/>
              <a:ea typeface="微软雅黑" panose="020B0503020204020204" pitchFamily="34" charset="-122"/>
            </a:endParaRPr>
          </a:p>
          <a:p>
            <a:pPr marL="909955" lvl="2" indent="-457200" algn="just" eaLnBrk="0" fontAlgn="base" hangingPunct="0">
              <a:lnSpc>
                <a:spcPct val="125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节点之间的连接可以是</a:t>
            </a:r>
            <a:r>
              <a:rPr lang="zh-CN" altLang="en-US" sz="2400" kern="0" dirty="0">
                <a:solidFill>
                  <a:srgbClr val="0000FF"/>
                </a:solidFill>
                <a:latin typeface="微软雅黑" panose="020B0503020204020204" pitchFamily="34" charset="-122"/>
                <a:ea typeface="微软雅黑" panose="020B0503020204020204" pitchFamily="34" charset="-122"/>
              </a:rPr>
              <a:t>有向</a:t>
            </a:r>
            <a:r>
              <a:rPr lang="zh-CN" altLang="en-US" sz="2400" kern="0" dirty="0">
                <a:solidFill>
                  <a:srgbClr val="000000"/>
                </a:solidFill>
                <a:latin typeface="微软雅黑" panose="020B0503020204020204" pitchFamily="34" charset="-122"/>
                <a:ea typeface="微软雅黑" panose="020B0503020204020204" pitchFamily="34" charset="-122"/>
              </a:rPr>
              <a:t>的，也可以是</a:t>
            </a:r>
            <a:r>
              <a:rPr lang="zh-CN" altLang="en-US" sz="2400" kern="0" dirty="0">
                <a:solidFill>
                  <a:srgbClr val="0000FF"/>
                </a:solidFill>
                <a:latin typeface="微软雅黑" panose="020B0503020204020204" pitchFamily="34" charset="-122"/>
                <a:ea typeface="微软雅黑" panose="020B0503020204020204" pitchFamily="34" charset="-122"/>
              </a:rPr>
              <a:t>无向</a:t>
            </a:r>
            <a:r>
              <a:rPr lang="zh-CN" altLang="en-US" sz="2400" kern="0" dirty="0">
                <a:solidFill>
                  <a:srgbClr val="000000"/>
                </a:solidFill>
                <a:latin typeface="微软雅黑" panose="020B0503020204020204" pitchFamily="34" charset="-122"/>
                <a:ea typeface="微软雅黑" panose="020B0503020204020204" pitchFamily="34" charset="-122"/>
              </a:rPr>
              <a:t>的</a:t>
            </a:r>
            <a:endParaRPr lang="en-US" altLang="zh-CN" sz="2400" kern="0" dirty="0">
              <a:solidFill>
                <a:srgbClr val="0000FF"/>
              </a:solidFill>
              <a:latin typeface="微软雅黑" panose="020B0503020204020204" pitchFamily="34" charset="-122"/>
              <a:ea typeface="微软雅黑" panose="020B0503020204020204" pitchFamily="34" charset="-122"/>
            </a:endParaRPr>
          </a:p>
          <a:p>
            <a:pPr marL="909955" lvl="2" indent="-457200" algn="just" eaLnBrk="0" fontAlgn="base" hangingPunct="0">
              <a:lnSpc>
                <a:spcPct val="125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每个节点可以接收来自</a:t>
            </a:r>
            <a:r>
              <a:rPr lang="zh-CN" altLang="en-US" sz="2400" kern="0" dirty="0">
                <a:solidFill>
                  <a:srgbClr val="0000FF"/>
                </a:solidFill>
                <a:latin typeface="微软雅黑" panose="020B0503020204020204" pitchFamily="34" charset="-122"/>
                <a:ea typeface="微软雅黑" panose="020B0503020204020204" pitchFamily="34" charset="-122"/>
              </a:rPr>
              <a:t>相邻节点</a:t>
            </a:r>
            <a:r>
              <a:rPr lang="zh-CN" altLang="en-US" sz="2400" kern="0" dirty="0">
                <a:solidFill>
                  <a:srgbClr val="000000"/>
                </a:solidFill>
                <a:latin typeface="微软雅黑" panose="020B0503020204020204" pitchFamily="34" charset="-122"/>
                <a:ea typeface="微软雅黑" panose="020B0503020204020204" pitchFamily="34" charset="-122"/>
              </a:rPr>
              <a:t>或者</a:t>
            </a:r>
            <a:r>
              <a:rPr lang="zh-CN" altLang="en-US" sz="2400" kern="0" dirty="0">
                <a:solidFill>
                  <a:srgbClr val="0000FF"/>
                </a:solidFill>
                <a:latin typeface="微软雅黑" panose="020B0503020204020204" pitchFamily="34" charset="-122"/>
                <a:ea typeface="微软雅黑" panose="020B0503020204020204" pitchFamily="34" charset="-122"/>
              </a:rPr>
              <a:t>自身</a:t>
            </a:r>
            <a:r>
              <a:rPr lang="zh-CN" altLang="en-US" sz="2400" kern="0" dirty="0">
                <a:solidFill>
                  <a:srgbClr val="000000"/>
                </a:solidFill>
                <a:latin typeface="微软雅黑" panose="020B0503020204020204" pitchFamily="34" charset="-122"/>
                <a:ea typeface="微软雅黑" panose="020B0503020204020204" pitchFamily="34" charset="-122"/>
              </a:rPr>
              <a:t>的信息</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09955" lvl="2" indent="-457200" algn="just" eaLnBrk="0" fontAlgn="base" hangingPunct="0">
              <a:lnSpc>
                <a:spcPct val="125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图网络是前馈网络和记忆网络的融合方法，包含许多不同的实现方式，如</a:t>
            </a:r>
            <a:r>
              <a:rPr lang="zh-CN" altLang="en-US" sz="2400" kern="0" dirty="0">
                <a:solidFill>
                  <a:srgbClr val="00B050"/>
                </a:solidFill>
                <a:latin typeface="微软雅黑" panose="020B0503020204020204" pitchFamily="34" charset="-122"/>
                <a:ea typeface="微软雅黑" panose="020B0503020204020204" pitchFamily="34" charset="-122"/>
              </a:rPr>
              <a:t>图卷积网络</a:t>
            </a:r>
            <a:r>
              <a:rPr lang="zh-CN" altLang="en-US" sz="2400" kern="0" dirty="0">
                <a:solidFill>
                  <a:srgbClr val="000000"/>
                </a:solidFill>
                <a:latin typeface="微软雅黑" panose="020B0503020204020204" pitchFamily="34" charset="-122"/>
                <a:ea typeface="微软雅黑" panose="020B0503020204020204" pitchFamily="34" charset="-122"/>
              </a:rPr>
              <a:t>、</a:t>
            </a:r>
            <a:r>
              <a:rPr lang="zh-CN" altLang="en-US" sz="2400" kern="0" dirty="0">
                <a:solidFill>
                  <a:srgbClr val="00B050"/>
                </a:solidFill>
                <a:latin typeface="微软雅黑" panose="020B0503020204020204" pitchFamily="34" charset="-122"/>
                <a:ea typeface="微软雅黑" panose="020B0503020204020204" pitchFamily="34" charset="-122"/>
              </a:rPr>
              <a:t>图注意力网络</a:t>
            </a:r>
            <a:r>
              <a:rPr lang="zh-CN" altLang="en-US" sz="2400" kern="0" dirty="0">
                <a:solidFill>
                  <a:srgbClr val="000000"/>
                </a:solidFill>
                <a:latin typeface="微软雅黑" panose="020B0503020204020204" pitchFamily="34" charset="-122"/>
                <a:ea typeface="微软雅黑" panose="020B0503020204020204" pitchFamily="34" charset="-122"/>
              </a:rPr>
              <a:t>、</a:t>
            </a:r>
            <a:r>
              <a:rPr lang="zh-CN" altLang="en-US" sz="2400" kern="0" dirty="0">
                <a:solidFill>
                  <a:srgbClr val="00B050"/>
                </a:solidFill>
                <a:latin typeface="微软雅黑" panose="020B0503020204020204" pitchFamily="34" charset="-122"/>
                <a:ea typeface="微软雅黑" panose="020B0503020204020204" pitchFamily="34" charset="-122"/>
              </a:rPr>
              <a:t>消息传递网络</a:t>
            </a:r>
            <a:r>
              <a:rPr lang="zh-CN" altLang="en-US" sz="2400" kern="0" dirty="0">
                <a:solidFill>
                  <a:srgbClr val="000000"/>
                </a:solidFill>
                <a:latin typeface="微软雅黑" panose="020B0503020204020204" pitchFamily="34" charset="-122"/>
                <a:ea typeface="微软雅黑" panose="020B0503020204020204" pitchFamily="34" charset="-122"/>
              </a:rPr>
              <a:t>等</a:t>
            </a:r>
            <a:endParaRPr lang="en-US" altLang="zh-CN" sz="2400" kern="0" dirty="0">
              <a:solidFill>
                <a:srgbClr val="0000FF"/>
              </a:solidFill>
              <a:latin typeface="微软雅黑" panose="020B0503020204020204" pitchFamily="34" charset="-122"/>
              <a:ea typeface="微软雅黑" panose="020B0503020204020204" pitchFamily="34" charset="-122"/>
            </a:endParaRPr>
          </a:p>
          <a:p>
            <a:pPr marL="909955" lvl="2" indent="-457200" algn="just" eaLnBrk="0" fontAlgn="base" hangingPunct="0">
              <a:lnSpc>
                <a:spcPct val="150000"/>
              </a:lnSpc>
              <a:spcBef>
                <a:spcPts val="600"/>
              </a:spcBef>
              <a:spcAft>
                <a:spcPts val="600"/>
              </a:spcAft>
              <a:buClr>
                <a:srgbClr val="0000FF"/>
              </a:buClr>
              <a:buFont typeface="Wingdings" panose="05000000000000000000" pitchFamily="2" charset="2"/>
              <a:buChar char="ü"/>
            </a:pP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80300" y="1787245"/>
            <a:ext cx="4711700" cy="40201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其他结构设计方面的考虑</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a:extLst>
                  <a:ext uri="{FF2B5EF4-FFF2-40B4-BE49-F238E27FC236}">
                    <ele attr="{827A7E3C-53AD-43D1-8D6D-4954FFF493EE}"/>
                  </a:ext>
                </a:extLst>
              </p:cNvPr>
              <p:cNvSpPr txBox="1">
                <a:spLocks/>
              </p:cNvSpPr>
              <p:nvPr/>
            </p:nvSpPr>
            <p:spPr>
              <a:xfrm>
                <a:off x="0" y="773472"/>
                <a:ext cx="12192000" cy="5965990"/>
              </a:xfrm>
              <a:prstGeom prst="rect">
                <a:avLst/>
              </a:prstGeom>
              <a:noFill/>
            </p:spPr>
            <p:txBody>
              <a:bodyPr wrap="square" rtlCol="0">
                <a:noAutofit/>
              </a:bodyPr>
              <a:lstStyle/>
              <a:p>
                <a:pPr marL="457200" lvl="2" algn="just" eaLnBrk="0" fontAlgn="base" hangingPunct="0">
                  <a:lnSpc>
                    <a:spcPct val="150000"/>
                  </a:lnSpc>
                  <a:spcBef>
                    <a:spcPts val="600"/>
                  </a:spcBef>
                  <a:spcAft>
                    <a:spcPts val="600"/>
                  </a:spcAft>
                  <a:buClr>
                    <a:srgbClr val="0000FF"/>
                  </a:buClr>
                </a:pPr>
                <a:r>
                  <a:rPr lang="zh-CN" altLang="en-US" sz="2800" kern="0" dirty="0">
                    <a:solidFill>
                      <a:srgbClr val="000000"/>
                    </a:solidFill>
                    <a:latin typeface="楷体" panose="02010609060101010101" pitchFamily="49" charset="-122"/>
                    <a:ea typeface="楷体" panose="02010609060101010101" pitchFamily="49" charset="-122"/>
                  </a:rPr>
                  <a:t>除了深度和宽度之外，神经网络的结构还具有其他方面的多样性。</a:t>
                </a:r>
                <a:endParaRPr lang="en-US" altLang="zh-CN" sz="2800" kern="0" dirty="0">
                  <a:solidFill>
                    <a:srgbClr val="000000"/>
                  </a:solidFill>
                  <a:latin typeface="楷体" panose="02010609060101010101" pitchFamily="49" charset="-122"/>
                  <a:ea typeface="楷体" panose="02010609060101010101" pitchFamily="49" charset="-122"/>
                </a:endParaRPr>
              </a:p>
              <a:p>
                <a:pPr marL="356400" lvl="1" indent="-360000" algn="just" eaLnBrk="0" fontAlgn="base" hangingPunct="0">
                  <a:lnSpc>
                    <a:spcPct val="150000"/>
                  </a:lnSpc>
                  <a:spcBef>
                    <a:spcPts val="600"/>
                  </a:spcBef>
                  <a:spcAft>
                    <a:spcPts val="600"/>
                  </a:spcAft>
                  <a:buClr>
                    <a:srgbClr val="0000FF"/>
                  </a:buClr>
                  <a:buFont typeface="Wingdings" panose="05000000000000000000" pitchFamily="2" charset="2"/>
                  <a:buChar char="n"/>
                </a:pPr>
                <a:r>
                  <a:rPr lang="zh-CN" altLang="en-US" sz="2800" b="1" kern="0" dirty="0">
                    <a:solidFill>
                      <a:srgbClr val="000000"/>
                    </a:solidFill>
                    <a:latin typeface="微软雅黑" panose="020B0503020204020204" pitchFamily="34" charset="-122"/>
                    <a:ea typeface="微软雅黑" panose="020B0503020204020204" pitchFamily="34" charset="-122"/>
                  </a:rPr>
                  <a:t>改变层与层之间的连接方式</a:t>
                </a:r>
                <a:endParaRPr lang="en-US" altLang="zh-CN" sz="2800" b="1" kern="0" dirty="0">
                  <a:solidFill>
                    <a:srgbClr val="000000"/>
                  </a:solidFill>
                  <a:latin typeface="微软雅黑" panose="020B0503020204020204" pitchFamily="34" charset="-122"/>
                  <a:ea typeface="微软雅黑" panose="020B0503020204020204" pitchFamily="34" charset="-122"/>
                </a:endParaRPr>
              </a:p>
              <a:p>
                <a:pPr marL="910000" lvl="2" indent="-457200" algn="just" eaLnBrk="0" fontAlgn="base" hangingPunct="0">
                  <a:lnSpc>
                    <a:spcPct val="125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前一层的每个单元仅与后一层的一个小单元子集相连</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10000" lvl="2" indent="-457200" algn="just" eaLnBrk="0" fontAlgn="base" hangingPunct="0">
                  <a:lnSpc>
                    <a:spcPct val="125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可以极大地减少参数的数量</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10000" lvl="2" indent="-457200" algn="just" eaLnBrk="0" fontAlgn="base" hangingPunct="0">
                  <a:lnSpc>
                    <a:spcPct val="125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具体的连接方式高度依赖于具体的问题</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355600" lvl="1" indent="-360000" algn="just" eaLnBrk="0" fontAlgn="base" hangingPunct="0">
                  <a:lnSpc>
                    <a:spcPct val="150000"/>
                  </a:lnSpc>
                  <a:spcBef>
                    <a:spcPts val="600"/>
                  </a:spcBef>
                  <a:spcAft>
                    <a:spcPts val="600"/>
                  </a:spcAft>
                  <a:buClr>
                    <a:srgbClr val="0000FF"/>
                  </a:buClr>
                  <a:buFont typeface="Wingdings" panose="05000000000000000000" pitchFamily="2" charset="2"/>
                  <a:buChar char="n"/>
                </a:pPr>
                <a:r>
                  <a:rPr lang="zh-CN" altLang="en-US" sz="2800" b="1" kern="0" dirty="0">
                    <a:solidFill>
                      <a:srgbClr val="000000"/>
                    </a:solidFill>
                    <a:latin typeface="微软雅黑" panose="020B0503020204020204" pitchFamily="34" charset="-122"/>
                    <a:ea typeface="微软雅黑" panose="020B0503020204020204" pitchFamily="34" charset="-122"/>
                  </a:rPr>
                  <a:t>增加跳跃连接</a:t>
                </a:r>
                <a:endParaRPr lang="en-US" altLang="zh-CN" sz="2800" b="1" kern="0" dirty="0">
                  <a:solidFill>
                    <a:srgbClr val="000000"/>
                  </a:solidFill>
                  <a:latin typeface="微软雅黑" panose="020B0503020204020204" pitchFamily="34" charset="-122"/>
                  <a:ea typeface="微软雅黑" panose="020B0503020204020204" pitchFamily="34" charset="-122"/>
                </a:endParaRPr>
              </a:p>
              <a:p>
                <a:pPr marL="910000" lvl="2" indent="-457200" algn="just" eaLnBrk="0" fontAlgn="base" hangingPunct="0">
                  <a:lnSpc>
                    <a:spcPct val="125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从第</a:t>
                </a:r>
                <a14:m>
                  <m:oMath xmlns:m="http://schemas.openxmlformats.org/officeDocument/2006/math">
                    <m:r>
                      <a:rPr lang="en-US" altLang="zh-CN" sz="2400" b="0" i="1" kern="0" smtClean="0">
                        <a:solidFill>
                          <a:srgbClr val="000000"/>
                        </a:solidFill>
                        <a:latin typeface="Cambria Math" panose="02040503050406030204" pitchFamily="18" charset="0"/>
                        <a:ea typeface="微软雅黑" panose="020B0503020204020204" pitchFamily="34" charset="-122"/>
                      </a:rPr>
                      <m:t>𝑖</m:t>
                    </m:r>
                  </m:oMath>
                </a14:m>
                <a:r>
                  <a:rPr lang="zh-CN" altLang="en-US" sz="2400" kern="0" dirty="0">
                    <a:solidFill>
                      <a:srgbClr val="000000"/>
                    </a:solidFill>
                    <a:latin typeface="微软雅黑" panose="020B0503020204020204" pitchFamily="34" charset="-122"/>
                    <a:ea typeface="微软雅黑" panose="020B0503020204020204" pitchFamily="34" charset="-122"/>
                  </a:rPr>
                  <a:t>层与第</a:t>
                </a:r>
                <a14:m>
                  <m:oMath xmlns:m="http://schemas.openxmlformats.org/officeDocument/2006/math">
                    <m:r>
                      <a:rPr lang="en-US" altLang="zh-CN" sz="2400" b="0" i="1" kern="0" smtClean="0">
                        <a:solidFill>
                          <a:srgbClr val="000000"/>
                        </a:solidFill>
                        <a:latin typeface="Cambria Math" panose="02040503050406030204" pitchFamily="18" charset="0"/>
                        <a:ea typeface="微软雅黑" panose="020B0503020204020204" pitchFamily="34" charset="-122"/>
                      </a:rPr>
                      <m:t>𝑖</m:t>
                    </m:r>
                    <m:r>
                      <a:rPr lang="en-US" altLang="zh-CN" sz="2400" b="0" i="1" kern="0" smtClean="0">
                        <a:solidFill>
                          <a:srgbClr val="000000"/>
                        </a:solidFill>
                        <a:latin typeface="Cambria Math" panose="02040503050406030204" pitchFamily="18" charset="0"/>
                        <a:ea typeface="微软雅黑" panose="020B0503020204020204" pitchFamily="34" charset="-122"/>
                      </a:rPr>
                      <m:t>+2</m:t>
                    </m:r>
                  </m:oMath>
                </a14:m>
                <a:r>
                  <a:rPr lang="zh-CN" altLang="en-US" sz="2400" kern="0" dirty="0">
                    <a:solidFill>
                      <a:srgbClr val="000000"/>
                    </a:solidFill>
                    <a:latin typeface="微软雅黑" panose="020B0503020204020204" pitchFamily="34" charset="-122"/>
                    <a:ea typeface="微软雅黑" panose="020B0503020204020204" pitchFamily="34" charset="-122"/>
                  </a:rPr>
                  <a:t>层甚至更高层之间建立连接</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10000" lvl="2" indent="-457200" algn="just" eaLnBrk="0" fontAlgn="base" hangingPunct="0">
                  <a:lnSpc>
                    <a:spcPct val="125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使得梯度更容易从输出层流向更接近输入的层，利于模型优化</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10000" lvl="2" indent="-457200" algn="just" eaLnBrk="0" fontAlgn="base" hangingPunct="0">
                  <a:lnSpc>
                    <a:spcPct val="150000"/>
                  </a:lnSpc>
                  <a:spcBef>
                    <a:spcPts val="600"/>
                  </a:spcBef>
                  <a:spcAft>
                    <a:spcPts val="600"/>
                  </a:spcAft>
                  <a:buClr>
                    <a:srgbClr val="0000FF"/>
                  </a:buClr>
                  <a:buFont typeface="Wingdings" panose="05000000000000000000" pitchFamily="2" charset="2"/>
                  <a:buChar char="ü"/>
                </a:pP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0" y="773472"/>
                <a:ext cx="12192000" cy="5965990"/>
              </a:xfrm>
              <a:prstGeom prst="rect">
                <a:avLst/>
              </a:prstGeom>
              <a:blipFill rotWithShape="1">
                <a:blip r:embed="rId1"/>
                <a:stretch>
                  <a:fillRect l="-850"/>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1936950"/>
            <a:ext cx="12192000" cy="1253062"/>
          </a:xfrm>
          <a:prstGeom prst="rect">
            <a:avLst/>
          </a:prstGeom>
          <a:solidFill>
            <a:srgbClr val="00B0F0"/>
          </a:solidFill>
        </p:spPr>
        <p:txBody>
          <a:bodyPr wrap="square" rtlCol="0" anchor="ctr">
            <a:noAutofit/>
          </a:bodyPr>
          <a:lstStyle/>
          <a:p>
            <a:pPr algn="ctr"/>
            <a:r>
              <a:rPr lang="en-US" altLang="zh-CN" sz="4800" b="1" dirty="0">
                <a:latin typeface="微软雅黑" panose="020B0503020204020204" pitchFamily="34" charset="-122"/>
                <a:ea typeface="微软雅黑" panose="020B0503020204020204" pitchFamily="34" charset="-122"/>
              </a:rPr>
              <a:t>3.4 </a:t>
            </a:r>
            <a:r>
              <a:rPr lang="zh-CN" altLang="en-US" sz="4800" b="1" dirty="0">
                <a:latin typeface="微软雅黑" panose="020B0503020204020204" pitchFamily="34" charset="-122"/>
                <a:ea typeface="微软雅黑" panose="020B0503020204020204" pitchFamily="34" charset="-122"/>
              </a:rPr>
              <a:t>前馈神经网络</a:t>
            </a:r>
            <a:endParaRPr lang="zh-CN" altLang="en-US" sz="4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3712404" y="3574476"/>
            <a:ext cx="4974392" cy="2826322"/>
          </a:xfrm>
          <a:prstGeom prst="rect">
            <a:avLst/>
          </a:prstGeom>
          <a:noFill/>
        </p:spPr>
        <p:txBody>
          <a:bodyPr wrap="square" rtlCol="0">
            <a:noAutofit/>
          </a:bodyPr>
          <a:lstStyle/>
          <a:p>
            <a:pPr marL="457200" indent="-457200">
              <a:lnSpc>
                <a:spcPct val="150000"/>
              </a:lnSpc>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前馈神经网络的结构与表示</a:t>
            </a:r>
            <a:endParaRPr lang="zh-CN" altLang="en-US" sz="28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隐藏单元</a:t>
            </a:r>
            <a:endParaRPr lang="zh-CN" altLang="en-US" sz="28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输出单元</a:t>
            </a:r>
            <a:endParaRPr lang="zh-CN" altLang="en-US" sz="28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参数学习</a:t>
            </a: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 y="773472"/>
            <a:ext cx="12192000" cy="5965990"/>
          </a:xfrm>
          <a:prstGeom prst="rect">
            <a:avLst/>
          </a:prstGeom>
          <a:noFill/>
        </p:spPr>
        <p:txBody>
          <a:bodyPr wrap="square" rtlCol="0">
            <a:noAutofit/>
          </a:bodyPr>
          <a:lstStyle/>
          <a:p>
            <a:pPr marL="356235" lvl="1" indent="-360045" algn="just" eaLnBrk="0" fontAlgn="base" hangingPunct="0">
              <a:lnSpc>
                <a:spcPct val="125000"/>
              </a:lnSpc>
              <a:spcBef>
                <a:spcPts val="600"/>
              </a:spcBef>
              <a:spcAft>
                <a:spcPts val="600"/>
              </a:spcAft>
              <a:buClr>
                <a:srgbClr val="0000FF"/>
              </a:buClr>
              <a:buFont typeface="Wingdings" panose="05000000000000000000" pitchFamily="2" charset="2"/>
              <a:buChar char="n"/>
            </a:pPr>
            <a:r>
              <a:rPr lang="zh-CN" altLang="en-US" sz="2400" kern="0" dirty="0">
                <a:solidFill>
                  <a:srgbClr val="000000"/>
                </a:solidFill>
                <a:latin typeface="微软雅黑" panose="020B0503020204020204" pitchFamily="34" charset="-122"/>
                <a:ea typeface="微软雅黑" panose="020B0503020204020204" pitchFamily="34" charset="-122"/>
              </a:rPr>
              <a:t>前馈神经网络</a:t>
            </a:r>
            <a:r>
              <a:rPr lang="en-US" altLang="zh-CN" sz="2400" kern="0" dirty="0">
                <a:solidFill>
                  <a:srgbClr val="000000"/>
                </a:solidFill>
                <a:latin typeface="微软雅黑" panose="020B0503020204020204" pitchFamily="34" charset="-122"/>
                <a:ea typeface="微软雅黑" panose="020B0503020204020204" pitchFamily="34" charset="-122"/>
              </a:rPr>
              <a:t>(Feedforward Neural Network, FNN)</a:t>
            </a:r>
            <a:r>
              <a:rPr lang="zh-CN" altLang="en-US" sz="2400" kern="0" dirty="0">
                <a:solidFill>
                  <a:srgbClr val="000000"/>
                </a:solidFill>
                <a:latin typeface="微软雅黑" panose="020B0503020204020204" pitchFamily="34" charset="-122"/>
                <a:ea typeface="微软雅黑" panose="020B0503020204020204" pitchFamily="34" charset="-122"/>
              </a:rPr>
              <a:t>是最早发明的简单人工神经网络</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356235" lvl="1" indent="-360045" algn="just" eaLnBrk="0" fontAlgn="base" hangingPunct="0">
              <a:lnSpc>
                <a:spcPct val="125000"/>
              </a:lnSpc>
              <a:spcBef>
                <a:spcPts val="600"/>
              </a:spcBef>
              <a:spcAft>
                <a:spcPts val="600"/>
              </a:spcAft>
              <a:buClr>
                <a:srgbClr val="0000FF"/>
              </a:buClr>
              <a:buFont typeface="Wingdings" panose="05000000000000000000" pitchFamily="2" charset="2"/>
              <a:buChar char="n"/>
            </a:pPr>
            <a:r>
              <a:rPr lang="zh-CN" altLang="en-US" sz="2400" kern="0" dirty="0">
                <a:solidFill>
                  <a:srgbClr val="000000"/>
                </a:solidFill>
                <a:latin typeface="微软雅黑" panose="020B0503020204020204" pitchFamily="34" charset="-122"/>
                <a:ea typeface="微软雅黑" panose="020B0503020204020204" pitchFamily="34" charset="-122"/>
              </a:rPr>
              <a:t>前馈神经网络也经常被称为多层感知器</a:t>
            </a:r>
            <a:r>
              <a:rPr lang="en-US" altLang="zh-CN" sz="2400" kern="0" dirty="0">
                <a:solidFill>
                  <a:srgbClr val="000000"/>
                </a:solidFill>
                <a:latin typeface="微软雅黑" panose="020B0503020204020204" pitchFamily="34" charset="-122"/>
                <a:ea typeface="微软雅黑" panose="020B0503020204020204" pitchFamily="34" charset="-122"/>
              </a:rPr>
              <a:t>(Multi-Layer Perceptron,</a:t>
            </a:r>
            <a:r>
              <a:rPr lang="zh-CN" altLang="en-US" sz="2400" kern="0" dirty="0">
                <a:solidFill>
                  <a:srgbClr val="000000"/>
                </a:solidFill>
                <a:latin typeface="微软雅黑" panose="020B0503020204020204" pitchFamily="34" charset="-122"/>
                <a:ea typeface="微软雅黑" panose="020B0503020204020204" pitchFamily="34" charset="-122"/>
              </a:rPr>
              <a:t> </a:t>
            </a:r>
            <a:r>
              <a:rPr lang="en-US" altLang="zh-CN" sz="2400" kern="0" dirty="0">
                <a:solidFill>
                  <a:srgbClr val="000000"/>
                </a:solidFill>
                <a:latin typeface="微软雅黑" panose="020B0503020204020204" pitchFamily="34" charset="-122"/>
                <a:ea typeface="微软雅黑" panose="020B0503020204020204" pitchFamily="34" charset="-122"/>
              </a:rPr>
              <a:t>MLP)</a:t>
            </a:r>
            <a:r>
              <a:rPr lang="zh-CN" altLang="en-US" sz="2400" kern="0" dirty="0">
                <a:solidFill>
                  <a:srgbClr val="000000"/>
                </a:solidFill>
                <a:latin typeface="微软雅黑" panose="020B0503020204020204" pitchFamily="34" charset="-122"/>
                <a:ea typeface="微软雅黑" panose="020B0503020204020204" pitchFamily="34" charset="-122"/>
              </a:rPr>
              <a:t>，但这个叫法并不十分合理（</a:t>
            </a:r>
            <a:r>
              <a:rPr lang="zh-CN" altLang="en-US" sz="2400" kern="0" dirty="0">
                <a:solidFill>
                  <a:srgbClr val="0000FF"/>
                </a:solidFill>
                <a:latin typeface="楷体" panose="02010609060101010101" pitchFamily="49" charset="-122"/>
                <a:ea typeface="楷体" panose="02010609060101010101" pitchFamily="49" charset="-122"/>
              </a:rPr>
              <a:t>激活函数通常并不是感知器所采用的不连续阶跃函数</a:t>
            </a:r>
            <a:r>
              <a:rPr lang="zh-CN" altLang="en-US" sz="2400" kern="0" dirty="0">
                <a:solidFill>
                  <a:srgbClr val="000000"/>
                </a:solidFill>
                <a:latin typeface="微软雅黑" panose="020B0503020204020204" pitchFamily="34" charset="-122"/>
                <a:ea typeface="微软雅黑" panose="020B0503020204020204" pitchFamily="34" charset="-122"/>
              </a:rPr>
              <a:t>）</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356235" lvl="1" indent="-360045" algn="just" eaLnBrk="0" fontAlgn="base" hangingPunct="0">
              <a:lnSpc>
                <a:spcPct val="125000"/>
              </a:lnSpc>
              <a:spcBef>
                <a:spcPts val="600"/>
              </a:spcBef>
              <a:spcAft>
                <a:spcPts val="600"/>
              </a:spcAft>
              <a:buClr>
                <a:srgbClr val="0000FF"/>
              </a:buClr>
              <a:buFont typeface="Wingdings" panose="05000000000000000000" pitchFamily="2" charset="2"/>
              <a:buChar char="n"/>
            </a:pPr>
            <a:r>
              <a:rPr lang="zh-CN" altLang="en-US" sz="2400" kern="0" dirty="0">
                <a:solidFill>
                  <a:srgbClr val="000000"/>
                </a:solidFill>
                <a:latin typeface="微软雅黑" panose="020B0503020204020204" pitchFamily="34" charset="-122"/>
                <a:ea typeface="微软雅黑" panose="020B0503020204020204" pitchFamily="34" charset="-122"/>
              </a:rPr>
              <a:t>第</a:t>
            </a:r>
            <a:r>
              <a:rPr lang="en-US" altLang="zh-CN" sz="2400" kern="0" dirty="0">
                <a:solidFill>
                  <a:srgbClr val="000000"/>
                </a:solidFill>
                <a:latin typeface="微软雅黑" panose="020B0503020204020204" pitchFamily="34" charset="-122"/>
                <a:ea typeface="微软雅黑" panose="020B0503020204020204" pitchFamily="34" charset="-122"/>
              </a:rPr>
              <a:t>0</a:t>
            </a:r>
            <a:r>
              <a:rPr lang="zh-CN" altLang="en-US" sz="2400" kern="0" dirty="0">
                <a:solidFill>
                  <a:srgbClr val="000000"/>
                </a:solidFill>
                <a:latin typeface="微软雅黑" panose="020B0503020204020204" pitchFamily="34" charset="-122"/>
                <a:ea typeface="微软雅黑" panose="020B0503020204020204" pitchFamily="34" charset="-122"/>
              </a:rPr>
              <a:t>层为输入层，最后一层为输出层，其他中间层称为隐藏层</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356235" lvl="1" indent="-360045" algn="just" eaLnBrk="0" fontAlgn="base" hangingPunct="0">
              <a:lnSpc>
                <a:spcPct val="125000"/>
              </a:lnSpc>
              <a:spcBef>
                <a:spcPts val="600"/>
              </a:spcBef>
              <a:spcAft>
                <a:spcPts val="600"/>
              </a:spcAft>
              <a:buClr>
                <a:srgbClr val="0000FF"/>
              </a:buClr>
              <a:buFont typeface="Wingdings" panose="05000000000000000000" pitchFamily="2" charset="2"/>
              <a:buChar char="n"/>
            </a:pPr>
            <a:r>
              <a:rPr lang="zh-CN" altLang="en-US" sz="2400" kern="0" dirty="0">
                <a:solidFill>
                  <a:srgbClr val="000000"/>
                </a:solidFill>
                <a:latin typeface="微软雅黑" panose="020B0503020204020204" pitchFamily="34" charset="-122"/>
                <a:ea typeface="微软雅黑" panose="020B0503020204020204" pitchFamily="34" charset="-122"/>
              </a:rPr>
              <a:t>信号从输入层向输出层单向传播，整个网络中无反馈，可用一个有向无环图表示</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前馈神经网络的结构</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35907" y="3710633"/>
            <a:ext cx="5520187" cy="31473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文本框 13">
                <a:extLst>
                  <a:ext uri="{FF2B5EF4-FFF2-40B4-BE49-F238E27FC236}">
                    <ele attr="{E4D3ABCD-DB92-4B9B-A058-3EC063391268}"/>
                  </a:ext>
                </a:extLst>
              </p:cNvPr>
              <p:cNvSpPr txBox="1">
                <a:spLocks/>
              </p:cNvSpPr>
              <p:nvPr/>
            </p:nvSpPr>
            <p:spPr>
              <a:xfrm>
                <a:off x="5370286" y="768443"/>
                <a:ext cx="6722677" cy="6084528"/>
              </a:xfrm>
              <a:prstGeom prst="rect">
                <a:avLst/>
              </a:prstGeom>
              <a:noFill/>
            </p:spPr>
            <p:txBody>
              <a:bodyPr wrap="square" rtlCol="0">
                <a:noAutofit/>
              </a:bodyPr>
              <a:lstStyle/>
              <a:p>
                <a:pPr marL="356400" lvl="1" indent="-360000" algn="just" eaLnBrk="0" fontAlgn="base" hangingPunct="0">
                  <a:lnSpc>
                    <a:spcPct val="125000"/>
                  </a:lnSpc>
                  <a:spcBef>
                    <a:spcPts val="600"/>
                  </a:spcBef>
                  <a:spcAft>
                    <a:spcPts val="600"/>
                  </a:spcAft>
                  <a:buClr>
                    <a:srgbClr val="0000FF"/>
                  </a:buClr>
                  <a:buFont typeface="Wingdings" panose="05000000000000000000" pitchFamily="2" charset="2"/>
                  <a:buChar char="n"/>
                </a:pPr>
                <a:r>
                  <a:rPr lang="zh-CN" altLang="en-US" sz="2400" kern="0" dirty="0">
                    <a:solidFill>
                      <a:srgbClr val="000000"/>
                    </a:solidFill>
                    <a:latin typeface="微软雅黑" panose="020B0503020204020204" pitchFamily="34" charset="-122"/>
                    <a:ea typeface="微软雅黑" panose="020B0503020204020204" pitchFamily="34" charset="-122"/>
                  </a:rPr>
                  <a:t>前馈神经网络的信息传递</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742950" lvl="2" indent="-285750" algn="just" eaLnBrk="0" fontAlgn="base" hangingPunct="0">
                  <a:lnSpc>
                    <a:spcPct val="125000"/>
                  </a:lnSpc>
                  <a:spcBef>
                    <a:spcPts val="600"/>
                  </a:spcBef>
                  <a:spcAft>
                    <a:spcPts val="600"/>
                  </a:spcAft>
                  <a:buClr>
                    <a:srgbClr val="0000FF"/>
                  </a:buClr>
                  <a:buFont typeface="Wingdings" panose="05000000000000000000" pitchFamily="2" charset="2"/>
                  <a:buChar char="ü"/>
                </a:pPr>
                <a:r>
                  <a:rPr lang="zh-CN" altLang="en-US" kern="0" dirty="0">
                    <a:solidFill>
                      <a:srgbClr val="000000"/>
                    </a:solidFill>
                    <a:latin typeface="微软雅黑" panose="020B0503020204020204" pitchFamily="34" charset="-122"/>
                    <a:ea typeface="微软雅黑" panose="020B0503020204020204" pitchFamily="34" charset="-122"/>
                  </a:rPr>
                  <a:t>令</a:t>
                </a:r>
                <a14:m>
                  <m:oMath xmlns:m="http://schemas.openxmlformats.org/officeDocument/2006/math">
                    <m:sSup>
                      <m:sSupPr>
                        <m:ctrlPr>
                          <a:rPr lang="en-US" altLang="zh-CN" i="1" kern="0" smtClean="0">
                            <a:solidFill>
                              <a:srgbClr val="000000"/>
                            </a:solidFill>
                            <a:latin typeface="Cambria Math" panose="02040503050406030204" pitchFamily="18" charset="0"/>
                            <a:ea typeface="微软雅黑" panose="020B0503020204020204" pitchFamily="34" charset="-122"/>
                          </a:rPr>
                        </m:ctrlPr>
                      </m:sSupPr>
                      <m:e>
                        <m:r>
                          <a:rPr lang="en-US" altLang="zh-CN" b="1" i="1" kern="0" smtClean="0">
                            <a:solidFill>
                              <a:srgbClr val="000000"/>
                            </a:solidFill>
                            <a:latin typeface="Cambria Math" panose="02040503050406030204" pitchFamily="18" charset="0"/>
                            <a:ea typeface="微软雅黑" panose="020B0503020204020204" pitchFamily="34" charset="-122"/>
                          </a:rPr>
                          <m:t>𝒂</m:t>
                        </m:r>
                      </m:e>
                      <m:sup>
                        <m:r>
                          <a:rPr lang="en-US" altLang="zh-CN" b="0" i="1" kern="0" smtClean="0">
                            <a:solidFill>
                              <a:srgbClr val="000000"/>
                            </a:solidFill>
                            <a:latin typeface="Cambria Math" panose="02040503050406030204" pitchFamily="18" charset="0"/>
                            <a:ea typeface="微软雅黑" panose="020B0503020204020204" pitchFamily="34" charset="-122"/>
                          </a:rPr>
                          <m:t>(0)</m:t>
                        </m:r>
                      </m:sup>
                    </m:sSup>
                    <m:r>
                      <a:rPr lang="en-US" altLang="zh-CN" b="0" i="1" kern="0" smtClean="0">
                        <a:solidFill>
                          <a:srgbClr val="000000"/>
                        </a:solidFill>
                        <a:latin typeface="Cambria Math" panose="02040503050406030204" pitchFamily="18" charset="0"/>
                        <a:ea typeface="微软雅黑" panose="020B0503020204020204" pitchFamily="34" charset="-122"/>
                      </a:rPr>
                      <m:t>=</m:t>
                    </m:r>
                    <m:r>
                      <a:rPr lang="en-US" altLang="zh-CN" b="1" i="1" kern="0" smtClean="0">
                        <a:solidFill>
                          <a:srgbClr val="000000"/>
                        </a:solidFill>
                        <a:latin typeface="Cambria Math" panose="02040503050406030204" pitchFamily="18" charset="0"/>
                        <a:ea typeface="微软雅黑" panose="020B0503020204020204" pitchFamily="34" charset="-122"/>
                      </a:rPr>
                      <m:t>𝒙</m:t>
                    </m:r>
                  </m:oMath>
                </a14:m>
                <a:r>
                  <a:rPr lang="zh-CN" altLang="en-US" kern="0" dirty="0">
                    <a:solidFill>
                      <a:srgbClr val="000000"/>
                    </a:solidFill>
                    <a:latin typeface="微软雅黑" panose="020B0503020204020204" pitchFamily="34" charset="-122"/>
                    <a:ea typeface="微软雅黑" panose="020B0503020204020204" pitchFamily="34" charset="-122"/>
                  </a:rPr>
                  <a:t>，信息通过以下公式不断迭代传播：</a:t>
                </a:r>
                <a:endParaRPr lang="en-US" altLang="zh-CN" kern="0" dirty="0">
                  <a:solidFill>
                    <a:srgbClr val="000000"/>
                  </a:solidFill>
                  <a:latin typeface="微软雅黑" panose="020B0503020204020204" pitchFamily="34" charset="-122"/>
                  <a:ea typeface="微软雅黑" panose="020B0503020204020204" pitchFamily="34" charset="-122"/>
                </a:endParaRPr>
              </a:p>
              <a:p>
                <a:pPr marL="0" lvl="1" algn="just" eaLnBrk="0" fontAlgn="base" hangingPunct="0">
                  <a:lnSpc>
                    <a:spcPct val="125000"/>
                  </a:lnSpc>
                  <a:spcBef>
                    <a:spcPts val="600"/>
                  </a:spcBef>
                  <a:spcAft>
                    <a:spcPts val="600"/>
                  </a:spcAft>
                  <a:buClr>
                    <a:srgbClr val="0000FF"/>
                  </a:buClr>
                </a:pPr>
                <a14:m>
                  <m:oMathPara xmlns:m="http://schemas.openxmlformats.org/officeDocument/2006/math">
                    <m:oMathParaPr>
                      <m:jc m:val="centerGroup"/>
                    </m:oMathParaPr>
                    <m:oMath xmlns:m="http://schemas.openxmlformats.org/officeDocument/2006/math">
                      <m:sSup>
                        <m:sSupPr>
                          <m:ctrlPr>
                            <a:rPr lang="en-US" altLang="zh-CN" i="1" kern="0">
                              <a:solidFill>
                                <a:srgbClr val="000000"/>
                              </a:solidFill>
                              <a:latin typeface="Cambria Math" panose="02040503050406030204" pitchFamily="18" charset="0"/>
                              <a:ea typeface="微软雅黑" panose="020B0503020204020204" pitchFamily="34" charset="-122"/>
                            </a:rPr>
                          </m:ctrlPr>
                        </m:sSupPr>
                        <m:e>
                          <m:r>
                            <a:rPr lang="en-US" altLang="zh-CN" b="1" i="1" kern="0" smtClean="0">
                              <a:solidFill>
                                <a:srgbClr val="000000"/>
                              </a:solidFill>
                              <a:latin typeface="Cambria Math" panose="02040503050406030204" pitchFamily="18" charset="0"/>
                              <a:ea typeface="微软雅黑" panose="020B0503020204020204" pitchFamily="34" charset="-122"/>
                            </a:rPr>
                            <m:t>𝒛</m:t>
                          </m:r>
                        </m:e>
                        <m:sup>
                          <m:r>
                            <a:rPr lang="en-US" altLang="zh-CN" i="1" kern="0">
                              <a:solidFill>
                                <a:srgbClr val="000000"/>
                              </a:solidFill>
                              <a:latin typeface="Cambria Math" panose="02040503050406030204" pitchFamily="18" charset="0"/>
                              <a:ea typeface="微软雅黑" panose="020B0503020204020204" pitchFamily="34" charset="-122"/>
                            </a:rPr>
                            <m:t>(</m:t>
                          </m:r>
                          <m:r>
                            <a:rPr lang="en-US" altLang="zh-CN" b="0" i="1" kern="0" smtClean="0">
                              <a:solidFill>
                                <a:srgbClr val="000000"/>
                              </a:solidFill>
                              <a:latin typeface="Cambria Math" panose="02040503050406030204" pitchFamily="18" charset="0"/>
                              <a:ea typeface="微软雅黑" panose="020B0503020204020204" pitchFamily="34" charset="-122"/>
                            </a:rPr>
                            <m:t>𝑙</m:t>
                          </m:r>
                          <m:r>
                            <a:rPr lang="en-US" altLang="zh-CN" i="1" kern="0">
                              <a:solidFill>
                                <a:srgbClr val="000000"/>
                              </a:solidFill>
                              <a:latin typeface="Cambria Math" panose="02040503050406030204" pitchFamily="18" charset="0"/>
                              <a:ea typeface="微软雅黑" panose="020B0503020204020204" pitchFamily="34" charset="-122"/>
                            </a:rPr>
                            <m:t>)</m:t>
                          </m:r>
                        </m:sup>
                      </m:sSup>
                      <m:r>
                        <a:rPr lang="en-US" altLang="zh-CN" i="1" kern="0">
                          <a:solidFill>
                            <a:srgbClr val="000000"/>
                          </a:solidFill>
                          <a:latin typeface="Cambria Math" panose="02040503050406030204" pitchFamily="18" charset="0"/>
                          <a:ea typeface="微软雅黑" panose="020B0503020204020204" pitchFamily="34" charset="-122"/>
                        </a:rPr>
                        <m:t>=</m:t>
                      </m:r>
                      <m:sSup>
                        <m:sSupPr>
                          <m:ctrlPr>
                            <a:rPr lang="en-US" altLang="zh-CN" i="1" kern="0" smtClean="0">
                              <a:solidFill>
                                <a:srgbClr val="000000"/>
                              </a:solidFill>
                              <a:latin typeface="Cambria Math" panose="02040503050406030204" pitchFamily="18" charset="0"/>
                              <a:ea typeface="微软雅黑" panose="020B0503020204020204" pitchFamily="34" charset="-122"/>
                            </a:rPr>
                          </m:ctrlPr>
                        </m:sSupPr>
                        <m:e>
                          <m:r>
                            <a:rPr lang="en-US" altLang="zh-CN" b="1" i="1" kern="0" smtClean="0">
                              <a:solidFill>
                                <a:srgbClr val="000000"/>
                              </a:solidFill>
                              <a:latin typeface="Cambria Math" panose="02040503050406030204" pitchFamily="18" charset="0"/>
                              <a:ea typeface="微软雅黑" panose="020B0503020204020204" pitchFamily="34" charset="-122"/>
                            </a:rPr>
                            <m:t>𝑾</m:t>
                          </m:r>
                        </m:e>
                        <m:sup>
                          <m:r>
                            <a:rPr lang="en-US" altLang="zh-CN" b="0" i="1" kern="0" smtClean="0">
                              <a:solidFill>
                                <a:srgbClr val="000000"/>
                              </a:solidFill>
                              <a:latin typeface="Cambria Math" panose="02040503050406030204" pitchFamily="18" charset="0"/>
                              <a:ea typeface="微软雅黑" panose="020B0503020204020204" pitchFamily="34" charset="-122"/>
                            </a:rPr>
                            <m:t>(</m:t>
                          </m:r>
                          <m:r>
                            <a:rPr lang="en-US" altLang="zh-CN" b="0" i="1" kern="0" smtClean="0">
                              <a:solidFill>
                                <a:srgbClr val="000000"/>
                              </a:solidFill>
                              <a:latin typeface="Cambria Math" panose="02040503050406030204" pitchFamily="18" charset="0"/>
                              <a:ea typeface="微软雅黑" panose="020B0503020204020204" pitchFamily="34" charset="-122"/>
                            </a:rPr>
                            <m:t>𝑙</m:t>
                          </m:r>
                          <m:r>
                            <a:rPr lang="en-US" altLang="zh-CN" b="0" i="1" kern="0" smtClean="0">
                              <a:solidFill>
                                <a:srgbClr val="000000"/>
                              </a:solidFill>
                              <a:latin typeface="Cambria Math" panose="02040503050406030204" pitchFamily="18" charset="0"/>
                              <a:ea typeface="微软雅黑" panose="020B0503020204020204" pitchFamily="34" charset="-122"/>
                            </a:rPr>
                            <m:t>)</m:t>
                          </m:r>
                        </m:sup>
                      </m:sSup>
                      <m:sSup>
                        <m:sSupPr>
                          <m:ctrlPr>
                            <a:rPr lang="en-US" altLang="zh-CN" i="1" kern="0">
                              <a:solidFill>
                                <a:srgbClr val="000000"/>
                              </a:solidFill>
                              <a:latin typeface="Cambria Math" panose="02040503050406030204" pitchFamily="18" charset="0"/>
                              <a:ea typeface="微软雅黑" panose="020B0503020204020204" pitchFamily="34" charset="-122"/>
                            </a:rPr>
                          </m:ctrlPr>
                        </m:sSupPr>
                        <m:e>
                          <m:r>
                            <a:rPr lang="en-US" altLang="zh-CN" b="1" i="1" kern="0" smtClean="0">
                              <a:solidFill>
                                <a:srgbClr val="000000"/>
                              </a:solidFill>
                              <a:latin typeface="Cambria Math" panose="02040503050406030204" pitchFamily="18" charset="0"/>
                              <a:ea typeface="微软雅黑" panose="020B0503020204020204" pitchFamily="34" charset="-122"/>
                            </a:rPr>
                            <m:t>𝒂</m:t>
                          </m:r>
                        </m:e>
                        <m:sup>
                          <m:r>
                            <a:rPr lang="en-US" altLang="zh-CN" i="1" kern="0">
                              <a:solidFill>
                                <a:srgbClr val="000000"/>
                              </a:solidFill>
                              <a:latin typeface="Cambria Math" panose="02040503050406030204" pitchFamily="18" charset="0"/>
                              <a:ea typeface="微软雅黑" panose="020B0503020204020204" pitchFamily="34" charset="-122"/>
                            </a:rPr>
                            <m:t>(</m:t>
                          </m:r>
                          <m:r>
                            <a:rPr lang="en-US" altLang="zh-CN" i="1" kern="0">
                              <a:solidFill>
                                <a:srgbClr val="000000"/>
                              </a:solidFill>
                              <a:latin typeface="Cambria Math" panose="02040503050406030204" pitchFamily="18" charset="0"/>
                              <a:ea typeface="微软雅黑" panose="020B0503020204020204" pitchFamily="34" charset="-122"/>
                            </a:rPr>
                            <m:t>𝑙</m:t>
                          </m:r>
                          <m:r>
                            <a:rPr lang="en-US" altLang="zh-CN" b="0" i="1" kern="0" smtClean="0">
                              <a:solidFill>
                                <a:srgbClr val="000000"/>
                              </a:solidFill>
                              <a:latin typeface="Cambria Math" panose="02040503050406030204" pitchFamily="18" charset="0"/>
                              <a:ea typeface="微软雅黑" panose="020B0503020204020204" pitchFamily="34" charset="-122"/>
                            </a:rPr>
                            <m:t>−1</m:t>
                          </m:r>
                          <m:r>
                            <a:rPr lang="en-US" altLang="zh-CN" i="1" kern="0">
                              <a:solidFill>
                                <a:srgbClr val="000000"/>
                              </a:solidFill>
                              <a:latin typeface="Cambria Math" panose="02040503050406030204" pitchFamily="18" charset="0"/>
                              <a:ea typeface="微软雅黑" panose="020B0503020204020204" pitchFamily="34" charset="-122"/>
                            </a:rPr>
                            <m:t>)</m:t>
                          </m:r>
                        </m:sup>
                      </m:sSup>
                      <m:r>
                        <a:rPr lang="en-US" altLang="zh-CN" b="0" i="1" kern="0" smtClean="0">
                          <a:solidFill>
                            <a:srgbClr val="000000"/>
                          </a:solidFill>
                          <a:latin typeface="Cambria Math" panose="02040503050406030204" pitchFamily="18" charset="0"/>
                          <a:ea typeface="微软雅黑" panose="020B0503020204020204" pitchFamily="34" charset="-122"/>
                        </a:rPr>
                        <m:t>+</m:t>
                      </m:r>
                      <m:sSup>
                        <m:sSupPr>
                          <m:ctrlPr>
                            <a:rPr lang="en-US" altLang="zh-CN" i="1" kern="0">
                              <a:solidFill>
                                <a:srgbClr val="000000"/>
                              </a:solidFill>
                              <a:latin typeface="Cambria Math" panose="02040503050406030204" pitchFamily="18" charset="0"/>
                              <a:ea typeface="微软雅黑" panose="020B0503020204020204" pitchFamily="34" charset="-122"/>
                            </a:rPr>
                          </m:ctrlPr>
                        </m:sSupPr>
                        <m:e>
                          <m:r>
                            <a:rPr lang="en-US" altLang="zh-CN" b="1" i="1" kern="0" smtClean="0">
                              <a:solidFill>
                                <a:srgbClr val="000000"/>
                              </a:solidFill>
                              <a:latin typeface="Cambria Math" panose="02040503050406030204" pitchFamily="18" charset="0"/>
                              <a:ea typeface="微软雅黑" panose="020B0503020204020204" pitchFamily="34" charset="-122"/>
                            </a:rPr>
                            <m:t>𝒃</m:t>
                          </m:r>
                        </m:e>
                        <m:sup>
                          <m:r>
                            <a:rPr lang="en-US" altLang="zh-CN" i="1" kern="0">
                              <a:solidFill>
                                <a:srgbClr val="000000"/>
                              </a:solidFill>
                              <a:latin typeface="Cambria Math" panose="02040503050406030204" pitchFamily="18" charset="0"/>
                              <a:ea typeface="微软雅黑" panose="020B0503020204020204" pitchFamily="34" charset="-122"/>
                            </a:rPr>
                            <m:t>(</m:t>
                          </m:r>
                          <m:r>
                            <a:rPr lang="en-US" altLang="zh-CN" i="1" kern="0">
                              <a:solidFill>
                                <a:srgbClr val="000000"/>
                              </a:solidFill>
                              <a:latin typeface="Cambria Math" panose="02040503050406030204" pitchFamily="18" charset="0"/>
                              <a:ea typeface="微软雅黑" panose="020B0503020204020204" pitchFamily="34" charset="-122"/>
                            </a:rPr>
                            <m:t>𝑙</m:t>
                          </m:r>
                          <m:r>
                            <a:rPr lang="en-US" altLang="zh-CN" i="1" kern="0">
                              <a:solidFill>
                                <a:srgbClr val="000000"/>
                              </a:solidFill>
                              <a:latin typeface="Cambria Math" panose="02040503050406030204" pitchFamily="18" charset="0"/>
                              <a:ea typeface="微软雅黑" panose="020B0503020204020204" pitchFamily="34" charset="-122"/>
                            </a:rPr>
                            <m:t>)</m:t>
                          </m:r>
                        </m:sup>
                      </m:sSup>
                    </m:oMath>
                  </m:oMathPara>
                </a14:m>
                <a:endParaRPr lang="en-US" altLang="zh-CN" kern="0" dirty="0">
                  <a:solidFill>
                    <a:srgbClr val="000000"/>
                  </a:solidFill>
                  <a:latin typeface="微软雅黑" panose="020B0503020204020204" pitchFamily="34" charset="-122"/>
                  <a:ea typeface="微软雅黑" panose="020B0503020204020204" pitchFamily="34" charset="-122"/>
                </a:endParaRPr>
              </a:p>
              <a:p>
                <a:pPr marL="0" lvl="1" algn="just" eaLnBrk="0" fontAlgn="base" hangingPunct="0">
                  <a:lnSpc>
                    <a:spcPct val="125000"/>
                  </a:lnSpc>
                  <a:spcBef>
                    <a:spcPts val="600"/>
                  </a:spcBef>
                  <a:spcAft>
                    <a:spcPts val="600"/>
                  </a:spcAft>
                  <a:buClr>
                    <a:srgbClr val="0000FF"/>
                  </a:buClr>
                </a:pPr>
                <a14:m>
                  <m:oMathPara xmlns:m="http://schemas.openxmlformats.org/officeDocument/2006/math">
                    <m:oMathParaPr>
                      <m:jc m:val="centerGroup"/>
                    </m:oMathParaPr>
                    <m:oMath xmlns:m="http://schemas.openxmlformats.org/officeDocument/2006/math">
                      <m:sSup>
                        <m:sSupPr>
                          <m:ctrlPr>
                            <a:rPr lang="en-US" altLang="zh-CN" i="1" kern="0">
                              <a:solidFill>
                                <a:srgbClr val="000000"/>
                              </a:solidFill>
                              <a:latin typeface="Cambria Math" panose="02040503050406030204" pitchFamily="18" charset="0"/>
                              <a:ea typeface="微软雅黑" panose="020B0503020204020204" pitchFamily="34" charset="-122"/>
                            </a:rPr>
                          </m:ctrlPr>
                        </m:sSupPr>
                        <m:e>
                          <m:r>
                            <a:rPr lang="en-US" altLang="zh-CN" b="1" i="1" kern="0" smtClean="0">
                              <a:solidFill>
                                <a:srgbClr val="000000"/>
                              </a:solidFill>
                              <a:latin typeface="Cambria Math" panose="02040503050406030204" pitchFamily="18" charset="0"/>
                              <a:ea typeface="微软雅黑" panose="020B0503020204020204" pitchFamily="34" charset="-122"/>
                            </a:rPr>
                            <m:t>𝒂</m:t>
                          </m:r>
                        </m:e>
                        <m:sup>
                          <m:r>
                            <a:rPr lang="en-US" altLang="zh-CN" i="1" kern="0">
                              <a:solidFill>
                                <a:srgbClr val="000000"/>
                              </a:solidFill>
                              <a:latin typeface="Cambria Math" panose="02040503050406030204" pitchFamily="18" charset="0"/>
                              <a:ea typeface="微软雅黑" panose="020B0503020204020204" pitchFamily="34" charset="-122"/>
                            </a:rPr>
                            <m:t>(</m:t>
                          </m:r>
                          <m:r>
                            <a:rPr lang="en-US" altLang="zh-CN" i="1" kern="0">
                              <a:solidFill>
                                <a:srgbClr val="000000"/>
                              </a:solidFill>
                              <a:latin typeface="Cambria Math" panose="02040503050406030204" pitchFamily="18" charset="0"/>
                              <a:ea typeface="微软雅黑" panose="020B0503020204020204" pitchFamily="34" charset="-122"/>
                            </a:rPr>
                            <m:t>𝑙</m:t>
                          </m:r>
                          <m:r>
                            <a:rPr lang="en-US" altLang="zh-CN" i="1" kern="0">
                              <a:solidFill>
                                <a:srgbClr val="000000"/>
                              </a:solidFill>
                              <a:latin typeface="Cambria Math" panose="02040503050406030204" pitchFamily="18" charset="0"/>
                              <a:ea typeface="微软雅黑" panose="020B0503020204020204" pitchFamily="34" charset="-122"/>
                            </a:rPr>
                            <m:t>)</m:t>
                          </m:r>
                        </m:sup>
                      </m:sSup>
                      <m:r>
                        <a:rPr lang="en-US" altLang="zh-CN" i="1" kern="0">
                          <a:solidFill>
                            <a:srgbClr val="000000"/>
                          </a:solidFill>
                          <a:latin typeface="Cambria Math" panose="02040503050406030204" pitchFamily="18" charset="0"/>
                          <a:ea typeface="微软雅黑" panose="020B0503020204020204" pitchFamily="34" charset="-122"/>
                        </a:rPr>
                        <m:t>=</m:t>
                      </m:r>
                      <m:sSub>
                        <m:sSubPr>
                          <m:ctrlPr>
                            <a:rPr lang="en-US" altLang="zh-CN" i="1" kern="0" smtClean="0">
                              <a:solidFill>
                                <a:srgbClr val="000000"/>
                              </a:solidFill>
                              <a:latin typeface="Cambria Math" panose="02040503050406030204" pitchFamily="18" charset="0"/>
                              <a:ea typeface="微软雅黑" panose="020B0503020204020204" pitchFamily="34" charset="-122"/>
                            </a:rPr>
                          </m:ctrlPr>
                        </m:sSubPr>
                        <m:e>
                          <m:r>
                            <a:rPr lang="en-US" altLang="zh-CN" b="0" i="1" kern="0" smtClean="0">
                              <a:solidFill>
                                <a:srgbClr val="000000"/>
                              </a:solidFill>
                              <a:latin typeface="Cambria Math" panose="02040503050406030204" pitchFamily="18" charset="0"/>
                              <a:ea typeface="微软雅黑" panose="020B0503020204020204" pitchFamily="34" charset="-122"/>
                            </a:rPr>
                            <m:t>𝑓</m:t>
                          </m:r>
                        </m:e>
                        <m:sub>
                          <m:r>
                            <a:rPr lang="en-US" altLang="zh-CN" b="0" i="1" kern="0" smtClean="0">
                              <a:solidFill>
                                <a:srgbClr val="000000"/>
                              </a:solidFill>
                              <a:latin typeface="Cambria Math" panose="02040503050406030204" pitchFamily="18" charset="0"/>
                              <a:ea typeface="微软雅黑" panose="020B0503020204020204" pitchFamily="34" charset="-122"/>
                            </a:rPr>
                            <m:t>𝑙</m:t>
                          </m:r>
                        </m:sub>
                      </m:sSub>
                      <m:r>
                        <a:rPr lang="en-US" altLang="zh-CN" b="0" i="1" kern="0" smtClean="0">
                          <a:solidFill>
                            <a:srgbClr val="000000"/>
                          </a:solidFill>
                          <a:latin typeface="Cambria Math" panose="02040503050406030204" pitchFamily="18" charset="0"/>
                          <a:ea typeface="微软雅黑" panose="020B0503020204020204" pitchFamily="34" charset="-122"/>
                        </a:rPr>
                        <m:t>(</m:t>
                      </m:r>
                      <m:sSup>
                        <m:sSupPr>
                          <m:ctrlPr>
                            <a:rPr lang="en-US" altLang="zh-CN" i="1" kern="0">
                              <a:solidFill>
                                <a:srgbClr val="000000"/>
                              </a:solidFill>
                              <a:latin typeface="Cambria Math" panose="02040503050406030204" pitchFamily="18" charset="0"/>
                              <a:ea typeface="微软雅黑" panose="020B0503020204020204" pitchFamily="34" charset="-122"/>
                            </a:rPr>
                          </m:ctrlPr>
                        </m:sSupPr>
                        <m:e>
                          <m:r>
                            <a:rPr lang="en-US" altLang="zh-CN" b="1" i="1" kern="0" smtClean="0">
                              <a:solidFill>
                                <a:srgbClr val="000000"/>
                              </a:solidFill>
                              <a:latin typeface="Cambria Math" panose="02040503050406030204" pitchFamily="18" charset="0"/>
                              <a:ea typeface="微软雅黑" panose="020B0503020204020204" pitchFamily="34" charset="-122"/>
                            </a:rPr>
                            <m:t>𝒛</m:t>
                          </m:r>
                        </m:e>
                        <m:sup>
                          <m:d>
                            <m:dPr>
                              <m:ctrlPr>
                                <a:rPr lang="en-US" altLang="zh-CN" i="1" kern="0">
                                  <a:solidFill>
                                    <a:srgbClr val="000000"/>
                                  </a:solidFill>
                                  <a:latin typeface="Cambria Math" panose="02040503050406030204" pitchFamily="18" charset="0"/>
                                  <a:ea typeface="微软雅黑" panose="020B0503020204020204" pitchFamily="34" charset="-122"/>
                                </a:rPr>
                              </m:ctrlPr>
                            </m:dPr>
                            <m:e>
                              <m:r>
                                <a:rPr lang="en-US" altLang="zh-CN" i="1" kern="0">
                                  <a:solidFill>
                                    <a:srgbClr val="000000"/>
                                  </a:solidFill>
                                  <a:latin typeface="Cambria Math" panose="02040503050406030204" pitchFamily="18" charset="0"/>
                                  <a:ea typeface="微软雅黑" panose="020B0503020204020204" pitchFamily="34" charset="-122"/>
                                </a:rPr>
                                <m:t>𝑙</m:t>
                              </m:r>
                            </m:e>
                          </m:d>
                        </m:sup>
                      </m:sSup>
                      <m:r>
                        <a:rPr lang="en-US" altLang="zh-CN" b="0" i="1" kern="0" smtClean="0">
                          <a:solidFill>
                            <a:srgbClr val="000000"/>
                          </a:solidFill>
                          <a:latin typeface="Cambria Math" panose="02040503050406030204" pitchFamily="18" charset="0"/>
                          <a:ea typeface="微软雅黑" panose="020B0503020204020204" pitchFamily="34" charset="-122"/>
                        </a:rPr>
                        <m:t>)</m:t>
                      </m:r>
                    </m:oMath>
                  </m:oMathPara>
                </a14:m>
                <a:endParaRPr lang="en-US" altLang="zh-CN" kern="0" dirty="0">
                  <a:solidFill>
                    <a:srgbClr val="000000"/>
                  </a:solidFill>
                  <a:latin typeface="微软雅黑" panose="020B0503020204020204" pitchFamily="34" charset="-122"/>
                  <a:ea typeface="微软雅黑" panose="020B0503020204020204" pitchFamily="34" charset="-122"/>
                </a:endParaRPr>
              </a:p>
              <a:p>
                <a:pPr marL="742950" lvl="2" indent="-285750" algn="just" eaLnBrk="0" fontAlgn="base" hangingPunct="0">
                  <a:lnSpc>
                    <a:spcPct val="125000"/>
                  </a:lnSpc>
                  <a:spcBef>
                    <a:spcPts val="600"/>
                  </a:spcBef>
                  <a:spcAft>
                    <a:spcPts val="600"/>
                  </a:spcAft>
                  <a:buClr>
                    <a:srgbClr val="0000FF"/>
                  </a:buClr>
                  <a:buFont typeface="Wingdings" panose="05000000000000000000" pitchFamily="2" charset="2"/>
                  <a:buChar char="ü"/>
                </a:pPr>
                <a:r>
                  <a:rPr lang="zh-CN" altLang="en-US" kern="0" dirty="0">
                    <a:solidFill>
                      <a:srgbClr val="000000"/>
                    </a:solidFill>
                    <a:latin typeface="微软雅黑" panose="020B0503020204020204" pitchFamily="34" charset="-122"/>
                    <a:ea typeface="微软雅黑" panose="020B0503020204020204" pitchFamily="34" charset="-122"/>
                  </a:rPr>
                  <a:t>以上公式也可合并写成：</a:t>
                </a:r>
                <a:endParaRPr lang="en-US" altLang="zh-CN" kern="0" dirty="0">
                  <a:solidFill>
                    <a:srgbClr val="000000"/>
                  </a:solidFill>
                  <a:latin typeface="微软雅黑" panose="020B0503020204020204" pitchFamily="34" charset="-122"/>
                  <a:ea typeface="微软雅黑" panose="020B0503020204020204" pitchFamily="34" charset="-122"/>
                </a:endParaRPr>
              </a:p>
              <a:p>
                <a:pPr marL="0" lvl="1" algn="just" eaLnBrk="0" fontAlgn="base" hangingPunct="0">
                  <a:lnSpc>
                    <a:spcPct val="125000"/>
                  </a:lnSpc>
                  <a:spcBef>
                    <a:spcPts val="600"/>
                  </a:spcBef>
                  <a:spcAft>
                    <a:spcPts val="600"/>
                  </a:spcAft>
                  <a:buClr>
                    <a:srgbClr val="0000FF"/>
                  </a:buClr>
                </a:pPr>
                <a14:m>
                  <m:oMathPara xmlns:m="http://schemas.openxmlformats.org/officeDocument/2006/math">
                    <m:oMathParaPr>
                      <m:jc m:val="centerGroup"/>
                    </m:oMathParaPr>
                    <m:oMath xmlns:m="http://schemas.openxmlformats.org/officeDocument/2006/math">
                      <m:sSup>
                        <m:sSupPr>
                          <m:ctrlPr>
                            <a:rPr lang="en-US" altLang="zh-CN" i="1" kern="0">
                              <a:solidFill>
                                <a:srgbClr val="000000"/>
                              </a:solidFill>
                              <a:latin typeface="Cambria Math" panose="02040503050406030204" pitchFamily="18" charset="0"/>
                              <a:ea typeface="微软雅黑" panose="020B0503020204020204" pitchFamily="34" charset="-122"/>
                            </a:rPr>
                          </m:ctrlPr>
                        </m:sSupPr>
                        <m:e>
                          <m:r>
                            <a:rPr lang="en-US" altLang="zh-CN" b="1" i="1" kern="0">
                              <a:solidFill>
                                <a:srgbClr val="000000"/>
                              </a:solidFill>
                              <a:latin typeface="Cambria Math" panose="02040503050406030204" pitchFamily="18" charset="0"/>
                              <a:ea typeface="微软雅黑" panose="020B0503020204020204" pitchFamily="34" charset="-122"/>
                            </a:rPr>
                            <m:t>𝒛</m:t>
                          </m:r>
                        </m:e>
                        <m:sup>
                          <m:r>
                            <a:rPr lang="en-US" altLang="zh-CN" i="1" kern="0">
                              <a:solidFill>
                                <a:srgbClr val="000000"/>
                              </a:solidFill>
                              <a:latin typeface="Cambria Math" panose="02040503050406030204" pitchFamily="18" charset="0"/>
                              <a:ea typeface="微软雅黑" panose="020B0503020204020204" pitchFamily="34" charset="-122"/>
                            </a:rPr>
                            <m:t>(</m:t>
                          </m:r>
                          <m:r>
                            <a:rPr lang="en-US" altLang="zh-CN" i="1" kern="0">
                              <a:solidFill>
                                <a:srgbClr val="000000"/>
                              </a:solidFill>
                              <a:latin typeface="Cambria Math" panose="02040503050406030204" pitchFamily="18" charset="0"/>
                              <a:ea typeface="微软雅黑" panose="020B0503020204020204" pitchFamily="34" charset="-122"/>
                            </a:rPr>
                            <m:t>𝑙</m:t>
                          </m:r>
                          <m:r>
                            <a:rPr lang="en-US" altLang="zh-CN" i="1" kern="0">
                              <a:solidFill>
                                <a:srgbClr val="000000"/>
                              </a:solidFill>
                              <a:latin typeface="Cambria Math" panose="02040503050406030204" pitchFamily="18" charset="0"/>
                              <a:ea typeface="微软雅黑" panose="020B0503020204020204" pitchFamily="34" charset="-122"/>
                            </a:rPr>
                            <m:t>)</m:t>
                          </m:r>
                        </m:sup>
                      </m:sSup>
                      <m:r>
                        <a:rPr lang="en-US" altLang="zh-CN" i="1" kern="0">
                          <a:solidFill>
                            <a:srgbClr val="000000"/>
                          </a:solidFill>
                          <a:latin typeface="Cambria Math" panose="02040503050406030204" pitchFamily="18" charset="0"/>
                          <a:ea typeface="微软雅黑" panose="020B0503020204020204" pitchFamily="34" charset="-122"/>
                        </a:rPr>
                        <m:t>=</m:t>
                      </m:r>
                      <m:sSup>
                        <m:sSupPr>
                          <m:ctrlPr>
                            <a:rPr lang="en-US" altLang="zh-CN" i="1" kern="0">
                              <a:solidFill>
                                <a:srgbClr val="000000"/>
                              </a:solidFill>
                              <a:latin typeface="Cambria Math" panose="02040503050406030204" pitchFamily="18" charset="0"/>
                              <a:ea typeface="微软雅黑" panose="020B0503020204020204" pitchFamily="34" charset="-122"/>
                            </a:rPr>
                          </m:ctrlPr>
                        </m:sSupPr>
                        <m:e>
                          <m:r>
                            <a:rPr lang="en-US" altLang="zh-CN" b="1" i="1" kern="0">
                              <a:solidFill>
                                <a:srgbClr val="000000"/>
                              </a:solidFill>
                              <a:latin typeface="Cambria Math" panose="02040503050406030204" pitchFamily="18" charset="0"/>
                              <a:ea typeface="微软雅黑" panose="020B0503020204020204" pitchFamily="34" charset="-122"/>
                            </a:rPr>
                            <m:t>𝑾</m:t>
                          </m:r>
                        </m:e>
                        <m:sup>
                          <m:r>
                            <a:rPr lang="en-US" altLang="zh-CN" i="1" kern="0">
                              <a:solidFill>
                                <a:srgbClr val="000000"/>
                              </a:solidFill>
                              <a:latin typeface="Cambria Math" panose="02040503050406030204" pitchFamily="18" charset="0"/>
                              <a:ea typeface="微软雅黑" panose="020B0503020204020204" pitchFamily="34" charset="-122"/>
                            </a:rPr>
                            <m:t>(</m:t>
                          </m:r>
                          <m:r>
                            <a:rPr lang="en-US" altLang="zh-CN" i="1" kern="0">
                              <a:solidFill>
                                <a:srgbClr val="000000"/>
                              </a:solidFill>
                              <a:latin typeface="Cambria Math" panose="02040503050406030204" pitchFamily="18" charset="0"/>
                              <a:ea typeface="微软雅黑" panose="020B0503020204020204" pitchFamily="34" charset="-122"/>
                            </a:rPr>
                            <m:t>𝑙</m:t>
                          </m:r>
                          <m:r>
                            <a:rPr lang="en-US" altLang="zh-CN" i="1" kern="0">
                              <a:solidFill>
                                <a:srgbClr val="000000"/>
                              </a:solidFill>
                              <a:latin typeface="Cambria Math" panose="02040503050406030204" pitchFamily="18" charset="0"/>
                              <a:ea typeface="微软雅黑" panose="020B0503020204020204" pitchFamily="34" charset="-122"/>
                            </a:rPr>
                            <m:t>)</m:t>
                          </m:r>
                        </m:sup>
                      </m:sSup>
                      <m:sSub>
                        <m:sSubPr>
                          <m:ctrlPr>
                            <a:rPr lang="en-US" altLang="zh-CN" i="1" kern="0">
                              <a:solidFill>
                                <a:srgbClr val="000000"/>
                              </a:solidFill>
                              <a:latin typeface="Cambria Math" panose="02040503050406030204" pitchFamily="18" charset="0"/>
                              <a:ea typeface="微软雅黑" panose="020B0503020204020204" pitchFamily="34" charset="-122"/>
                            </a:rPr>
                          </m:ctrlPr>
                        </m:sSubPr>
                        <m:e>
                          <m:r>
                            <a:rPr lang="en-US" altLang="zh-CN" i="1" kern="0">
                              <a:solidFill>
                                <a:srgbClr val="000000"/>
                              </a:solidFill>
                              <a:latin typeface="Cambria Math" panose="02040503050406030204" pitchFamily="18" charset="0"/>
                              <a:ea typeface="微软雅黑" panose="020B0503020204020204" pitchFamily="34" charset="-122"/>
                            </a:rPr>
                            <m:t>𝑓</m:t>
                          </m:r>
                        </m:e>
                        <m:sub>
                          <m:r>
                            <a:rPr lang="en-US" altLang="zh-CN" i="1" kern="0">
                              <a:solidFill>
                                <a:srgbClr val="000000"/>
                              </a:solidFill>
                              <a:latin typeface="Cambria Math" panose="02040503050406030204" pitchFamily="18" charset="0"/>
                              <a:ea typeface="微软雅黑" panose="020B0503020204020204" pitchFamily="34" charset="-122"/>
                            </a:rPr>
                            <m:t>𝑙</m:t>
                          </m:r>
                          <m:r>
                            <a:rPr lang="en-US" altLang="zh-CN" i="1" kern="0" smtClean="0">
                              <a:solidFill>
                                <a:srgbClr val="000000"/>
                              </a:solidFill>
                              <a:latin typeface="Cambria Math" panose="02040503050406030204" pitchFamily="18" charset="0"/>
                              <a:ea typeface="微软雅黑" panose="020B0503020204020204" pitchFamily="34" charset="-122"/>
                            </a:rPr>
                            <m:t>−</m:t>
                          </m:r>
                          <m:r>
                            <a:rPr lang="en-US" altLang="zh-CN" b="0" i="1" kern="0" smtClean="0">
                              <a:solidFill>
                                <a:srgbClr val="000000"/>
                              </a:solidFill>
                              <a:latin typeface="Cambria Math" panose="02040503050406030204" pitchFamily="18" charset="0"/>
                              <a:ea typeface="微软雅黑" panose="020B0503020204020204" pitchFamily="34" charset="-122"/>
                            </a:rPr>
                            <m:t>1</m:t>
                          </m:r>
                        </m:sub>
                      </m:sSub>
                      <m:r>
                        <a:rPr lang="en-US" altLang="zh-CN" i="1" kern="0">
                          <a:solidFill>
                            <a:srgbClr val="000000"/>
                          </a:solidFill>
                          <a:latin typeface="Cambria Math" panose="02040503050406030204" pitchFamily="18" charset="0"/>
                          <a:ea typeface="微软雅黑" panose="020B0503020204020204" pitchFamily="34" charset="-122"/>
                        </a:rPr>
                        <m:t>(</m:t>
                      </m:r>
                      <m:sSup>
                        <m:sSupPr>
                          <m:ctrlPr>
                            <a:rPr lang="en-US" altLang="zh-CN" i="1" kern="0">
                              <a:solidFill>
                                <a:srgbClr val="000000"/>
                              </a:solidFill>
                              <a:latin typeface="Cambria Math" panose="02040503050406030204" pitchFamily="18" charset="0"/>
                              <a:ea typeface="微软雅黑" panose="020B0503020204020204" pitchFamily="34" charset="-122"/>
                            </a:rPr>
                          </m:ctrlPr>
                        </m:sSupPr>
                        <m:e>
                          <m:r>
                            <a:rPr lang="en-US" altLang="zh-CN" b="1" i="1" kern="0">
                              <a:solidFill>
                                <a:srgbClr val="000000"/>
                              </a:solidFill>
                              <a:latin typeface="Cambria Math" panose="02040503050406030204" pitchFamily="18" charset="0"/>
                              <a:ea typeface="微软雅黑" panose="020B0503020204020204" pitchFamily="34" charset="-122"/>
                            </a:rPr>
                            <m:t>𝒛</m:t>
                          </m:r>
                        </m:e>
                        <m:sup>
                          <m:d>
                            <m:dPr>
                              <m:ctrlPr>
                                <a:rPr lang="en-US" altLang="zh-CN" i="1" kern="0">
                                  <a:solidFill>
                                    <a:srgbClr val="000000"/>
                                  </a:solidFill>
                                  <a:latin typeface="Cambria Math" panose="02040503050406030204" pitchFamily="18" charset="0"/>
                                  <a:ea typeface="微软雅黑" panose="020B0503020204020204" pitchFamily="34" charset="-122"/>
                                </a:rPr>
                              </m:ctrlPr>
                            </m:dPr>
                            <m:e>
                              <m:r>
                                <a:rPr lang="en-US" altLang="zh-CN" i="1" kern="0">
                                  <a:solidFill>
                                    <a:srgbClr val="000000"/>
                                  </a:solidFill>
                                  <a:latin typeface="Cambria Math" panose="02040503050406030204" pitchFamily="18" charset="0"/>
                                  <a:ea typeface="微软雅黑" panose="020B0503020204020204" pitchFamily="34" charset="-122"/>
                                </a:rPr>
                                <m:t>𝑙</m:t>
                              </m:r>
                              <m:r>
                                <a:rPr lang="en-US" altLang="zh-CN" i="1" kern="0">
                                  <a:solidFill>
                                    <a:srgbClr val="000000"/>
                                  </a:solidFill>
                                  <a:latin typeface="Cambria Math" panose="02040503050406030204" pitchFamily="18" charset="0"/>
                                  <a:ea typeface="微软雅黑" panose="020B0503020204020204" pitchFamily="34" charset="-122"/>
                                </a:rPr>
                                <m:t>−1</m:t>
                              </m:r>
                            </m:e>
                          </m:d>
                        </m:sup>
                      </m:sSup>
                      <m:r>
                        <a:rPr lang="en-US" altLang="zh-CN" i="1" kern="0">
                          <a:solidFill>
                            <a:srgbClr val="000000"/>
                          </a:solidFill>
                          <a:latin typeface="Cambria Math" panose="02040503050406030204" pitchFamily="18" charset="0"/>
                          <a:ea typeface="微软雅黑" panose="020B0503020204020204" pitchFamily="34" charset="-122"/>
                        </a:rPr>
                        <m:t>)+</m:t>
                      </m:r>
                      <m:sSup>
                        <m:sSupPr>
                          <m:ctrlPr>
                            <a:rPr lang="en-US" altLang="zh-CN" i="1" kern="0">
                              <a:solidFill>
                                <a:srgbClr val="000000"/>
                              </a:solidFill>
                              <a:latin typeface="Cambria Math" panose="02040503050406030204" pitchFamily="18" charset="0"/>
                              <a:ea typeface="微软雅黑" panose="020B0503020204020204" pitchFamily="34" charset="-122"/>
                            </a:rPr>
                          </m:ctrlPr>
                        </m:sSupPr>
                        <m:e>
                          <m:r>
                            <a:rPr lang="en-US" altLang="zh-CN" b="1" i="1" kern="0">
                              <a:solidFill>
                                <a:srgbClr val="000000"/>
                              </a:solidFill>
                              <a:latin typeface="Cambria Math" panose="02040503050406030204" pitchFamily="18" charset="0"/>
                              <a:ea typeface="微软雅黑" panose="020B0503020204020204" pitchFamily="34" charset="-122"/>
                            </a:rPr>
                            <m:t>𝒃</m:t>
                          </m:r>
                        </m:e>
                        <m:sup>
                          <m:r>
                            <a:rPr lang="en-US" altLang="zh-CN" i="1" kern="0">
                              <a:solidFill>
                                <a:srgbClr val="000000"/>
                              </a:solidFill>
                              <a:latin typeface="Cambria Math" panose="02040503050406030204" pitchFamily="18" charset="0"/>
                              <a:ea typeface="微软雅黑" panose="020B0503020204020204" pitchFamily="34" charset="-122"/>
                            </a:rPr>
                            <m:t>(</m:t>
                          </m:r>
                          <m:r>
                            <a:rPr lang="en-US" altLang="zh-CN" i="1" kern="0">
                              <a:solidFill>
                                <a:srgbClr val="000000"/>
                              </a:solidFill>
                              <a:latin typeface="Cambria Math" panose="02040503050406030204" pitchFamily="18" charset="0"/>
                              <a:ea typeface="微软雅黑" panose="020B0503020204020204" pitchFamily="34" charset="-122"/>
                            </a:rPr>
                            <m:t>𝑙</m:t>
                          </m:r>
                          <m:r>
                            <a:rPr lang="en-US" altLang="zh-CN" i="1" kern="0">
                              <a:solidFill>
                                <a:srgbClr val="000000"/>
                              </a:solidFill>
                              <a:latin typeface="Cambria Math" panose="02040503050406030204" pitchFamily="18" charset="0"/>
                              <a:ea typeface="微软雅黑" panose="020B0503020204020204" pitchFamily="34" charset="-122"/>
                            </a:rPr>
                            <m:t>)</m:t>
                          </m:r>
                        </m:sup>
                      </m:sSup>
                    </m:oMath>
                  </m:oMathPara>
                </a14:m>
                <a:endParaRPr lang="en-US" altLang="zh-CN" kern="0" dirty="0">
                  <a:solidFill>
                    <a:srgbClr val="000000"/>
                  </a:solidFill>
                  <a:latin typeface="微软雅黑" panose="020B0503020204020204" pitchFamily="34" charset="-122"/>
                  <a:ea typeface="微软雅黑" panose="020B0503020204020204" pitchFamily="34" charset="-122"/>
                </a:endParaRPr>
              </a:p>
              <a:p>
                <a:pPr marL="0" lvl="1" algn="just" eaLnBrk="0" fontAlgn="base" hangingPunct="0">
                  <a:lnSpc>
                    <a:spcPct val="125000"/>
                  </a:lnSpc>
                  <a:spcBef>
                    <a:spcPts val="600"/>
                  </a:spcBef>
                  <a:spcAft>
                    <a:spcPts val="600"/>
                  </a:spcAft>
                  <a:buClr>
                    <a:srgbClr val="0000FF"/>
                  </a:buClr>
                </a:pPr>
                <a:r>
                  <a:rPr lang="zh-CN" altLang="en-US" kern="0" dirty="0">
                    <a:solidFill>
                      <a:srgbClr val="000000"/>
                    </a:solidFill>
                    <a:latin typeface="微软雅黑" panose="020B0503020204020204" pitchFamily="34" charset="-122"/>
                    <a:ea typeface="微软雅黑" panose="020B0503020204020204" pitchFamily="34" charset="-122"/>
                  </a:rPr>
                  <a:t>           或者：</a:t>
                </a:r>
                <a:endParaRPr lang="en-US" altLang="zh-CN" kern="0" dirty="0">
                  <a:solidFill>
                    <a:srgbClr val="000000"/>
                  </a:solidFill>
                  <a:latin typeface="微软雅黑" panose="020B0503020204020204" pitchFamily="34" charset="-122"/>
                  <a:ea typeface="微软雅黑" panose="020B0503020204020204" pitchFamily="34" charset="-122"/>
                </a:endParaRPr>
              </a:p>
              <a:p>
                <a:pPr marL="0" lvl="1" algn="just" eaLnBrk="0" fontAlgn="base" hangingPunct="0">
                  <a:lnSpc>
                    <a:spcPct val="125000"/>
                  </a:lnSpc>
                  <a:spcBef>
                    <a:spcPts val="600"/>
                  </a:spcBef>
                  <a:spcAft>
                    <a:spcPts val="600"/>
                  </a:spcAft>
                  <a:buClr>
                    <a:srgbClr val="0000FF"/>
                  </a:buClr>
                </a:pPr>
                <a14:m>
                  <m:oMathPara xmlns:m="http://schemas.openxmlformats.org/officeDocument/2006/math">
                    <m:oMathParaPr>
                      <m:jc m:val="centerGroup"/>
                    </m:oMathParaPr>
                    <m:oMath xmlns:m="http://schemas.openxmlformats.org/officeDocument/2006/math">
                      <m:sSup>
                        <m:sSupPr>
                          <m:ctrlPr>
                            <a:rPr lang="en-US" altLang="zh-CN" i="1" kern="0">
                              <a:solidFill>
                                <a:srgbClr val="000000"/>
                              </a:solidFill>
                              <a:latin typeface="Cambria Math" panose="02040503050406030204" pitchFamily="18" charset="0"/>
                              <a:ea typeface="微软雅黑" panose="020B0503020204020204" pitchFamily="34" charset="-122"/>
                            </a:rPr>
                          </m:ctrlPr>
                        </m:sSupPr>
                        <m:e>
                          <m:r>
                            <a:rPr lang="en-US" altLang="zh-CN" b="1" i="1" kern="0" smtClean="0">
                              <a:solidFill>
                                <a:srgbClr val="000000"/>
                              </a:solidFill>
                              <a:latin typeface="Cambria Math" panose="02040503050406030204" pitchFamily="18" charset="0"/>
                              <a:ea typeface="微软雅黑" panose="020B0503020204020204" pitchFamily="34" charset="-122"/>
                            </a:rPr>
                            <m:t>𝒂</m:t>
                          </m:r>
                        </m:e>
                        <m:sup>
                          <m:r>
                            <a:rPr lang="en-US" altLang="zh-CN" i="1" kern="0">
                              <a:solidFill>
                                <a:srgbClr val="000000"/>
                              </a:solidFill>
                              <a:latin typeface="Cambria Math" panose="02040503050406030204" pitchFamily="18" charset="0"/>
                              <a:ea typeface="微软雅黑" panose="020B0503020204020204" pitchFamily="34" charset="-122"/>
                            </a:rPr>
                            <m:t>(</m:t>
                          </m:r>
                          <m:r>
                            <a:rPr lang="en-US" altLang="zh-CN" i="1" kern="0">
                              <a:solidFill>
                                <a:srgbClr val="000000"/>
                              </a:solidFill>
                              <a:latin typeface="Cambria Math" panose="02040503050406030204" pitchFamily="18" charset="0"/>
                              <a:ea typeface="微软雅黑" panose="020B0503020204020204" pitchFamily="34" charset="-122"/>
                            </a:rPr>
                            <m:t>𝑙</m:t>
                          </m:r>
                          <m:r>
                            <a:rPr lang="en-US" altLang="zh-CN" i="1" kern="0">
                              <a:solidFill>
                                <a:srgbClr val="000000"/>
                              </a:solidFill>
                              <a:latin typeface="Cambria Math" panose="02040503050406030204" pitchFamily="18" charset="0"/>
                              <a:ea typeface="微软雅黑" panose="020B0503020204020204" pitchFamily="34" charset="-122"/>
                            </a:rPr>
                            <m:t>)</m:t>
                          </m:r>
                        </m:sup>
                      </m:sSup>
                      <m:r>
                        <a:rPr lang="en-US" altLang="zh-CN" i="1" kern="0">
                          <a:solidFill>
                            <a:srgbClr val="000000"/>
                          </a:solidFill>
                          <a:latin typeface="Cambria Math" panose="02040503050406030204" pitchFamily="18" charset="0"/>
                          <a:ea typeface="微软雅黑" panose="020B0503020204020204" pitchFamily="34" charset="-122"/>
                        </a:rPr>
                        <m:t>=</m:t>
                      </m:r>
                      <m:sSub>
                        <m:sSubPr>
                          <m:ctrlPr>
                            <a:rPr lang="en-US" altLang="zh-CN" i="1" kern="0">
                              <a:solidFill>
                                <a:srgbClr val="000000"/>
                              </a:solidFill>
                              <a:latin typeface="Cambria Math" panose="02040503050406030204" pitchFamily="18" charset="0"/>
                              <a:ea typeface="微软雅黑" panose="020B0503020204020204" pitchFamily="34" charset="-122"/>
                            </a:rPr>
                          </m:ctrlPr>
                        </m:sSubPr>
                        <m:e>
                          <m:r>
                            <a:rPr lang="en-US" altLang="zh-CN" i="1" kern="0">
                              <a:solidFill>
                                <a:srgbClr val="000000"/>
                              </a:solidFill>
                              <a:latin typeface="Cambria Math" panose="02040503050406030204" pitchFamily="18" charset="0"/>
                              <a:ea typeface="微软雅黑" panose="020B0503020204020204" pitchFamily="34" charset="-122"/>
                            </a:rPr>
                            <m:t>𝑓</m:t>
                          </m:r>
                        </m:e>
                        <m:sub>
                          <m:r>
                            <a:rPr lang="en-US" altLang="zh-CN" i="1" kern="0">
                              <a:solidFill>
                                <a:srgbClr val="000000"/>
                              </a:solidFill>
                              <a:latin typeface="Cambria Math" panose="02040503050406030204" pitchFamily="18" charset="0"/>
                              <a:ea typeface="微软雅黑" panose="020B0503020204020204" pitchFamily="34" charset="-122"/>
                            </a:rPr>
                            <m:t>𝑙</m:t>
                          </m:r>
                        </m:sub>
                      </m:sSub>
                      <m:r>
                        <a:rPr lang="en-US" altLang="zh-CN" i="1" kern="0">
                          <a:solidFill>
                            <a:srgbClr val="000000"/>
                          </a:solidFill>
                          <a:latin typeface="Cambria Math" panose="02040503050406030204" pitchFamily="18" charset="0"/>
                          <a:ea typeface="微软雅黑" panose="020B0503020204020204" pitchFamily="34" charset="-122"/>
                        </a:rPr>
                        <m:t>(</m:t>
                      </m:r>
                      <m:sSup>
                        <m:sSupPr>
                          <m:ctrlPr>
                            <a:rPr lang="en-US" altLang="zh-CN" i="1" kern="0">
                              <a:solidFill>
                                <a:srgbClr val="000000"/>
                              </a:solidFill>
                              <a:latin typeface="Cambria Math" panose="02040503050406030204" pitchFamily="18" charset="0"/>
                              <a:ea typeface="微软雅黑" panose="020B0503020204020204" pitchFamily="34" charset="-122"/>
                            </a:rPr>
                          </m:ctrlPr>
                        </m:sSupPr>
                        <m:e>
                          <m:r>
                            <a:rPr lang="en-US" altLang="zh-CN" b="1" i="1" kern="0">
                              <a:solidFill>
                                <a:srgbClr val="000000"/>
                              </a:solidFill>
                              <a:latin typeface="Cambria Math" panose="02040503050406030204" pitchFamily="18" charset="0"/>
                              <a:ea typeface="微软雅黑" panose="020B0503020204020204" pitchFamily="34" charset="-122"/>
                            </a:rPr>
                            <m:t>𝑾</m:t>
                          </m:r>
                        </m:e>
                        <m:sup>
                          <m:r>
                            <a:rPr lang="en-US" altLang="zh-CN" i="1" kern="0">
                              <a:solidFill>
                                <a:srgbClr val="000000"/>
                              </a:solidFill>
                              <a:latin typeface="Cambria Math" panose="02040503050406030204" pitchFamily="18" charset="0"/>
                              <a:ea typeface="微软雅黑" panose="020B0503020204020204" pitchFamily="34" charset="-122"/>
                            </a:rPr>
                            <m:t>(</m:t>
                          </m:r>
                          <m:r>
                            <a:rPr lang="en-US" altLang="zh-CN" i="1" kern="0">
                              <a:solidFill>
                                <a:srgbClr val="000000"/>
                              </a:solidFill>
                              <a:latin typeface="Cambria Math" panose="02040503050406030204" pitchFamily="18" charset="0"/>
                              <a:ea typeface="微软雅黑" panose="020B0503020204020204" pitchFamily="34" charset="-122"/>
                            </a:rPr>
                            <m:t>𝑙</m:t>
                          </m:r>
                          <m:r>
                            <a:rPr lang="en-US" altLang="zh-CN" i="1" kern="0">
                              <a:solidFill>
                                <a:srgbClr val="000000"/>
                              </a:solidFill>
                              <a:latin typeface="Cambria Math" panose="02040503050406030204" pitchFamily="18" charset="0"/>
                              <a:ea typeface="微软雅黑" panose="020B0503020204020204" pitchFamily="34" charset="-122"/>
                            </a:rPr>
                            <m:t>)</m:t>
                          </m:r>
                        </m:sup>
                      </m:sSup>
                      <m:sSup>
                        <m:sSupPr>
                          <m:ctrlPr>
                            <a:rPr lang="en-US" altLang="zh-CN" i="1" kern="0">
                              <a:solidFill>
                                <a:srgbClr val="000000"/>
                              </a:solidFill>
                              <a:latin typeface="Cambria Math" panose="02040503050406030204" pitchFamily="18" charset="0"/>
                              <a:ea typeface="微软雅黑" panose="020B0503020204020204" pitchFamily="34" charset="-122"/>
                            </a:rPr>
                          </m:ctrlPr>
                        </m:sSupPr>
                        <m:e>
                          <m:r>
                            <a:rPr lang="en-US" altLang="zh-CN" b="1" i="1" kern="0">
                              <a:solidFill>
                                <a:srgbClr val="000000"/>
                              </a:solidFill>
                              <a:latin typeface="Cambria Math" panose="02040503050406030204" pitchFamily="18" charset="0"/>
                              <a:ea typeface="微软雅黑" panose="020B0503020204020204" pitchFamily="34" charset="-122"/>
                            </a:rPr>
                            <m:t>𝒂</m:t>
                          </m:r>
                        </m:e>
                        <m:sup>
                          <m:r>
                            <a:rPr lang="en-US" altLang="zh-CN" i="1" kern="0">
                              <a:solidFill>
                                <a:srgbClr val="000000"/>
                              </a:solidFill>
                              <a:latin typeface="Cambria Math" panose="02040503050406030204" pitchFamily="18" charset="0"/>
                              <a:ea typeface="微软雅黑" panose="020B0503020204020204" pitchFamily="34" charset="-122"/>
                            </a:rPr>
                            <m:t>(</m:t>
                          </m:r>
                          <m:r>
                            <a:rPr lang="en-US" altLang="zh-CN" i="1" kern="0">
                              <a:solidFill>
                                <a:srgbClr val="000000"/>
                              </a:solidFill>
                              <a:latin typeface="Cambria Math" panose="02040503050406030204" pitchFamily="18" charset="0"/>
                              <a:ea typeface="微软雅黑" panose="020B0503020204020204" pitchFamily="34" charset="-122"/>
                            </a:rPr>
                            <m:t>𝑙</m:t>
                          </m:r>
                          <m:r>
                            <a:rPr lang="en-US" altLang="zh-CN" i="1" kern="0">
                              <a:solidFill>
                                <a:srgbClr val="000000"/>
                              </a:solidFill>
                              <a:latin typeface="Cambria Math" panose="02040503050406030204" pitchFamily="18" charset="0"/>
                              <a:ea typeface="微软雅黑" panose="020B0503020204020204" pitchFamily="34" charset="-122"/>
                            </a:rPr>
                            <m:t>−1)</m:t>
                          </m:r>
                        </m:sup>
                      </m:sSup>
                      <m:r>
                        <a:rPr lang="en-US" altLang="zh-CN" i="1" kern="0">
                          <a:solidFill>
                            <a:srgbClr val="000000"/>
                          </a:solidFill>
                          <a:latin typeface="Cambria Math" panose="02040503050406030204" pitchFamily="18" charset="0"/>
                          <a:ea typeface="微软雅黑" panose="020B0503020204020204" pitchFamily="34" charset="-122"/>
                        </a:rPr>
                        <m:t>+</m:t>
                      </m:r>
                      <m:sSup>
                        <m:sSupPr>
                          <m:ctrlPr>
                            <a:rPr lang="en-US" altLang="zh-CN" i="1" kern="0">
                              <a:solidFill>
                                <a:srgbClr val="000000"/>
                              </a:solidFill>
                              <a:latin typeface="Cambria Math" panose="02040503050406030204" pitchFamily="18" charset="0"/>
                              <a:ea typeface="微软雅黑" panose="020B0503020204020204" pitchFamily="34" charset="-122"/>
                            </a:rPr>
                          </m:ctrlPr>
                        </m:sSupPr>
                        <m:e>
                          <m:r>
                            <a:rPr lang="en-US" altLang="zh-CN" b="1" i="1" kern="0">
                              <a:solidFill>
                                <a:srgbClr val="000000"/>
                              </a:solidFill>
                              <a:latin typeface="Cambria Math" panose="02040503050406030204" pitchFamily="18" charset="0"/>
                              <a:ea typeface="微软雅黑" panose="020B0503020204020204" pitchFamily="34" charset="-122"/>
                            </a:rPr>
                            <m:t>𝒃</m:t>
                          </m:r>
                        </m:e>
                        <m:sup>
                          <m:r>
                            <a:rPr lang="en-US" altLang="zh-CN" i="1" kern="0">
                              <a:solidFill>
                                <a:srgbClr val="000000"/>
                              </a:solidFill>
                              <a:latin typeface="Cambria Math" panose="02040503050406030204" pitchFamily="18" charset="0"/>
                              <a:ea typeface="微软雅黑" panose="020B0503020204020204" pitchFamily="34" charset="-122"/>
                            </a:rPr>
                            <m:t>(</m:t>
                          </m:r>
                          <m:r>
                            <a:rPr lang="en-US" altLang="zh-CN" i="1" kern="0">
                              <a:solidFill>
                                <a:srgbClr val="000000"/>
                              </a:solidFill>
                              <a:latin typeface="Cambria Math" panose="02040503050406030204" pitchFamily="18" charset="0"/>
                              <a:ea typeface="微软雅黑" panose="020B0503020204020204" pitchFamily="34" charset="-122"/>
                            </a:rPr>
                            <m:t>𝑙</m:t>
                          </m:r>
                          <m:r>
                            <a:rPr lang="en-US" altLang="zh-CN" i="1" kern="0">
                              <a:solidFill>
                                <a:srgbClr val="000000"/>
                              </a:solidFill>
                              <a:latin typeface="Cambria Math" panose="02040503050406030204" pitchFamily="18" charset="0"/>
                              <a:ea typeface="微软雅黑" panose="020B0503020204020204" pitchFamily="34" charset="-122"/>
                            </a:rPr>
                            <m:t>)</m:t>
                          </m:r>
                        </m:sup>
                      </m:sSup>
                      <m:r>
                        <a:rPr lang="en-US" altLang="zh-CN" i="1" kern="0">
                          <a:solidFill>
                            <a:srgbClr val="000000"/>
                          </a:solidFill>
                          <a:latin typeface="Cambria Math" panose="02040503050406030204" pitchFamily="18" charset="0"/>
                          <a:ea typeface="微软雅黑" panose="020B0503020204020204" pitchFamily="34" charset="-122"/>
                        </a:rPr>
                        <m:t>)</m:t>
                      </m:r>
                    </m:oMath>
                  </m:oMathPara>
                </a14:m>
                <a:endParaRPr lang="en-US" altLang="zh-CN" kern="0" dirty="0">
                  <a:solidFill>
                    <a:srgbClr val="000000"/>
                  </a:solidFill>
                  <a:latin typeface="微软雅黑" panose="020B0503020204020204" pitchFamily="34" charset="-122"/>
                  <a:ea typeface="微软雅黑" panose="020B0503020204020204" pitchFamily="34" charset="-122"/>
                </a:endParaRPr>
              </a:p>
              <a:p>
                <a:pPr marL="742950" lvl="2" indent="-285750" algn="just" eaLnBrk="0" fontAlgn="base" hangingPunct="0">
                  <a:lnSpc>
                    <a:spcPct val="125000"/>
                  </a:lnSpc>
                  <a:spcBef>
                    <a:spcPts val="600"/>
                  </a:spcBef>
                  <a:spcAft>
                    <a:spcPts val="600"/>
                  </a:spcAft>
                  <a:buClr>
                    <a:srgbClr val="0000FF"/>
                  </a:buClr>
                  <a:buFont typeface="Wingdings" panose="05000000000000000000" pitchFamily="2" charset="2"/>
                  <a:buChar char="ü"/>
                </a:pPr>
                <a:r>
                  <a:rPr lang="zh-CN" altLang="en-US" kern="0" dirty="0">
                    <a:solidFill>
                      <a:srgbClr val="000000"/>
                    </a:solidFill>
                    <a:latin typeface="微软雅黑" panose="020B0503020204020204" pitchFamily="34" charset="-122"/>
                    <a:ea typeface="微软雅黑" panose="020B0503020204020204" pitchFamily="34" charset="-122"/>
                  </a:rPr>
                  <a:t>如此，通过逐层传递，得到最后的输出</a:t>
                </a:r>
                <a14:m>
                  <m:oMath xmlns:m="http://schemas.openxmlformats.org/officeDocument/2006/math">
                    <m:sSup>
                      <m:sSupPr>
                        <m:ctrlPr>
                          <a:rPr lang="en-US" altLang="zh-CN" i="1" kern="0">
                            <a:solidFill>
                              <a:srgbClr val="000000"/>
                            </a:solidFill>
                            <a:latin typeface="Cambria Math" panose="02040503050406030204" pitchFamily="18" charset="0"/>
                            <a:ea typeface="微软雅黑" panose="020B0503020204020204" pitchFamily="34" charset="-122"/>
                          </a:rPr>
                        </m:ctrlPr>
                      </m:sSupPr>
                      <m:e>
                        <m:r>
                          <a:rPr lang="en-US" altLang="zh-CN" b="1" i="1" kern="0">
                            <a:solidFill>
                              <a:srgbClr val="000000"/>
                            </a:solidFill>
                            <a:latin typeface="Cambria Math" panose="02040503050406030204" pitchFamily="18" charset="0"/>
                            <a:ea typeface="微软雅黑" panose="020B0503020204020204" pitchFamily="34" charset="-122"/>
                          </a:rPr>
                          <m:t>𝒂</m:t>
                        </m:r>
                      </m:e>
                      <m:sup>
                        <m:r>
                          <a:rPr lang="en-US" altLang="zh-CN" i="1" kern="0">
                            <a:solidFill>
                              <a:srgbClr val="000000"/>
                            </a:solidFill>
                            <a:latin typeface="Cambria Math" panose="02040503050406030204" pitchFamily="18" charset="0"/>
                            <a:ea typeface="微软雅黑" panose="020B0503020204020204" pitchFamily="34" charset="-122"/>
                          </a:rPr>
                          <m:t>(</m:t>
                        </m:r>
                        <m:r>
                          <a:rPr lang="en-US" altLang="zh-CN" i="1" kern="0">
                            <a:solidFill>
                              <a:srgbClr val="000000"/>
                            </a:solidFill>
                            <a:latin typeface="Cambria Math" panose="02040503050406030204" pitchFamily="18" charset="0"/>
                            <a:ea typeface="微软雅黑" panose="020B0503020204020204" pitchFamily="34" charset="-122"/>
                          </a:rPr>
                          <m:t>𝐿</m:t>
                        </m:r>
                        <m:r>
                          <a:rPr lang="en-US" altLang="zh-CN" i="1" kern="0">
                            <a:solidFill>
                              <a:srgbClr val="000000"/>
                            </a:solidFill>
                            <a:latin typeface="Cambria Math" panose="02040503050406030204" pitchFamily="18" charset="0"/>
                            <a:ea typeface="微软雅黑" panose="020B0503020204020204" pitchFamily="34" charset="-122"/>
                          </a:rPr>
                          <m:t>)</m:t>
                        </m:r>
                      </m:sup>
                    </m:sSup>
                    <m:r>
                      <a:rPr lang="en-US" altLang="zh-CN" i="1" kern="0">
                        <a:solidFill>
                          <a:srgbClr val="000000"/>
                        </a:solidFill>
                        <a:latin typeface="Cambria Math" panose="02040503050406030204" pitchFamily="18" charset="0"/>
                        <a:ea typeface="微软雅黑" panose="020B0503020204020204" pitchFamily="34" charset="-122"/>
                      </a:rPr>
                      <m:t> </m:t>
                    </m:r>
                  </m:oMath>
                </a14:m>
                <a:r>
                  <a:rPr lang="zh-CN" altLang="en-US" kern="0" dirty="0">
                    <a:solidFill>
                      <a:srgbClr val="000000"/>
                    </a:solidFill>
                    <a:latin typeface="微软雅黑" panose="020B0503020204020204" pitchFamily="34" charset="-122"/>
                    <a:ea typeface="微软雅黑" panose="020B0503020204020204" pitchFamily="34" charset="-122"/>
                  </a:rPr>
                  <a:t>，整个网络可以看做一个复合函数</a:t>
                </a:r>
                <a14:m>
                  <m:oMath xmlns:m="http://schemas.openxmlformats.org/officeDocument/2006/math">
                    <m:r>
                      <a:rPr lang="zh-CN" altLang="en-US" b="1" i="1" kern="0">
                        <a:solidFill>
                          <a:srgbClr val="000000"/>
                        </a:solidFill>
                        <a:latin typeface="Cambria Math" panose="02040503050406030204" pitchFamily="18" charset="0"/>
                        <a:ea typeface="微软雅黑" panose="020B0503020204020204" pitchFamily="34" charset="-122"/>
                      </a:rPr>
                      <m:t>𝝓</m:t>
                    </m:r>
                    <m:r>
                      <a:rPr lang="en-US" altLang="zh-CN" b="1" i="1" kern="0">
                        <a:solidFill>
                          <a:srgbClr val="000000"/>
                        </a:solidFill>
                        <a:latin typeface="Cambria Math" panose="02040503050406030204" pitchFamily="18" charset="0"/>
                        <a:ea typeface="微软雅黑" panose="020B0503020204020204" pitchFamily="34" charset="-122"/>
                      </a:rPr>
                      <m:t>(</m:t>
                    </m:r>
                    <m:r>
                      <a:rPr lang="en-US" altLang="zh-CN" b="1" i="1" kern="0">
                        <a:solidFill>
                          <a:srgbClr val="000000"/>
                        </a:solidFill>
                        <a:latin typeface="Cambria Math" panose="02040503050406030204" pitchFamily="18" charset="0"/>
                        <a:ea typeface="微软雅黑" panose="020B0503020204020204" pitchFamily="34" charset="-122"/>
                      </a:rPr>
                      <m:t>𝒙</m:t>
                    </m:r>
                    <m:r>
                      <a:rPr lang="en-US" altLang="zh-CN" b="1" i="1" kern="0">
                        <a:solidFill>
                          <a:srgbClr val="000000"/>
                        </a:solidFill>
                        <a:latin typeface="Cambria Math" panose="02040503050406030204" pitchFamily="18" charset="0"/>
                        <a:ea typeface="微软雅黑" panose="020B0503020204020204" pitchFamily="34" charset="-122"/>
                      </a:rPr>
                      <m:t>;</m:t>
                    </m:r>
                    <m:r>
                      <a:rPr lang="en-US" altLang="zh-CN" b="1" i="1" kern="0">
                        <a:solidFill>
                          <a:srgbClr val="000000"/>
                        </a:solidFill>
                        <a:latin typeface="Cambria Math" panose="02040503050406030204" pitchFamily="18" charset="0"/>
                        <a:ea typeface="微软雅黑" panose="020B0503020204020204" pitchFamily="34" charset="-122"/>
                      </a:rPr>
                      <m:t>𝑾</m:t>
                    </m:r>
                    <m:r>
                      <a:rPr lang="en-US" altLang="zh-CN" b="1" i="1" kern="0">
                        <a:solidFill>
                          <a:srgbClr val="000000"/>
                        </a:solidFill>
                        <a:latin typeface="Cambria Math" panose="02040503050406030204" pitchFamily="18" charset="0"/>
                        <a:ea typeface="微软雅黑" panose="020B0503020204020204" pitchFamily="34" charset="-122"/>
                      </a:rPr>
                      <m:t>,</m:t>
                    </m:r>
                    <m:r>
                      <a:rPr lang="en-US" altLang="zh-CN" b="1" i="1" kern="0">
                        <a:solidFill>
                          <a:srgbClr val="000000"/>
                        </a:solidFill>
                        <a:latin typeface="Cambria Math" panose="02040503050406030204" pitchFamily="18" charset="0"/>
                        <a:ea typeface="微软雅黑" panose="020B0503020204020204" pitchFamily="34" charset="-122"/>
                      </a:rPr>
                      <m:t>𝒃</m:t>
                    </m:r>
                    <m:r>
                      <a:rPr lang="en-US" altLang="zh-CN" b="1" i="1" kern="0">
                        <a:solidFill>
                          <a:srgbClr val="000000"/>
                        </a:solidFill>
                        <a:latin typeface="Cambria Math" panose="02040503050406030204" pitchFamily="18" charset="0"/>
                        <a:ea typeface="微软雅黑" panose="020B0503020204020204" pitchFamily="34" charset="-122"/>
                      </a:rPr>
                      <m:t>)</m:t>
                    </m:r>
                  </m:oMath>
                </a14:m>
                <a:r>
                  <a:rPr lang="zh-CN" altLang="en-US" kern="0" dirty="0">
                    <a:solidFill>
                      <a:srgbClr val="000000"/>
                    </a:solidFill>
                    <a:latin typeface="微软雅黑" panose="020B0503020204020204" pitchFamily="34" charset="-122"/>
                    <a:ea typeface="微软雅黑" panose="020B0503020204020204" pitchFamily="34" charset="-122"/>
                  </a:rPr>
                  <a:t>：</a:t>
                </a:r>
                <a:endParaRPr lang="en-US" altLang="zh-CN" kern="0" dirty="0">
                  <a:solidFill>
                    <a:srgbClr val="000000"/>
                  </a:solidFill>
                  <a:latin typeface="微软雅黑" panose="020B0503020204020204" pitchFamily="34" charset="-122"/>
                  <a:ea typeface="微软雅黑" panose="020B0503020204020204" pitchFamily="34" charset="-122"/>
                </a:endParaRPr>
              </a:p>
              <a:p>
                <a:pPr marL="0" lvl="1" algn="just" eaLnBrk="0" fontAlgn="base" hangingPunct="0">
                  <a:lnSpc>
                    <a:spcPct val="125000"/>
                  </a:lnSpc>
                  <a:spcBef>
                    <a:spcPts val="600"/>
                  </a:spcBef>
                  <a:spcAft>
                    <a:spcPts val="600"/>
                  </a:spcAft>
                  <a:buClr>
                    <a:srgbClr val="0000FF"/>
                  </a:buClr>
                </a:pPr>
                <a:r>
                  <a:rPr lang="en-US" altLang="zh-CN" kern="0" dirty="0">
                    <a:solidFill>
                      <a:srgbClr val="000000"/>
                    </a:solidFill>
                    <a:ea typeface="微软雅黑" panose="020B0503020204020204" pitchFamily="34" charset="-122"/>
                  </a:rPr>
                  <a:t>                </a:t>
                </a:r>
                <a14:m>
                  <m:oMath xmlns:m="http://schemas.openxmlformats.org/officeDocument/2006/math">
                    <m:sSup>
                      <m:sSupPr>
                        <m:ctrlPr>
                          <a:rPr lang="en-US" altLang="zh-CN" i="1" kern="0">
                            <a:solidFill>
                              <a:srgbClr val="000000"/>
                            </a:solidFill>
                            <a:latin typeface="Cambria Math" panose="02040503050406030204" pitchFamily="18" charset="0"/>
                            <a:ea typeface="微软雅黑" panose="020B0503020204020204" pitchFamily="34" charset="-122"/>
                          </a:rPr>
                        </m:ctrlPr>
                      </m:sSupPr>
                      <m:e>
                        <m:r>
                          <a:rPr lang="en-US" altLang="zh-CN" b="1" i="1" kern="0">
                            <a:solidFill>
                              <a:srgbClr val="000000"/>
                            </a:solidFill>
                            <a:latin typeface="Cambria Math" panose="02040503050406030204" pitchFamily="18" charset="0"/>
                            <a:ea typeface="微软雅黑" panose="020B0503020204020204" pitchFamily="34" charset="-122"/>
                          </a:rPr>
                          <m:t>𝒂</m:t>
                        </m:r>
                      </m:e>
                      <m:sup>
                        <m:r>
                          <a:rPr lang="en-US" altLang="zh-CN" i="1" kern="0">
                            <a:solidFill>
                              <a:srgbClr val="000000"/>
                            </a:solidFill>
                            <a:latin typeface="Cambria Math" panose="02040503050406030204" pitchFamily="18" charset="0"/>
                            <a:ea typeface="微软雅黑" panose="020B0503020204020204" pitchFamily="34" charset="-122"/>
                          </a:rPr>
                          <m:t>(0)</m:t>
                        </m:r>
                      </m:sup>
                    </m:sSup>
                    <m:r>
                      <a:rPr lang="en-US" altLang="zh-CN" i="1" kern="0" smtClean="0">
                        <a:solidFill>
                          <a:srgbClr val="000000"/>
                        </a:solidFill>
                        <a:latin typeface="Cambria Math" panose="02040503050406030204" pitchFamily="18" charset="0"/>
                        <a:ea typeface="Cambria Math" panose="02040503050406030204" pitchFamily="18" charset="0"/>
                      </a:rPr>
                      <m:t>→</m:t>
                    </m:r>
                    <m:sSup>
                      <m:sSupPr>
                        <m:ctrlPr>
                          <a:rPr lang="en-US" altLang="zh-CN" i="1" kern="0">
                            <a:solidFill>
                              <a:srgbClr val="000000"/>
                            </a:solidFill>
                            <a:latin typeface="Cambria Math" panose="02040503050406030204" pitchFamily="18" charset="0"/>
                            <a:ea typeface="微软雅黑" panose="020B0503020204020204" pitchFamily="34" charset="-122"/>
                          </a:rPr>
                        </m:ctrlPr>
                      </m:sSupPr>
                      <m:e>
                        <m:r>
                          <a:rPr lang="en-US" altLang="zh-CN" b="1" i="1" kern="0" smtClean="0">
                            <a:solidFill>
                              <a:srgbClr val="000000"/>
                            </a:solidFill>
                            <a:latin typeface="Cambria Math" panose="02040503050406030204" pitchFamily="18" charset="0"/>
                            <a:ea typeface="微软雅黑" panose="020B0503020204020204" pitchFamily="34" charset="-122"/>
                          </a:rPr>
                          <m:t>𝒛</m:t>
                        </m:r>
                      </m:e>
                      <m:sup>
                        <m:r>
                          <a:rPr lang="en-US" altLang="zh-CN" i="1" kern="0">
                            <a:solidFill>
                              <a:srgbClr val="000000"/>
                            </a:solidFill>
                            <a:latin typeface="Cambria Math" panose="02040503050406030204" pitchFamily="18" charset="0"/>
                            <a:ea typeface="微软雅黑" panose="020B0503020204020204" pitchFamily="34" charset="-122"/>
                          </a:rPr>
                          <m:t>(</m:t>
                        </m:r>
                        <m:r>
                          <a:rPr lang="en-US" altLang="zh-CN" b="0" i="1" kern="0" smtClean="0">
                            <a:solidFill>
                              <a:srgbClr val="000000"/>
                            </a:solidFill>
                            <a:latin typeface="Cambria Math" panose="02040503050406030204" pitchFamily="18" charset="0"/>
                            <a:ea typeface="微软雅黑" panose="020B0503020204020204" pitchFamily="34" charset="-122"/>
                          </a:rPr>
                          <m:t>1</m:t>
                        </m:r>
                        <m:r>
                          <a:rPr lang="en-US" altLang="zh-CN" i="1" kern="0">
                            <a:solidFill>
                              <a:srgbClr val="000000"/>
                            </a:solidFill>
                            <a:latin typeface="Cambria Math" panose="02040503050406030204" pitchFamily="18" charset="0"/>
                            <a:ea typeface="微软雅黑" panose="020B0503020204020204" pitchFamily="34" charset="-122"/>
                          </a:rPr>
                          <m:t>)</m:t>
                        </m:r>
                      </m:sup>
                    </m:sSup>
                    <m:r>
                      <a:rPr lang="en-US" altLang="zh-CN" i="1" kern="0">
                        <a:solidFill>
                          <a:srgbClr val="000000"/>
                        </a:solidFill>
                        <a:latin typeface="Cambria Math" panose="02040503050406030204" pitchFamily="18" charset="0"/>
                        <a:ea typeface="Cambria Math" panose="02040503050406030204" pitchFamily="18" charset="0"/>
                      </a:rPr>
                      <m:t>→</m:t>
                    </m:r>
                    <m:sSup>
                      <m:sSupPr>
                        <m:ctrlPr>
                          <a:rPr lang="en-US" altLang="zh-CN" i="1" kern="0">
                            <a:solidFill>
                              <a:srgbClr val="000000"/>
                            </a:solidFill>
                            <a:latin typeface="Cambria Math" panose="02040503050406030204" pitchFamily="18" charset="0"/>
                            <a:ea typeface="微软雅黑" panose="020B0503020204020204" pitchFamily="34" charset="-122"/>
                          </a:rPr>
                        </m:ctrlPr>
                      </m:sSupPr>
                      <m:e>
                        <m:r>
                          <a:rPr lang="en-US" altLang="zh-CN" b="1" i="1" kern="0" smtClean="0">
                            <a:solidFill>
                              <a:srgbClr val="000000"/>
                            </a:solidFill>
                            <a:latin typeface="Cambria Math" panose="02040503050406030204" pitchFamily="18" charset="0"/>
                            <a:ea typeface="微软雅黑" panose="020B0503020204020204" pitchFamily="34" charset="-122"/>
                          </a:rPr>
                          <m:t>𝒂</m:t>
                        </m:r>
                      </m:e>
                      <m:sup>
                        <m:r>
                          <a:rPr lang="en-US" altLang="zh-CN" i="1" kern="0">
                            <a:solidFill>
                              <a:srgbClr val="000000"/>
                            </a:solidFill>
                            <a:latin typeface="Cambria Math" panose="02040503050406030204" pitchFamily="18" charset="0"/>
                            <a:ea typeface="微软雅黑" panose="020B0503020204020204" pitchFamily="34" charset="-122"/>
                          </a:rPr>
                          <m:t>(1)</m:t>
                        </m:r>
                      </m:sup>
                    </m:sSup>
                    <m:r>
                      <a:rPr lang="en-US" altLang="zh-CN" i="1" kern="0">
                        <a:solidFill>
                          <a:srgbClr val="000000"/>
                        </a:solidFill>
                        <a:latin typeface="Cambria Math" panose="02040503050406030204" pitchFamily="18" charset="0"/>
                        <a:ea typeface="Cambria Math" panose="02040503050406030204" pitchFamily="18" charset="0"/>
                      </a:rPr>
                      <m:t>→</m:t>
                    </m:r>
                    <m:sSup>
                      <m:sSupPr>
                        <m:ctrlPr>
                          <a:rPr lang="en-US" altLang="zh-CN" i="1" kern="0">
                            <a:solidFill>
                              <a:srgbClr val="000000"/>
                            </a:solidFill>
                            <a:latin typeface="Cambria Math" panose="02040503050406030204" pitchFamily="18" charset="0"/>
                            <a:ea typeface="微软雅黑" panose="020B0503020204020204" pitchFamily="34" charset="-122"/>
                          </a:rPr>
                        </m:ctrlPr>
                      </m:sSupPr>
                      <m:e>
                        <m:r>
                          <a:rPr lang="en-US" altLang="zh-CN" b="1" i="1" kern="0">
                            <a:solidFill>
                              <a:srgbClr val="000000"/>
                            </a:solidFill>
                            <a:latin typeface="Cambria Math" panose="02040503050406030204" pitchFamily="18" charset="0"/>
                            <a:ea typeface="微软雅黑" panose="020B0503020204020204" pitchFamily="34" charset="-122"/>
                          </a:rPr>
                          <m:t>𝒛</m:t>
                        </m:r>
                      </m:e>
                      <m:sup>
                        <m:r>
                          <a:rPr lang="en-US" altLang="zh-CN" i="1" kern="0">
                            <a:solidFill>
                              <a:srgbClr val="000000"/>
                            </a:solidFill>
                            <a:latin typeface="Cambria Math" panose="02040503050406030204" pitchFamily="18" charset="0"/>
                            <a:ea typeface="微软雅黑" panose="020B0503020204020204" pitchFamily="34" charset="-122"/>
                          </a:rPr>
                          <m:t>(</m:t>
                        </m:r>
                        <m:r>
                          <a:rPr lang="en-US" altLang="zh-CN" b="0" i="1" kern="0" smtClean="0">
                            <a:solidFill>
                              <a:srgbClr val="000000"/>
                            </a:solidFill>
                            <a:latin typeface="Cambria Math" panose="02040503050406030204" pitchFamily="18" charset="0"/>
                            <a:ea typeface="微软雅黑" panose="020B0503020204020204" pitchFamily="34" charset="-122"/>
                          </a:rPr>
                          <m:t>2</m:t>
                        </m:r>
                        <m:r>
                          <a:rPr lang="en-US" altLang="zh-CN" i="1" kern="0">
                            <a:solidFill>
                              <a:srgbClr val="000000"/>
                            </a:solidFill>
                            <a:latin typeface="Cambria Math" panose="02040503050406030204" pitchFamily="18" charset="0"/>
                            <a:ea typeface="微软雅黑" panose="020B0503020204020204" pitchFamily="34" charset="-122"/>
                          </a:rPr>
                          <m:t>)</m:t>
                        </m:r>
                      </m:sup>
                    </m:sSup>
                    <m:r>
                      <a:rPr lang="en-US" altLang="zh-CN" i="1" kern="0">
                        <a:solidFill>
                          <a:srgbClr val="000000"/>
                        </a:solidFill>
                        <a:latin typeface="Cambria Math" panose="02040503050406030204" pitchFamily="18" charset="0"/>
                        <a:ea typeface="Cambria Math" panose="02040503050406030204" pitchFamily="18" charset="0"/>
                      </a:rPr>
                      <m:t>→</m:t>
                    </m:r>
                    <m:r>
                      <a:rPr lang="en-US" altLang="zh-CN" i="1" kern="0" smtClean="0">
                        <a:solidFill>
                          <a:srgbClr val="000000"/>
                        </a:solidFill>
                        <a:latin typeface="Cambria Math" panose="02040503050406030204" pitchFamily="18" charset="0"/>
                        <a:ea typeface="微软雅黑" panose="020B0503020204020204" pitchFamily="34" charset="-122"/>
                      </a:rPr>
                      <m:t>…</m:t>
                    </m:r>
                    <m:r>
                      <a:rPr lang="en-US" altLang="zh-CN" i="1" kern="0">
                        <a:solidFill>
                          <a:srgbClr val="000000"/>
                        </a:solidFill>
                        <a:latin typeface="Cambria Math" panose="02040503050406030204" pitchFamily="18" charset="0"/>
                        <a:ea typeface="Cambria Math" panose="02040503050406030204" pitchFamily="18" charset="0"/>
                      </a:rPr>
                      <m:t>→</m:t>
                    </m:r>
                    <m:sSup>
                      <m:sSupPr>
                        <m:ctrlPr>
                          <a:rPr lang="en-US" altLang="zh-CN" i="1" kern="0">
                            <a:solidFill>
                              <a:srgbClr val="000000"/>
                            </a:solidFill>
                            <a:latin typeface="Cambria Math" panose="02040503050406030204" pitchFamily="18" charset="0"/>
                            <a:ea typeface="微软雅黑" panose="020B0503020204020204" pitchFamily="34" charset="-122"/>
                          </a:rPr>
                        </m:ctrlPr>
                      </m:sSupPr>
                      <m:e>
                        <m:r>
                          <a:rPr lang="en-US" altLang="zh-CN" b="1" i="1" kern="0" smtClean="0">
                            <a:solidFill>
                              <a:srgbClr val="000000"/>
                            </a:solidFill>
                            <a:latin typeface="Cambria Math" panose="02040503050406030204" pitchFamily="18" charset="0"/>
                            <a:ea typeface="微软雅黑" panose="020B0503020204020204" pitchFamily="34" charset="-122"/>
                          </a:rPr>
                          <m:t>𝒂</m:t>
                        </m:r>
                      </m:e>
                      <m:sup>
                        <m:r>
                          <a:rPr lang="en-US" altLang="zh-CN" i="1" kern="0">
                            <a:solidFill>
                              <a:srgbClr val="000000"/>
                            </a:solidFill>
                            <a:latin typeface="Cambria Math" panose="02040503050406030204" pitchFamily="18" charset="0"/>
                            <a:ea typeface="微软雅黑" panose="020B0503020204020204" pitchFamily="34" charset="-122"/>
                          </a:rPr>
                          <m:t>(</m:t>
                        </m:r>
                        <m:r>
                          <a:rPr lang="en-US" altLang="zh-CN" b="0" i="1" kern="0" smtClean="0">
                            <a:solidFill>
                              <a:srgbClr val="000000"/>
                            </a:solidFill>
                            <a:latin typeface="Cambria Math" panose="02040503050406030204" pitchFamily="18" charset="0"/>
                            <a:ea typeface="微软雅黑" panose="020B0503020204020204" pitchFamily="34" charset="-122"/>
                          </a:rPr>
                          <m:t>𝐿</m:t>
                        </m:r>
                        <m:r>
                          <a:rPr lang="en-US" altLang="zh-CN" b="0" i="1" kern="0" smtClean="0">
                            <a:solidFill>
                              <a:srgbClr val="000000"/>
                            </a:solidFill>
                            <a:latin typeface="Cambria Math" panose="02040503050406030204" pitchFamily="18" charset="0"/>
                            <a:ea typeface="微软雅黑" panose="020B0503020204020204" pitchFamily="34" charset="-122"/>
                          </a:rPr>
                          <m:t>−1)</m:t>
                        </m:r>
                      </m:sup>
                    </m:sSup>
                    <m:r>
                      <a:rPr lang="en-US" altLang="zh-CN" i="1" kern="0">
                        <a:solidFill>
                          <a:srgbClr val="000000"/>
                        </a:solidFill>
                        <a:latin typeface="Cambria Math" panose="02040503050406030204" pitchFamily="18" charset="0"/>
                        <a:ea typeface="Cambria Math" panose="02040503050406030204" pitchFamily="18" charset="0"/>
                      </a:rPr>
                      <m:t>→</m:t>
                    </m:r>
                    <m:sSup>
                      <m:sSupPr>
                        <m:ctrlPr>
                          <a:rPr lang="en-US" altLang="zh-CN" i="1" kern="0">
                            <a:solidFill>
                              <a:srgbClr val="000000"/>
                            </a:solidFill>
                            <a:latin typeface="Cambria Math" panose="02040503050406030204" pitchFamily="18" charset="0"/>
                            <a:ea typeface="微软雅黑" panose="020B0503020204020204" pitchFamily="34" charset="-122"/>
                          </a:rPr>
                        </m:ctrlPr>
                      </m:sSupPr>
                      <m:e>
                        <m:r>
                          <a:rPr lang="en-US" altLang="zh-CN" b="1" i="1" kern="0">
                            <a:solidFill>
                              <a:srgbClr val="000000"/>
                            </a:solidFill>
                            <a:latin typeface="Cambria Math" panose="02040503050406030204" pitchFamily="18" charset="0"/>
                            <a:ea typeface="微软雅黑" panose="020B0503020204020204" pitchFamily="34" charset="-122"/>
                          </a:rPr>
                          <m:t>𝒛</m:t>
                        </m:r>
                      </m:e>
                      <m:sup>
                        <m:r>
                          <a:rPr lang="en-US" altLang="zh-CN" i="1" kern="0">
                            <a:solidFill>
                              <a:srgbClr val="000000"/>
                            </a:solidFill>
                            <a:latin typeface="Cambria Math" panose="02040503050406030204" pitchFamily="18" charset="0"/>
                            <a:ea typeface="微软雅黑" panose="020B0503020204020204" pitchFamily="34" charset="-122"/>
                          </a:rPr>
                          <m:t>(</m:t>
                        </m:r>
                        <m:r>
                          <a:rPr lang="en-US" altLang="zh-CN" b="0" i="1" kern="0" smtClean="0">
                            <a:solidFill>
                              <a:srgbClr val="000000"/>
                            </a:solidFill>
                            <a:latin typeface="Cambria Math" panose="02040503050406030204" pitchFamily="18" charset="0"/>
                            <a:ea typeface="微软雅黑" panose="020B0503020204020204" pitchFamily="34" charset="-122"/>
                          </a:rPr>
                          <m:t>𝐿</m:t>
                        </m:r>
                        <m:r>
                          <a:rPr lang="en-US" altLang="zh-CN" i="1" kern="0">
                            <a:solidFill>
                              <a:srgbClr val="000000"/>
                            </a:solidFill>
                            <a:latin typeface="Cambria Math" panose="02040503050406030204" pitchFamily="18" charset="0"/>
                            <a:ea typeface="微软雅黑" panose="020B0503020204020204" pitchFamily="34" charset="-122"/>
                          </a:rPr>
                          <m:t>)</m:t>
                        </m:r>
                      </m:sup>
                    </m:sSup>
                    <m:r>
                      <a:rPr lang="en-US" altLang="zh-CN" i="1" kern="0">
                        <a:solidFill>
                          <a:srgbClr val="000000"/>
                        </a:solidFill>
                        <a:latin typeface="Cambria Math" panose="02040503050406030204" pitchFamily="18" charset="0"/>
                        <a:ea typeface="Cambria Math" panose="02040503050406030204" pitchFamily="18" charset="0"/>
                      </a:rPr>
                      <m:t>→</m:t>
                    </m:r>
                    <m:sSup>
                      <m:sSupPr>
                        <m:ctrlPr>
                          <a:rPr lang="en-US" altLang="zh-CN" i="1" kern="0">
                            <a:solidFill>
                              <a:srgbClr val="000000"/>
                            </a:solidFill>
                            <a:latin typeface="Cambria Math" panose="02040503050406030204" pitchFamily="18" charset="0"/>
                            <a:ea typeface="微软雅黑" panose="020B0503020204020204" pitchFamily="34" charset="-122"/>
                          </a:rPr>
                        </m:ctrlPr>
                      </m:sSupPr>
                      <m:e>
                        <m:r>
                          <a:rPr lang="en-US" altLang="zh-CN" b="1" i="1" kern="0" smtClean="0">
                            <a:solidFill>
                              <a:srgbClr val="000000"/>
                            </a:solidFill>
                            <a:latin typeface="Cambria Math" panose="02040503050406030204" pitchFamily="18" charset="0"/>
                            <a:ea typeface="微软雅黑" panose="020B0503020204020204" pitchFamily="34" charset="-122"/>
                          </a:rPr>
                          <m:t>𝒂</m:t>
                        </m:r>
                      </m:e>
                      <m:sup>
                        <m:r>
                          <a:rPr lang="en-US" altLang="zh-CN" i="1" kern="0">
                            <a:solidFill>
                              <a:srgbClr val="000000"/>
                            </a:solidFill>
                            <a:latin typeface="Cambria Math" panose="02040503050406030204" pitchFamily="18" charset="0"/>
                            <a:ea typeface="微软雅黑" panose="020B0503020204020204" pitchFamily="34" charset="-122"/>
                          </a:rPr>
                          <m:t>(</m:t>
                        </m:r>
                        <m:r>
                          <a:rPr lang="en-US" altLang="zh-CN" b="0" i="1" kern="0" smtClean="0">
                            <a:solidFill>
                              <a:srgbClr val="000000"/>
                            </a:solidFill>
                            <a:latin typeface="Cambria Math" panose="02040503050406030204" pitchFamily="18" charset="0"/>
                            <a:ea typeface="微软雅黑" panose="020B0503020204020204" pitchFamily="34" charset="-122"/>
                          </a:rPr>
                          <m:t>𝐿</m:t>
                        </m:r>
                        <m:r>
                          <a:rPr lang="en-US" altLang="zh-CN" i="1" kern="0">
                            <a:solidFill>
                              <a:srgbClr val="000000"/>
                            </a:solidFill>
                            <a:latin typeface="Cambria Math" panose="02040503050406030204" pitchFamily="18" charset="0"/>
                            <a:ea typeface="微软雅黑" panose="020B0503020204020204" pitchFamily="34" charset="-122"/>
                          </a:rPr>
                          <m:t>)</m:t>
                        </m:r>
                      </m:sup>
                    </m:sSup>
                  </m:oMath>
                </a14:m>
                <a:endParaRPr lang="zh-CN" altLang="en-US" kern="0" dirty="0">
                  <a:solidFill>
                    <a:srgbClr val="000000"/>
                  </a:solidFill>
                  <a:latin typeface="微软雅黑" panose="020B0503020204020204" pitchFamily="34" charset="-122"/>
                  <a:ea typeface="微软雅黑" panose="020B0503020204020204" pitchFamily="34" charset="-122"/>
                </a:endParaRPr>
              </a:p>
            </p:txBody>
          </p:sp>
        </mc:Choice>
        <mc:Fallback>
          <p:sp>
            <p:nvSpPr>
              <p:cNvPr id="14" name="文本框 13"/>
              <p:cNvSpPr txBox="1">
                <a:spLocks noRot="1" noChangeAspect="1" noMove="1" noResize="1" noEditPoints="1" noAdjustHandles="1" noChangeArrowheads="1" noChangeShapeType="1" noTextEdit="1"/>
              </p:cNvSpPr>
              <p:nvPr/>
            </p:nvSpPr>
            <p:spPr>
              <a:xfrm>
                <a:off x="5370286" y="768443"/>
                <a:ext cx="6722677" cy="6084528"/>
              </a:xfrm>
              <a:prstGeom prst="rect">
                <a:avLst/>
              </a:prstGeom>
              <a:blipFill rotWithShape="1">
                <a:blip r:embed="rId1"/>
                <a:stretch>
                  <a:fillRect l="-1269" r="-725"/>
                </a:stretch>
              </a:blipFill>
            </p:spPr>
            <p:txBody>
              <a:bodyPr/>
              <a:lstStyle/>
              <a:p>
                <a:r>
                  <a:rPr lang="zh-CN" altLang="en-US">
                    <a:noFill/>
                  </a:rPr>
                  <a:t> </a:t>
                </a:r>
                <a:endParaRPr lang="zh-CN" altLang="en-US">
                  <a:noFill/>
                </a:endParaRPr>
              </a:p>
            </p:txBody>
          </p:sp>
        </mc:Fallback>
      </mc:AlternateContent>
      <p:sp>
        <p:nvSpPr>
          <p:cNvPr id="8" name="文本框 7"/>
          <p:cNvSpPr txBox="1"/>
          <p:nvPr/>
        </p:nvSpPr>
        <p:spPr>
          <a:xfrm>
            <a:off x="-1" y="773472"/>
            <a:ext cx="5370287" cy="6084528"/>
          </a:xfrm>
          <a:prstGeom prst="rect">
            <a:avLst/>
          </a:prstGeom>
          <a:noFill/>
        </p:spPr>
        <p:txBody>
          <a:bodyPr wrap="square" rtlCol="0">
            <a:noAutofit/>
          </a:bodyPr>
          <a:lstStyle/>
          <a:p>
            <a:pPr marL="356235" lvl="1" indent="-360045" algn="just" eaLnBrk="0" fontAlgn="base" hangingPunct="0">
              <a:lnSpc>
                <a:spcPct val="125000"/>
              </a:lnSpc>
              <a:spcBef>
                <a:spcPts val="600"/>
              </a:spcBef>
              <a:spcAft>
                <a:spcPts val="600"/>
              </a:spcAft>
              <a:buClr>
                <a:srgbClr val="0000FF"/>
              </a:buClr>
              <a:buFont typeface="Wingdings" panose="05000000000000000000" pitchFamily="2" charset="2"/>
              <a:buChar char="n"/>
            </a:pPr>
            <a:r>
              <a:rPr lang="zh-CN" altLang="en-US" sz="2400" kern="0" dirty="0">
                <a:solidFill>
                  <a:srgbClr val="000000"/>
                </a:solidFill>
                <a:latin typeface="微软雅黑" panose="020B0503020204020204" pitchFamily="34" charset="-122"/>
                <a:ea typeface="微软雅黑" panose="020B0503020204020204" pitchFamily="34" charset="-122"/>
              </a:rPr>
              <a:t>前馈神经网络的符号表示</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356235" lvl="1" indent="-360045" algn="just" eaLnBrk="0" fontAlgn="base" hangingPunct="0">
              <a:lnSpc>
                <a:spcPct val="125000"/>
              </a:lnSpc>
              <a:spcBef>
                <a:spcPts val="600"/>
              </a:spcBef>
              <a:spcAft>
                <a:spcPts val="600"/>
              </a:spcAft>
              <a:buClr>
                <a:srgbClr val="0000FF"/>
              </a:buClr>
              <a:buFont typeface="Wingdings" panose="05000000000000000000" pitchFamily="2" charset="2"/>
              <a:buChar char="n"/>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356235" lvl="1" indent="-360045" algn="just" eaLnBrk="0" fontAlgn="base" hangingPunct="0">
              <a:lnSpc>
                <a:spcPct val="125000"/>
              </a:lnSpc>
              <a:spcBef>
                <a:spcPts val="600"/>
              </a:spcBef>
              <a:spcAft>
                <a:spcPts val="600"/>
              </a:spcAft>
              <a:buClr>
                <a:srgbClr val="0000FF"/>
              </a:buClr>
              <a:buFont typeface="Wingdings" panose="05000000000000000000" pitchFamily="2" charset="2"/>
              <a:buChar char="n"/>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356235" lvl="1" indent="-360045" algn="just" eaLnBrk="0" fontAlgn="base" hangingPunct="0">
              <a:lnSpc>
                <a:spcPct val="125000"/>
              </a:lnSpc>
              <a:spcBef>
                <a:spcPts val="600"/>
              </a:spcBef>
              <a:spcAft>
                <a:spcPts val="600"/>
              </a:spcAft>
              <a:buClr>
                <a:srgbClr val="0000FF"/>
              </a:buClr>
              <a:buFont typeface="Wingdings" panose="05000000000000000000" pitchFamily="2" charset="2"/>
              <a:buChar char="n"/>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356235" lvl="1" indent="-360045" algn="just" eaLnBrk="0" fontAlgn="base" hangingPunct="0">
              <a:lnSpc>
                <a:spcPct val="125000"/>
              </a:lnSpc>
              <a:spcBef>
                <a:spcPts val="600"/>
              </a:spcBef>
              <a:spcAft>
                <a:spcPts val="600"/>
              </a:spcAft>
              <a:buClr>
                <a:srgbClr val="0000FF"/>
              </a:buClr>
              <a:buFont typeface="Wingdings" panose="05000000000000000000" pitchFamily="2" charset="2"/>
              <a:buChar char="n"/>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356235" lvl="1" indent="-360045" algn="just" eaLnBrk="0" fontAlgn="base" hangingPunct="0">
              <a:lnSpc>
                <a:spcPct val="125000"/>
              </a:lnSpc>
              <a:spcBef>
                <a:spcPts val="600"/>
              </a:spcBef>
              <a:spcAft>
                <a:spcPts val="600"/>
              </a:spcAft>
              <a:buClr>
                <a:srgbClr val="0000FF"/>
              </a:buClr>
              <a:buFont typeface="Wingdings" panose="05000000000000000000" pitchFamily="2" charset="2"/>
              <a:buChar char="n"/>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356235" lvl="1" indent="-360045" algn="just" eaLnBrk="0" fontAlgn="base" hangingPunct="0">
              <a:lnSpc>
                <a:spcPct val="125000"/>
              </a:lnSpc>
              <a:spcBef>
                <a:spcPts val="600"/>
              </a:spcBef>
              <a:spcAft>
                <a:spcPts val="600"/>
              </a:spcAft>
              <a:buClr>
                <a:srgbClr val="0000FF"/>
              </a:buClr>
              <a:buFont typeface="Wingdings" panose="05000000000000000000" pitchFamily="2" charset="2"/>
              <a:buChar char="n"/>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356235" lvl="1" indent="-360045" algn="just" eaLnBrk="0" fontAlgn="base" hangingPunct="0">
              <a:lnSpc>
                <a:spcPct val="125000"/>
              </a:lnSpc>
              <a:spcBef>
                <a:spcPts val="600"/>
              </a:spcBef>
              <a:spcAft>
                <a:spcPts val="600"/>
              </a:spcAft>
              <a:buClr>
                <a:srgbClr val="0000FF"/>
              </a:buClr>
              <a:buFont typeface="Wingdings" panose="05000000000000000000" pitchFamily="2" charset="2"/>
              <a:buChar char="n"/>
            </a:pP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前馈神经网络形式化表示</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452" y="3599946"/>
            <a:ext cx="4738583" cy="3212526"/>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67" y="1331350"/>
            <a:ext cx="3927284" cy="2239164"/>
          </a:xfrm>
          <a:prstGeom prst="rect">
            <a:avLst/>
          </a:prstGeom>
        </p:spPr>
      </p:pic>
      <mc:AlternateContent xmlns:mc="http://schemas.openxmlformats.org/markup-compatibility/2006">
        <mc:Choice xmlns:a14="http://schemas.microsoft.com/office/drawing/2010/main" Requires="a14">
          <p:sp>
            <p:nvSpPr>
              <p:cNvPr id="2" name="矩形 1">
                <a:extLst>
                  <a:ext uri="{FF2B5EF4-FFF2-40B4-BE49-F238E27FC236}">
                    <ele attr="{AE1DE95F-A1D2-4F5D-AF7B-0A95A277DFDD}"/>
                  </a:ext>
                </a:extLst>
              </p:cNvPr>
              <p:cNvSpPr/>
              <p:nvPr/>
            </p:nvSpPr>
            <p:spPr>
              <a:xfrm>
                <a:off x="3878437" y="4562146"/>
                <a:ext cx="1020344" cy="307777"/>
              </a:xfrm>
              <a:prstGeom prst="rect">
                <a:avLst/>
              </a:prstGeom>
            </p:spPr>
            <p:txBody>
              <a:bodyPr wrap="none">
                <a:spAutoFit/>
              </a:bodyPr>
              <a:lstStyle/>
              <a:p>
                <a:r>
                  <a:rPr lang="en-US" altLang="zh-CN" sz="1400" kern="0" dirty="0">
                    <a:solidFill>
                      <a:srgbClr val="000000"/>
                    </a:solidFill>
                    <a:ea typeface="微软雅黑" panose="020B0503020204020204" pitchFamily="34" charset="-122"/>
                  </a:rPr>
                  <a:t>(</a:t>
                </a:r>
                <a14:m>
                  <m:oMath xmlns:m="http://schemas.openxmlformats.org/officeDocument/2006/math">
                    <m:r>
                      <a:rPr lang="en-US" altLang="zh-CN" sz="1400" i="1" kern="0">
                        <a:solidFill>
                          <a:srgbClr val="000000"/>
                        </a:solidFill>
                        <a:latin typeface="Cambria Math" panose="02040503050406030204" pitchFamily="18" charset="0"/>
                        <a:ea typeface="微软雅黑" panose="020B0503020204020204" pitchFamily="34" charset="-122"/>
                      </a:rPr>
                      <m:t>1</m:t>
                    </m:r>
                    <m:r>
                      <a:rPr lang="en-US" altLang="zh-CN" sz="1400" i="1" kern="0" smtClean="0">
                        <a:solidFill>
                          <a:srgbClr val="000000"/>
                        </a:solidFill>
                        <a:latin typeface="Cambria Math" panose="02040503050406030204" pitchFamily="18" charset="0"/>
                        <a:ea typeface="Cambria Math" panose="02040503050406030204" pitchFamily="18" charset="0"/>
                      </a:rPr>
                      <m:t>≤</m:t>
                    </m:r>
                    <m:r>
                      <a:rPr lang="en-US" altLang="zh-CN" sz="1400" i="1" kern="0">
                        <a:solidFill>
                          <a:srgbClr val="000000"/>
                        </a:solidFill>
                        <a:latin typeface="Cambria Math" panose="02040503050406030204" pitchFamily="18" charset="0"/>
                        <a:ea typeface="微软雅黑" panose="020B0503020204020204" pitchFamily="34" charset="-122"/>
                      </a:rPr>
                      <m:t>𝑙</m:t>
                    </m:r>
                    <m:r>
                      <a:rPr lang="en-US" altLang="zh-CN" sz="1400" i="1" kern="0" smtClean="0">
                        <a:solidFill>
                          <a:srgbClr val="000000"/>
                        </a:solidFill>
                        <a:latin typeface="Cambria Math" panose="02040503050406030204" pitchFamily="18" charset="0"/>
                        <a:ea typeface="Cambria Math" panose="02040503050406030204" pitchFamily="18" charset="0"/>
                      </a:rPr>
                      <m:t>≤</m:t>
                    </m:r>
                    <m:r>
                      <a:rPr lang="en-US" altLang="zh-CN" sz="1400" i="1" kern="0">
                        <a:solidFill>
                          <a:srgbClr val="000000"/>
                        </a:solidFill>
                        <a:latin typeface="Cambria Math" panose="02040503050406030204" pitchFamily="18" charset="0"/>
                        <a:ea typeface="微软雅黑" panose="020B0503020204020204" pitchFamily="34" charset="-122"/>
                      </a:rPr>
                      <m:t>𝐿</m:t>
                    </m:r>
                  </m:oMath>
                </a14:m>
                <a:r>
                  <a:rPr lang="en-US" altLang="zh-CN" sz="1400" dirty="0"/>
                  <a:t>)</a:t>
                </a:r>
                <a:endParaRPr lang="zh-CN" altLang="en-US" sz="1400" dirty="0"/>
              </a:p>
            </p:txBody>
          </p:sp>
        </mc:Choice>
        <mc:Fallback>
          <p:sp>
            <p:nvSpPr>
              <p:cNvPr id="2" name="矩形 1"/>
              <p:cNvSpPr>
                <a:spLocks noRot="1" noChangeAspect="1" noMove="1" noResize="1" noEditPoints="1" noAdjustHandles="1" noChangeArrowheads="1" noChangeShapeType="1" noTextEdit="1"/>
              </p:cNvSpPr>
              <p:nvPr/>
            </p:nvSpPr>
            <p:spPr>
              <a:xfrm>
                <a:off x="3878437" y="4562146"/>
                <a:ext cx="1020344" cy="307777"/>
              </a:xfrm>
              <a:prstGeom prst="rect">
                <a:avLst/>
              </a:prstGeom>
              <a:blipFill rotWithShape="1">
                <a:blip r:embed="rId4"/>
                <a:stretch>
                  <a:fillRect l="-1786" t="-1961" b="-1960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 name="矩形 2">
                <a:extLst>
                  <a:ext uri="{FF2B5EF4-FFF2-40B4-BE49-F238E27FC236}">
                    <ele attr="{53046824-F3AB-4024-8B41-A68FE959DC56}"/>
                  </a:ext>
                </a:extLst>
              </p:cNvPr>
              <p:cNvSpPr/>
              <p:nvPr/>
            </p:nvSpPr>
            <p:spPr>
              <a:xfrm>
                <a:off x="6298221" y="5811680"/>
                <a:ext cx="431528" cy="7745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kern="0" smtClean="0">
                          <a:solidFill>
                            <a:srgbClr val="000000"/>
                          </a:solidFill>
                          <a:latin typeface="Cambria Math" panose="02040503050406030204" pitchFamily="18" charset="0"/>
                          <a:ea typeface="微软雅黑" panose="020B0503020204020204" pitchFamily="34" charset="-122"/>
                        </a:rPr>
                        <m:t>|</m:t>
                      </m:r>
                      <m:r>
                        <a:rPr lang="en-US" altLang="zh-CN" b="1" i="1" kern="0">
                          <a:solidFill>
                            <a:srgbClr val="000000"/>
                          </a:solidFill>
                          <a:latin typeface="Cambria Math" panose="02040503050406030204" pitchFamily="18" charset="0"/>
                          <a:ea typeface="微软雅黑" panose="020B0503020204020204" pitchFamily="34" charset="-122"/>
                        </a:rPr>
                        <m:t>|</m:t>
                      </m:r>
                    </m:oMath>
                  </m:oMathPara>
                </a14:m>
                <a:endParaRPr lang="en-US" altLang="zh-CN" b="1" i="1" kern="0" dirty="0">
                  <a:solidFill>
                    <a:srgbClr val="000000"/>
                  </a:solidFill>
                  <a:latin typeface="Cambria Math" panose="02040503050406030204" pitchFamily="18" charset="0"/>
                  <a:ea typeface="微软雅黑" panose="020B0503020204020204" pitchFamily="34" charset="-122"/>
                </a:endParaRPr>
              </a:p>
              <a:p>
                <a:pPr>
                  <a:lnSpc>
                    <a:spcPts val="1000"/>
                  </a:lnSpc>
                </a:pPr>
                <a:endParaRPr lang="en-US" altLang="zh-CN" b="1" i="1" kern="0" dirty="0">
                  <a:solidFill>
                    <a:srgbClr val="000000"/>
                  </a:solidFill>
                  <a:latin typeface="Cambria Math" panose="02040503050406030204" pitchFamily="18" charset="0"/>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b="1" i="1" kern="0">
                          <a:solidFill>
                            <a:srgbClr val="000000"/>
                          </a:solidFill>
                          <a:latin typeface="Cambria Math" panose="02040503050406030204" pitchFamily="18" charset="0"/>
                          <a:ea typeface="微软雅黑" panose="020B0503020204020204" pitchFamily="34" charset="-122"/>
                        </a:rPr>
                        <m:t>𝒙</m:t>
                      </m:r>
                    </m:oMath>
                  </m:oMathPara>
                </a14:m>
                <a:endParaRPr lang="zh-CN" altLang="en-US" dirty="0"/>
              </a:p>
            </p:txBody>
          </p:sp>
        </mc:Choice>
        <mc:Fallback>
          <p:sp>
            <p:nvSpPr>
              <p:cNvPr id="3" name="矩形 2"/>
              <p:cNvSpPr>
                <a:spLocks noRot="1" noChangeAspect="1" noMove="1" noResize="1" noEditPoints="1" noAdjustHandles="1" noChangeArrowheads="1" noChangeShapeType="1" noTextEdit="1"/>
              </p:cNvSpPr>
              <p:nvPr/>
            </p:nvSpPr>
            <p:spPr>
              <a:xfrm>
                <a:off x="6298221" y="5811680"/>
                <a:ext cx="431528" cy="774571"/>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ele attr="{EF2741AC-50F8-4D55-8EA4-9AAA6E5097F6}"/>
                  </a:ext>
                </a:extLst>
              </p:cNvPr>
              <p:cNvSpPr/>
              <p:nvPr/>
            </p:nvSpPr>
            <p:spPr>
              <a:xfrm>
                <a:off x="10777818" y="5811680"/>
                <a:ext cx="1358064" cy="7745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kern="0" smtClean="0">
                          <a:solidFill>
                            <a:srgbClr val="000000"/>
                          </a:solidFill>
                          <a:latin typeface="Cambria Math" panose="02040503050406030204" pitchFamily="18" charset="0"/>
                          <a:ea typeface="微软雅黑" panose="020B0503020204020204" pitchFamily="34" charset="-122"/>
                        </a:rPr>
                        <m:t>||</m:t>
                      </m:r>
                    </m:oMath>
                  </m:oMathPara>
                </a14:m>
                <a:endParaRPr lang="en-US" altLang="zh-CN" b="1" i="1" kern="0" dirty="0">
                  <a:solidFill>
                    <a:srgbClr val="000000"/>
                  </a:solidFill>
                  <a:latin typeface="Cambria Math" panose="02040503050406030204" pitchFamily="18" charset="0"/>
                  <a:ea typeface="微软雅黑" panose="020B0503020204020204" pitchFamily="34" charset="-122"/>
                </a:endParaRPr>
              </a:p>
              <a:p>
                <a:pPr>
                  <a:lnSpc>
                    <a:spcPts val="1000"/>
                  </a:lnSpc>
                </a:pPr>
                <a:endParaRPr lang="en-US" altLang="zh-CN" b="1" i="1" kern="0" dirty="0">
                  <a:solidFill>
                    <a:srgbClr val="000000"/>
                  </a:solidFill>
                  <a:latin typeface="Cambria Math" panose="02040503050406030204" pitchFamily="18" charset="0"/>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zh-CN" altLang="en-US" b="1" i="1" kern="0" smtClean="0">
                          <a:solidFill>
                            <a:srgbClr val="000000"/>
                          </a:solidFill>
                          <a:latin typeface="Cambria Math" panose="02040503050406030204" pitchFamily="18" charset="0"/>
                          <a:ea typeface="微软雅黑" panose="020B0503020204020204" pitchFamily="34" charset="-122"/>
                        </a:rPr>
                        <m:t>𝝓</m:t>
                      </m:r>
                      <m:r>
                        <a:rPr lang="en-US" altLang="zh-CN" b="1" i="1" kern="0" smtClean="0">
                          <a:solidFill>
                            <a:srgbClr val="000000"/>
                          </a:solidFill>
                          <a:latin typeface="Cambria Math" panose="02040503050406030204" pitchFamily="18" charset="0"/>
                          <a:ea typeface="微软雅黑" panose="020B0503020204020204" pitchFamily="34" charset="-122"/>
                        </a:rPr>
                        <m:t>(</m:t>
                      </m:r>
                      <m:r>
                        <a:rPr lang="en-US" altLang="zh-CN" b="1" i="1" kern="0" smtClean="0">
                          <a:solidFill>
                            <a:srgbClr val="000000"/>
                          </a:solidFill>
                          <a:latin typeface="Cambria Math" panose="02040503050406030204" pitchFamily="18" charset="0"/>
                          <a:ea typeface="微软雅黑" panose="020B0503020204020204" pitchFamily="34" charset="-122"/>
                        </a:rPr>
                        <m:t>𝒙</m:t>
                      </m:r>
                      <m:r>
                        <a:rPr lang="en-US" altLang="zh-CN" b="1" i="1" kern="0" smtClean="0">
                          <a:solidFill>
                            <a:srgbClr val="000000"/>
                          </a:solidFill>
                          <a:latin typeface="Cambria Math" panose="02040503050406030204" pitchFamily="18" charset="0"/>
                          <a:ea typeface="微软雅黑" panose="020B0503020204020204" pitchFamily="34" charset="-122"/>
                        </a:rPr>
                        <m:t>;</m:t>
                      </m:r>
                      <m:r>
                        <a:rPr lang="en-US" altLang="zh-CN" b="1" i="1" kern="0" smtClean="0">
                          <a:solidFill>
                            <a:srgbClr val="000000"/>
                          </a:solidFill>
                          <a:latin typeface="Cambria Math" panose="02040503050406030204" pitchFamily="18" charset="0"/>
                          <a:ea typeface="微软雅黑" panose="020B0503020204020204" pitchFamily="34" charset="-122"/>
                        </a:rPr>
                        <m:t>𝑾</m:t>
                      </m:r>
                      <m:r>
                        <a:rPr lang="en-US" altLang="zh-CN" b="1" i="1" kern="0" smtClean="0">
                          <a:solidFill>
                            <a:srgbClr val="000000"/>
                          </a:solidFill>
                          <a:latin typeface="Cambria Math" panose="02040503050406030204" pitchFamily="18" charset="0"/>
                          <a:ea typeface="微软雅黑" panose="020B0503020204020204" pitchFamily="34" charset="-122"/>
                        </a:rPr>
                        <m:t>,</m:t>
                      </m:r>
                      <m:r>
                        <a:rPr lang="en-US" altLang="zh-CN" b="1" i="1" kern="0" smtClean="0">
                          <a:solidFill>
                            <a:srgbClr val="000000"/>
                          </a:solidFill>
                          <a:latin typeface="Cambria Math" panose="02040503050406030204" pitchFamily="18" charset="0"/>
                          <a:ea typeface="微软雅黑" panose="020B0503020204020204" pitchFamily="34" charset="-122"/>
                        </a:rPr>
                        <m:t>𝒃</m:t>
                      </m:r>
                      <m:r>
                        <a:rPr lang="en-US" altLang="zh-CN" b="1" i="1" kern="0" smtClean="0">
                          <a:solidFill>
                            <a:srgbClr val="000000"/>
                          </a:solidFill>
                          <a:latin typeface="Cambria Math" panose="02040503050406030204" pitchFamily="18" charset="0"/>
                          <a:ea typeface="微软雅黑" panose="020B0503020204020204" pitchFamily="34" charset="-122"/>
                        </a:rPr>
                        <m:t>)</m:t>
                      </m:r>
                    </m:oMath>
                  </m:oMathPara>
                </a14:m>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10777818" y="5811680"/>
                <a:ext cx="1358064" cy="774571"/>
              </a:xfrm>
              <a:prstGeom prst="rect">
                <a:avLst/>
              </a:prstGeom>
              <a:blipFill rotWithShape="1">
                <a:blip r:embed="rId6"/>
                <a:stretch>
                  <a:fillRect b="-6299"/>
                </a:stretch>
              </a:blipFill>
            </p:spPr>
            <p:txBody>
              <a:bodyPr/>
              <a:lstStyle/>
              <a:p>
                <a:r>
                  <a:rPr lang="zh-CN" altLang="en-US">
                    <a:noFill/>
                  </a:rPr>
                  <a:t> </a:t>
                </a:r>
                <a:endParaRPr lang="zh-CN" altLang="en-US">
                  <a:noFill/>
                </a:endParaRPr>
              </a:p>
            </p:txBody>
          </p:sp>
        </mc:Fallback>
      </mc:AlternateContent>
      <p:cxnSp>
        <p:nvCxnSpPr>
          <p:cNvPr id="12" name="直接箭头连接符 11"/>
          <p:cNvCxnSpPr/>
          <p:nvPr/>
        </p:nvCxnSpPr>
        <p:spPr>
          <a:xfrm>
            <a:off x="6637935" y="6418381"/>
            <a:ext cx="4255729"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隐藏单元</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激活函数</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0" y="773472"/>
            <a:ext cx="12192000" cy="5965990"/>
          </a:xfrm>
          <a:prstGeom prst="rect">
            <a:avLst/>
          </a:prstGeom>
          <a:noFill/>
        </p:spPr>
        <p:txBody>
          <a:bodyPr wrap="square" rtlCol="0">
            <a:noAutofit/>
          </a:bodyPr>
          <a:lstStyle/>
          <a:p>
            <a:pPr marL="457200" indent="-457200" algn="just">
              <a:lnSpc>
                <a:spcPct val="150000"/>
              </a:lnSpc>
              <a:spcBef>
                <a:spcPts val="600"/>
              </a:spcBef>
              <a:spcAft>
                <a:spcPts val="600"/>
              </a:spcAft>
              <a:buClr>
                <a:srgbClr val="0000FF"/>
              </a:buClr>
              <a:buFont typeface="Wingdings" panose="05000000000000000000" pitchFamily="2" charset="2"/>
              <a:buChar char="n"/>
            </a:pPr>
            <a:r>
              <a:rPr lang="zh-CN" altLang="en-US" sz="2800" kern="0" dirty="0">
                <a:solidFill>
                  <a:srgbClr val="000000"/>
                </a:solidFill>
                <a:latin typeface="微软雅黑" panose="020B0503020204020204" pitchFamily="34" charset="-122"/>
                <a:ea typeface="微软雅黑" panose="020B0503020204020204" pitchFamily="34" charset="-122"/>
              </a:rPr>
              <a:t>隐藏单元的设计是一个非常活跃的研究领域，但是目前还没有很明确的指导原则</a:t>
            </a:r>
            <a:endParaRPr lang="en-US" altLang="zh-CN" sz="2800" kern="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spcBef>
                <a:spcPts val="600"/>
              </a:spcBef>
              <a:spcAft>
                <a:spcPts val="600"/>
              </a:spcAft>
              <a:buClr>
                <a:srgbClr val="0000FF"/>
              </a:buClr>
              <a:buFont typeface="Wingdings" panose="05000000000000000000" pitchFamily="2" charset="2"/>
              <a:buChar char="n"/>
            </a:pPr>
            <a:r>
              <a:rPr lang="zh-CN" altLang="en-US" sz="2800" b="1" kern="0" dirty="0">
                <a:solidFill>
                  <a:srgbClr val="000000"/>
                </a:solidFill>
                <a:latin typeface="微软雅黑" panose="020B0503020204020204" pitchFamily="34" charset="-122"/>
                <a:ea typeface="微软雅黑" panose="020B0503020204020204" pitchFamily="34" charset="-122"/>
              </a:rPr>
              <a:t>激活函数的性质要求</a:t>
            </a:r>
            <a:endParaRPr lang="en-US" altLang="zh-CN" sz="2800" b="1" kern="0" dirty="0">
              <a:solidFill>
                <a:srgbClr val="000000"/>
              </a:solidFill>
              <a:latin typeface="微软雅黑" panose="020B0503020204020204" pitchFamily="34" charset="-122"/>
              <a:ea typeface="微软雅黑" panose="020B0503020204020204" pitchFamily="34" charset="-122"/>
            </a:endParaRPr>
          </a:p>
          <a:p>
            <a:pPr marL="800100" lvl="1" indent="-342900" algn="just">
              <a:lnSpc>
                <a:spcPct val="150000"/>
              </a:lnSpc>
              <a:spcBef>
                <a:spcPts val="600"/>
              </a:spcBef>
              <a:spcAft>
                <a:spcPts val="600"/>
              </a:spcAft>
              <a:buClr>
                <a:srgbClr val="0000FF"/>
              </a:buClr>
              <a:buFont typeface="Wingdings" panose="05000000000000000000" pitchFamily="2" charset="2"/>
              <a:buChar char="ü"/>
            </a:pPr>
            <a:r>
              <a:rPr lang="zh-CN" altLang="en-US" sz="2400" b="1" kern="0" dirty="0">
                <a:solidFill>
                  <a:srgbClr val="FF0000"/>
                </a:solidFill>
                <a:latin typeface="微软雅黑" panose="020B0503020204020204" pitchFamily="34" charset="-122"/>
                <a:ea typeface="微软雅黑" panose="020B0503020204020204" pitchFamily="34" charset="-122"/>
              </a:rPr>
              <a:t>连续并可导</a:t>
            </a:r>
            <a:r>
              <a:rPr lang="zh-CN" altLang="en-US" sz="2400" kern="0" dirty="0">
                <a:solidFill>
                  <a:srgbClr val="000000"/>
                </a:solidFill>
                <a:latin typeface="微软雅黑" panose="020B0503020204020204" pitchFamily="34" charset="-122"/>
                <a:ea typeface="微软雅黑" panose="020B0503020204020204" pitchFamily="34" charset="-122"/>
              </a:rPr>
              <a:t>（允许少数点上不可导）的</a:t>
            </a:r>
            <a:r>
              <a:rPr lang="zh-CN" altLang="en-US" sz="2400" b="1" kern="0" dirty="0">
                <a:solidFill>
                  <a:srgbClr val="FF0000"/>
                </a:solidFill>
                <a:latin typeface="微软雅黑" panose="020B0503020204020204" pitchFamily="34" charset="-122"/>
                <a:ea typeface="微软雅黑" panose="020B0503020204020204" pitchFamily="34" charset="-122"/>
              </a:rPr>
              <a:t>非线性</a:t>
            </a:r>
            <a:r>
              <a:rPr lang="zh-CN" altLang="en-US" sz="2400" kern="0" dirty="0">
                <a:solidFill>
                  <a:srgbClr val="000000"/>
                </a:solidFill>
                <a:latin typeface="微软雅黑" panose="020B0503020204020204" pitchFamily="34" charset="-122"/>
                <a:ea typeface="微软雅黑" panose="020B0503020204020204" pitchFamily="34" charset="-122"/>
              </a:rPr>
              <a:t>函数．可导的激活函数可以直接利用数值优化的方法来学习网络参数。</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800100" lvl="1" indent="-342900" algn="just">
              <a:lnSpc>
                <a:spcPct val="150000"/>
              </a:lnSpc>
              <a:spcBef>
                <a:spcPts val="600"/>
              </a:spcBef>
              <a:spcAft>
                <a:spcPts val="600"/>
              </a:spcAft>
              <a:buClr>
                <a:srgbClr val="0000FF"/>
              </a:buClr>
              <a:buFont typeface="Wingdings" panose="05000000000000000000" pitchFamily="2" charset="2"/>
              <a:buChar char="ü"/>
            </a:pPr>
            <a:r>
              <a:rPr lang="zh-CN" altLang="en-US" sz="2400" b="1" kern="0" dirty="0">
                <a:solidFill>
                  <a:srgbClr val="0000FF"/>
                </a:solidFill>
                <a:latin typeface="微软雅黑" panose="020B0503020204020204" pitchFamily="34" charset="-122"/>
                <a:ea typeface="微软雅黑" panose="020B0503020204020204" pitchFamily="34" charset="-122"/>
              </a:rPr>
              <a:t>激活函数及其导函数要尽可能的简单</a:t>
            </a:r>
            <a:r>
              <a:rPr lang="zh-CN" altLang="en-US" sz="2400" kern="0" dirty="0">
                <a:solidFill>
                  <a:srgbClr val="000000"/>
                </a:solidFill>
                <a:latin typeface="微软雅黑" panose="020B0503020204020204" pitchFamily="34" charset="-122"/>
                <a:ea typeface="微软雅黑" panose="020B0503020204020204" pitchFamily="34" charset="-122"/>
              </a:rPr>
              <a:t>，有利于提高网络计算效率。</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800100" lvl="1" indent="-342900" algn="just">
              <a:lnSpc>
                <a:spcPct val="150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激活函数的</a:t>
            </a:r>
            <a:r>
              <a:rPr lang="zh-CN" altLang="en-US" sz="2400" b="1" kern="0" dirty="0">
                <a:solidFill>
                  <a:srgbClr val="0000FF"/>
                </a:solidFill>
                <a:latin typeface="微软雅黑" panose="020B0503020204020204" pitchFamily="34" charset="-122"/>
                <a:ea typeface="微软雅黑" panose="020B0503020204020204" pitchFamily="34" charset="-122"/>
              </a:rPr>
              <a:t>导函数的值域要在一个合适的区间内</a:t>
            </a:r>
            <a:r>
              <a:rPr lang="zh-CN" altLang="en-US" sz="2400" kern="0" dirty="0">
                <a:solidFill>
                  <a:srgbClr val="000000"/>
                </a:solidFill>
                <a:latin typeface="微软雅黑" panose="020B0503020204020204" pitchFamily="34" charset="-122"/>
                <a:ea typeface="微软雅黑" panose="020B0503020204020204" pitchFamily="34" charset="-122"/>
              </a:rPr>
              <a:t>，不能太大也不能太小，否则会影响训练的效率和稳定性。</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Sigmoid</a:t>
            </a:r>
            <a:r>
              <a:rPr lang="zh-CN" altLang="en-US" sz="2800" b="1" dirty="0">
                <a:solidFill>
                  <a:srgbClr val="000000"/>
                </a:solidFill>
                <a:latin typeface="微软雅黑" panose="020B0503020204020204" pitchFamily="34" charset="-122"/>
                <a:ea typeface="微软雅黑" panose="020B0503020204020204" pitchFamily="34" charset="-122"/>
              </a:rPr>
              <a:t>型函数</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a:extLst>
                  <a:ext uri="{FF2B5EF4-FFF2-40B4-BE49-F238E27FC236}">
                    <ele attr="{6A3D4704-941D-4559-BB67-168433AFF266}"/>
                  </a:ext>
                </a:extLst>
              </p:cNvPr>
              <p:cNvSpPr txBox="1">
                <a:spLocks/>
              </p:cNvSpPr>
              <p:nvPr/>
            </p:nvSpPr>
            <p:spPr>
              <a:xfrm>
                <a:off x="0" y="773472"/>
                <a:ext cx="12192000" cy="5965990"/>
              </a:xfrm>
              <a:prstGeom prst="rect">
                <a:avLst/>
              </a:prstGeom>
              <a:noFill/>
            </p:spPr>
            <p:txBody>
              <a:bodyPr wrap="square" rtlCol="0">
                <a:noAutofit/>
              </a:bodyPr>
              <a:lstStyle/>
              <a:p>
                <a:pPr>
                  <a:lnSpc>
                    <a:spcPct val="150000"/>
                  </a:lnSpc>
                </a:pP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Sigmoid</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型函数指一类</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型曲线函数，为</a:t>
                </a: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两端饱和函数</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nSpc>
                    <a:spcPct val="150000"/>
                  </a:lnSpc>
                  <a:buClr>
                    <a:srgbClr val="0000FF"/>
                  </a:buClr>
                  <a:buFont typeface="Wingdings" panose="05000000000000000000" pitchFamily="2" charset="2"/>
                  <a:buChar char="n"/>
                </a:pPr>
                <a:r>
                  <a:rPr lang="en-US" altLang="zh-CN" sz="2400" b="1" dirty="0">
                    <a:solidFill>
                      <a:srgbClr val="000000"/>
                    </a:solidFill>
                    <a:latin typeface="微软雅黑" panose="020B0503020204020204" pitchFamily="34" charset="-122"/>
                    <a:ea typeface="微软雅黑" panose="020B0503020204020204" pitchFamily="34" charset="-122"/>
                  </a:rPr>
                  <a:t>Logistic</a:t>
                </a:r>
                <a:r>
                  <a:rPr lang="zh-CN" altLang="en-US" sz="2400" b="1" dirty="0">
                    <a:solidFill>
                      <a:srgbClr val="000000"/>
                    </a:solidFill>
                    <a:latin typeface="微软雅黑" panose="020B0503020204020204" pitchFamily="34" charset="-122"/>
                    <a:ea typeface="微软雅黑" panose="020B0503020204020204" pitchFamily="34" charset="-122"/>
                  </a:rPr>
                  <a:t>函数</a:t>
                </a:r>
                <a:endParaRPr lang="en-US" altLang="zh-CN" sz="2400" b="1"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000000"/>
                    </a:solidFill>
                    <a:ea typeface="微软雅黑" panose="020B0503020204020204" pitchFamily="34" charset="-122"/>
                  </a:rPr>
                  <a:t>                  </a:t>
                </a:r>
                <a14:m>
                  <m:oMath xmlns:m="http://schemas.openxmlformats.org/officeDocument/2006/math">
                    <m:r>
                      <a:rPr lang="zh-CN" altLang="en-US" sz="2400" i="1" smtClean="0">
                        <a:solidFill>
                          <a:srgbClr val="000000"/>
                        </a:solidFill>
                        <a:latin typeface="Cambria Math" panose="02040503050406030204" pitchFamily="18" charset="0"/>
                        <a:ea typeface="微软雅黑" panose="020B0503020204020204" pitchFamily="34" charset="-122"/>
                      </a:rPr>
                      <m:t>𝜎</m:t>
                    </m:r>
                    <m:d>
                      <m:dPr>
                        <m:ctrlPr>
                          <a:rPr lang="en-US" altLang="zh-CN" sz="2400" b="0" i="1" smtClean="0">
                            <a:solidFill>
                              <a:srgbClr val="000000"/>
                            </a:solidFill>
                            <a:latin typeface="Cambria Math" panose="02040503050406030204" pitchFamily="18" charset="0"/>
                            <a:ea typeface="微软雅黑" panose="020B0503020204020204" pitchFamily="34" charset="-122"/>
                          </a:rPr>
                        </m:ctrlPr>
                      </m:dPr>
                      <m:e>
                        <m:r>
                          <a:rPr lang="en-US" altLang="zh-CN" sz="2400" b="0" i="1" smtClean="0">
                            <a:solidFill>
                              <a:srgbClr val="000000"/>
                            </a:solidFill>
                            <a:latin typeface="Cambria Math" panose="02040503050406030204" pitchFamily="18" charset="0"/>
                            <a:ea typeface="微软雅黑" panose="020B0503020204020204" pitchFamily="34" charset="-122"/>
                          </a:rPr>
                          <m:t>𝑥</m:t>
                        </m:r>
                      </m:e>
                    </m:d>
                    <m:r>
                      <a:rPr lang="en-US" altLang="zh-CN" sz="2400" b="0" i="1" smtClean="0">
                        <a:solidFill>
                          <a:srgbClr val="000000"/>
                        </a:solidFill>
                        <a:latin typeface="Cambria Math" panose="02040503050406030204" pitchFamily="18" charset="0"/>
                        <a:ea typeface="微软雅黑" panose="020B0503020204020204" pitchFamily="34" charset="-122"/>
                      </a:rPr>
                      <m:t>=</m:t>
                    </m:r>
                    <m:f>
                      <m:fPr>
                        <m:ctrlPr>
                          <a:rPr lang="en-US" altLang="zh-CN" sz="2400" b="0" i="1" smtClean="0">
                            <a:solidFill>
                              <a:srgbClr val="000000"/>
                            </a:solidFill>
                            <a:latin typeface="Cambria Math" panose="02040503050406030204" pitchFamily="18" charset="0"/>
                            <a:ea typeface="微软雅黑" panose="020B0503020204020204" pitchFamily="34" charset="-122"/>
                          </a:rPr>
                        </m:ctrlPr>
                      </m:fPr>
                      <m:num>
                        <m:r>
                          <a:rPr lang="en-US" altLang="zh-CN" sz="2400" b="0" i="1" smtClean="0">
                            <a:solidFill>
                              <a:srgbClr val="000000"/>
                            </a:solidFill>
                            <a:latin typeface="Cambria Math" panose="02040503050406030204" pitchFamily="18" charset="0"/>
                            <a:ea typeface="微软雅黑" panose="020B0503020204020204" pitchFamily="34" charset="-122"/>
                          </a:rPr>
                          <m:t>1</m:t>
                        </m:r>
                      </m:num>
                      <m:den>
                        <m:r>
                          <a:rPr lang="en-US" altLang="zh-CN" sz="2400" b="0" i="1" smtClean="0">
                            <a:solidFill>
                              <a:srgbClr val="000000"/>
                            </a:solidFill>
                            <a:latin typeface="Cambria Math" panose="02040503050406030204" pitchFamily="18" charset="0"/>
                            <a:ea typeface="微软雅黑" panose="020B0503020204020204" pitchFamily="34" charset="-122"/>
                          </a:rPr>
                          <m:t>1+</m:t>
                        </m:r>
                        <m:r>
                          <m:rPr>
                            <m:sty m:val="p"/>
                          </m:rPr>
                          <a:rPr lang="en-US" altLang="zh-CN" sz="2400" b="0" i="0" smtClean="0">
                            <a:solidFill>
                              <a:srgbClr val="000000"/>
                            </a:solidFill>
                            <a:latin typeface="Cambria Math" panose="02040503050406030204" pitchFamily="18" charset="0"/>
                            <a:ea typeface="微软雅黑" panose="020B0503020204020204" pitchFamily="34" charset="-122"/>
                          </a:rPr>
                          <m:t>exp</m:t>
                        </m:r>
                        <m:r>
                          <a:rPr lang="en-US" altLang="zh-CN" sz="2400" b="0" i="1" smtClean="0">
                            <a:solidFill>
                              <a:srgbClr val="000000"/>
                            </a:solidFill>
                            <a:latin typeface="Cambria Math" panose="02040503050406030204" pitchFamily="18" charset="0"/>
                            <a:ea typeface="微软雅黑" panose="020B0503020204020204" pitchFamily="34" charset="-122"/>
                          </a:rPr>
                          <m:t>⁡(−</m:t>
                        </m:r>
                        <m:r>
                          <a:rPr lang="en-US" altLang="zh-CN" sz="2400" b="0" i="1" smtClean="0">
                            <a:solidFill>
                              <a:srgbClr val="000000"/>
                            </a:solidFill>
                            <a:latin typeface="Cambria Math" panose="02040503050406030204" pitchFamily="18" charset="0"/>
                            <a:ea typeface="微软雅黑" panose="020B0503020204020204" pitchFamily="34" charset="-122"/>
                          </a:rPr>
                          <m:t>𝑥</m:t>
                        </m:r>
                        <m:r>
                          <a:rPr lang="en-US" altLang="zh-CN" sz="2400" b="0" i="1" smtClean="0">
                            <a:solidFill>
                              <a:srgbClr val="000000"/>
                            </a:solidFill>
                            <a:latin typeface="Cambria Math" panose="02040503050406030204" pitchFamily="18" charset="0"/>
                            <a:ea typeface="微软雅黑" panose="020B0503020204020204" pitchFamily="34" charset="-122"/>
                          </a:rPr>
                          <m:t>)</m:t>
                        </m:r>
                      </m:den>
                    </m:f>
                  </m:oMath>
                </a14:m>
                <a:r>
                  <a:rPr lang="en-US" altLang="zh-CN" sz="2400" dirty="0">
                    <a:solidFill>
                      <a:srgbClr val="000000"/>
                    </a:solidFill>
                    <a:latin typeface="微软雅黑" panose="020B0503020204020204" pitchFamily="34" charset="-122"/>
                    <a:ea typeface="微软雅黑" panose="020B0503020204020204" pitchFamily="34" charset="-122"/>
                  </a:rPr>
                  <a:t> </a:t>
                </a:r>
              </a:p>
              <a:p>
                <a:pPr marL="800100" lvl="1" indent="-342900">
                  <a:lnSpc>
                    <a:spcPct val="150000"/>
                  </a:lnSpc>
                  <a:buClr>
                    <a:srgbClr val="0000FF"/>
                  </a:buClr>
                  <a:buFont typeface="Wingdings" panose="05000000000000000000" pitchFamily="2" charset="2"/>
                  <a:buChar char="ü"/>
                </a:pPr>
                <a:r>
                  <a:rPr lang="zh-CN" altLang="en-US" sz="2400" dirty="0">
                    <a:solidFill>
                      <a:srgbClr val="000000"/>
                    </a:solidFill>
                    <a:latin typeface="微软雅黑" panose="020B0503020204020204" pitchFamily="34" charset="-122"/>
                    <a:ea typeface="微软雅黑" panose="020B0503020204020204" pitchFamily="34" charset="-122"/>
                  </a:rPr>
                  <a:t>具有</a:t>
                </a:r>
                <a:r>
                  <a:rPr lang="en-US" altLang="zh-CN"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挤压</a:t>
                </a:r>
                <a:r>
                  <a:rPr lang="en-US" altLang="zh-CN"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功能</a:t>
                </a:r>
                <a:endParaRPr lang="en-US" altLang="zh-CN" sz="2400" dirty="0">
                  <a:solidFill>
                    <a:srgbClr val="000000"/>
                  </a:solidFill>
                  <a:latin typeface="微软雅黑" panose="020B0503020204020204" pitchFamily="34" charset="-122"/>
                  <a:ea typeface="微软雅黑" panose="020B0503020204020204" pitchFamily="34" charset="-122"/>
                </a:endParaRPr>
              </a:p>
              <a:p>
                <a:pPr marL="800100" lvl="1" indent="-342900">
                  <a:lnSpc>
                    <a:spcPct val="150000"/>
                  </a:lnSpc>
                  <a:buClr>
                    <a:srgbClr val="0000FF"/>
                  </a:buClr>
                  <a:buFont typeface="Wingdings" panose="05000000000000000000" pitchFamily="2" charset="2"/>
                  <a:buChar char="ü"/>
                </a:pPr>
                <a:r>
                  <a:rPr lang="zh-CN" altLang="en-US" sz="2400" dirty="0">
                    <a:solidFill>
                      <a:srgbClr val="000000"/>
                    </a:solidFill>
                    <a:latin typeface="微软雅黑" panose="020B0503020204020204" pitchFamily="34" charset="-122"/>
                    <a:ea typeface="微软雅黑" panose="020B0503020204020204" pitchFamily="34" charset="-122"/>
                  </a:rPr>
                  <a:t>输出课看作概率分布</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Clr>
                    <a:srgbClr val="0000FF"/>
                  </a:buClr>
                  <a:buFont typeface="Wingdings" panose="05000000000000000000" pitchFamily="2" charset="2"/>
                  <a:buChar char="n"/>
                </a:pPr>
                <a:r>
                  <a:rPr lang="en-US" altLang="zh-CN" sz="2400" b="1" dirty="0">
                    <a:solidFill>
                      <a:srgbClr val="000000"/>
                    </a:solidFill>
                    <a:latin typeface="微软雅黑" panose="020B0503020204020204" pitchFamily="34" charset="-122"/>
                    <a:ea typeface="微软雅黑" panose="020B0503020204020204" pitchFamily="34" charset="-122"/>
                  </a:rPr>
                  <a:t>Tanh</a:t>
                </a:r>
                <a:r>
                  <a:rPr lang="zh-CN" altLang="en-US" sz="2400" b="1" dirty="0">
                    <a:solidFill>
                      <a:srgbClr val="000000"/>
                    </a:solidFill>
                    <a:latin typeface="微软雅黑" panose="020B0503020204020204" pitchFamily="34" charset="-122"/>
                    <a:ea typeface="微软雅黑" panose="020B0503020204020204" pitchFamily="34" charset="-122"/>
                  </a:rPr>
                  <a:t>函数</a:t>
                </a:r>
                <a:endParaRPr lang="en-US" altLang="zh-CN" sz="2400" b="1" dirty="0">
                  <a:solidFill>
                    <a:srgbClr val="000000"/>
                  </a:solidFill>
                  <a:latin typeface="微软雅黑" panose="020B0503020204020204" pitchFamily="34" charset="-122"/>
                  <a:ea typeface="微软雅黑" panose="020B0503020204020204" pitchFamily="34" charset="-122"/>
                </a:endParaRPr>
              </a:p>
              <a:p>
                <a:pPr>
                  <a:lnSpc>
                    <a:spcPct val="150000"/>
                  </a:lnSpc>
                  <a:buClr>
                    <a:srgbClr val="0000FF"/>
                  </a:buClr>
                </a:pPr>
                <a:r>
                  <a:rPr lang="en-US" altLang="zh-CN" sz="2400" b="0" dirty="0">
                    <a:solidFill>
                      <a:srgbClr val="000000"/>
                    </a:solidFill>
                    <a:ea typeface="微软雅黑" panose="020B0503020204020204" pitchFamily="34" charset="-122"/>
                  </a:rPr>
                  <a:t>            </a:t>
                </a:r>
                <a14:m>
                  <m:oMath xmlns:m="http://schemas.openxmlformats.org/officeDocument/2006/math">
                    <m:func>
                      <m:funcPr>
                        <m:ctrlPr>
                          <a:rPr lang="en-US" altLang="zh-CN" sz="2400" b="0" i="1" smtClean="0">
                            <a:solidFill>
                              <a:srgbClr val="000000"/>
                            </a:solidFill>
                            <a:latin typeface="Cambria Math" panose="02040503050406030204" pitchFamily="18" charset="0"/>
                            <a:ea typeface="微软雅黑" panose="020B0503020204020204" pitchFamily="34" charset="-122"/>
                          </a:rPr>
                        </m:ctrlPr>
                      </m:funcPr>
                      <m:fName>
                        <m:r>
                          <m:rPr>
                            <m:sty m:val="p"/>
                          </m:rPr>
                          <a:rPr lang="en-US" altLang="zh-CN" sz="2400" b="0" i="0" smtClean="0">
                            <a:solidFill>
                              <a:srgbClr val="000000"/>
                            </a:solidFill>
                            <a:latin typeface="Cambria Math" panose="02040503050406030204" pitchFamily="18" charset="0"/>
                            <a:ea typeface="微软雅黑" panose="020B0503020204020204" pitchFamily="34" charset="-122"/>
                          </a:rPr>
                          <m:t>tanh</m:t>
                        </m:r>
                      </m:fName>
                      <m:e>
                        <m:d>
                          <m:dPr>
                            <m:ctrlPr>
                              <a:rPr lang="en-US" altLang="zh-CN" sz="2400" b="0" i="1" smtClean="0">
                                <a:solidFill>
                                  <a:srgbClr val="000000"/>
                                </a:solidFill>
                                <a:latin typeface="Cambria Math" panose="02040503050406030204" pitchFamily="18" charset="0"/>
                                <a:ea typeface="微软雅黑" panose="020B0503020204020204" pitchFamily="34" charset="-122"/>
                              </a:rPr>
                            </m:ctrlPr>
                          </m:dPr>
                          <m:e>
                            <m:r>
                              <a:rPr lang="en-US" altLang="zh-CN" sz="2400" b="0" i="1" smtClean="0">
                                <a:solidFill>
                                  <a:srgbClr val="000000"/>
                                </a:solidFill>
                                <a:latin typeface="Cambria Math" panose="02040503050406030204" pitchFamily="18" charset="0"/>
                                <a:ea typeface="微软雅黑" panose="020B0503020204020204" pitchFamily="34" charset="-122"/>
                              </a:rPr>
                              <m:t>𝑥</m:t>
                            </m:r>
                          </m:e>
                        </m:d>
                      </m:e>
                    </m:func>
                    <m:r>
                      <a:rPr lang="en-US" altLang="zh-CN" sz="2400" b="0" i="1" smtClean="0">
                        <a:solidFill>
                          <a:srgbClr val="000000"/>
                        </a:solidFill>
                        <a:latin typeface="Cambria Math" panose="02040503050406030204" pitchFamily="18" charset="0"/>
                        <a:ea typeface="微软雅黑" panose="020B0503020204020204" pitchFamily="34" charset="-122"/>
                      </a:rPr>
                      <m:t>=</m:t>
                    </m:r>
                    <m:f>
                      <m:fPr>
                        <m:ctrlPr>
                          <a:rPr lang="en-US" altLang="zh-CN" sz="2400" b="0" i="1" smtClean="0">
                            <a:solidFill>
                              <a:srgbClr val="000000"/>
                            </a:solidFill>
                            <a:latin typeface="Cambria Math" panose="02040503050406030204" pitchFamily="18" charset="0"/>
                            <a:ea typeface="微软雅黑" panose="020B0503020204020204" pitchFamily="34" charset="-122"/>
                          </a:rPr>
                        </m:ctrlPr>
                      </m:fPr>
                      <m:num>
                        <m:func>
                          <m:funcPr>
                            <m:ctrlPr>
                              <a:rPr lang="en-US" altLang="zh-CN" sz="2400" b="0" i="1" smtClean="0">
                                <a:solidFill>
                                  <a:srgbClr val="000000"/>
                                </a:solidFill>
                                <a:latin typeface="Cambria Math" panose="02040503050406030204" pitchFamily="18" charset="0"/>
                                <a:ea typeface="微软雅黑" panose="020B0503020204020204" pitchFamily="34" charset="-122"/>
                              </a:rPr>
                            </m:ctrlPr>
                          </m:funcPr>
                          <m:fName>
                            <m:r>
                              <m:rPr>
                                <m:sty m:val="p"/>
                              </m:rPr>
                              <a:rPr lang="en-US" altLang="zh-CN" sz="2400" b="0" i="0" smtClean="0">
                                <a:solidFill>
                                  <a:srgbClr val="000000"/>
                                </a:solidFill>
                                <a:latin typeface="Cambria Math" panose="02040503050406030204" pitchFamily="18" charset="0"/>
                                <a:ea typeface="微软雅黑" panose="020B0503020204020204" pitchFamily="34" charset="-122"/>
                              </a:rPr>
                              <m:t>exp</m:t>
                            </m:r>
                          </m:fName>
                          <m:e>
                            <m:d>
                              <m:dPr>
                                <m:ctrlPr>
                                  <a:rPr lang="en-US" altLang="zh-CN" sz="2400" b="0" i="1" smtClean="0">
                                    <a:solidFill>
                                      <a:srgbClr val="000000"/>
                                    </a:solidFill>
                                    <a:latin typeface="Cambria Math" panose="02040503050406030204" pitchFamily="18" charset="0"/>
                                    <a:ea typeface="微软雅黑" panose="020B0503020204020204" pitchFamily="34" charset="-122"/>
                                  </a:rPr>
                                </m:ctrlPr>
                              </m:dPr>
                              <m:e>
                                <m:r>
                                  <a:rPr lang="en-US" altLang="zh-CN" sz="2400" b="0" i="1" smtClean="0">
                                    <a:solidFill>
                                      <a:srgbClr val="000000"/>
                                    </a:solidFill>
                                    <a:latin typeface="Cambria Math" panose="02040503050406030204" pitchFamily="18" charset="0"/>
                                    <a:ea typeface="微软雅黑" panose="020B0503020204020204" pitchFamily="34" charset="-122"/>
                                  </a:rPr>
                                  <m:t>𝑥</m:t>
                                </m:r>
                              </m:e>
                            </m:d>
                          </m:e>
                        </m:func>
                        <m:r>
                          <a:rPr lang="en-US" altLang="zh-CN" sz="2400" b="0" i="1" smtClean="0">
                            <a:solidFill>
                              <a:srgbClr val="000000"/>
                            </a:solidFill>
                            <a:latin typeface="Cambria Math" panose="02040503050406030204" pitchFamily="18" charset="0"/>
                            <a:ea typeface="微软雅黑" panose="020B0503020204020204" pitchFamily="34" charset="-122"/>
                          </a:rPr>
                          <m:t>−</m:t>
                        </m:r>
                        <m:r>
                          <m:rPr>
                            <m:sty m:val="p"/>
                          </m:rPr>
                          <a:rPr lang="en-US" altLang="zh-CN" sz="2400" b="0" i="0" smtClean="0">
                            <a:solidFill>
                              <a:srgbClr val="000000"/>
                            </a:solidFill>
                            <a:latin typeface="Cambria Math" panose="02040503050406030204" pitchFamily="18" charset="0"/>
                            <a:ea typeface="微软雅黑" panose="020B0503020204020204" pitchFamily="34" charset="-122"/>
                          </a:rPr>
                          <m:t>exp</m:t>
                        </m:r>
                        <m:r>
                          <a:rPr lang="en-US" altLang="zh-CN" sz="2400" b="0" i="1" smtClean="0">
                            <a:solidFill>
                              <a:srgbClr val="000000"/>
                            </a:solidFill>
                            <a:latin typeface="Cambria Math" panose="02040503050406030204" pitchFamily="18" charset="0"/>
                            <a:ea typeface="微软雅黑" panose="020B0503020204020204" pitchFamily="34" charset="-122"/>
                          </a:rPr>
                          <m:t>⁡(−</m:t>
                        </m:r>
                        <m:r>
                          <a:rPr lang="en-US" altLang="zh-CN" sz="2400" b="0" i="1" smtClean="0">
                            <a:solidFill>
                              <a:srgbClr val="000000"/>
                            </a:solidFill>
                            <a:latin typeface="Cambria Math" panose="02040503050406030204" pitchFamily="18" charset="0"/>
                            <a:ea typeface="微软雅黑" panose="020B0503020204020204" pitchFamily="34" charset="-122"/>
                          </a:rPr>
                          <m:t>𝑥</m:t>
                        </m:r>
                        <m:r>
                          <a:rPr lang="en-US" altLang="zh-CN" sz="2400" b="0" i="1" smtClean="0">
                            <a:solidFill>
                              <a:srgbClr val="000000"/>
                            </a:solidFill>
                            <a:latin typeface="Cambria Math" panose="02040503050406030204" pitchFamily="18" charset="0"/>
                            <a:ea typeface="微软雅黑" panose="020B0503020204020204" pitchFamily="34" charset="-122"/>
                          </a:rPr>
                          <m:t>)</m:t>
                        </m:r>
                      </m:num>
                      <m:den>
                        <m:func>
                          <m:funcPr>
                            <m:ctrlPr>
                              <a:rPr lang="en-US" altLang="zh-CN" sz="2400" b="0" i="1" smtClean="0">
                                <a:solidFill>
                                  <a:srgbClr val="000000"/>
                                </a:solidFill>
                                <a:latin typeface="Cambria Math" panose="02040503050406030204" pitchFamily="18" charset="0"/>
                                <a:ea typeface="微软雅黑" panose="020B0503020204020204" pitchFamily="34" charset="-122"/>
                              </a:rPr>
                            </m:ctrlPr>
                          </m:funcPr>
                          <m:fName>
                            <m:r>
                              <m:rPr>
                                <m:sty m:val="p"/>
                              </m:rPr>
                              <a:rPr lang="en-US" altLang="zh-CN" sz="2400" b="0" i="0" smtClean="0">
                                <a:solidFill>
                                  <a:srgbClr val="000000"/>
                                </a:solidFill>
                                <a:latin typeface="Cambria Math" panose="02040503050406030204" pitchFamily="18" charset="0"/>
                                <a:ea typeface="微软雅黑" panose="020B0503020204020204" pitchFamily="34" charset="-122"/>
                              </a:rPr>
                              <m:t>exp</m:t>
                            </m:r>
                          </m:fName>
                          <m:e>
                            <m:d>
                              <m:dPr>
                                <m:ctrlPr>
                                  <a:rPr lang="en-US" altLang="zh-CN" sz="2400" b="0" i="1" smtClean="0">
                                    <a:solidFill>
                                      <a:srgbClr val="000000"/>
                                    </a:solidFill>
                                    <a:latin typeface="Cambria Math" panose="02040503050406030204" pitchFamily="18" charset="0"/>
                                    <a:ea typeface="微软雅黑" panose="020B0503020204020204" pitchFamily="34" charset="-122"/>
                                  </a:rPr>
                                </m:ctrlPr>
                              </m:dPr>
                              <m:e>
                                <m:r>
                                  <a:rPr lang="en-US" altLang="zh-CN" sz="2400" b="0" i="1" smtClean="0">
                                    <a:solidFill>
                                      <a:srgbClr val="000000"/>
                                    </a:solidFill>
                                    <a:latin typeface="Cambria Math" panose="02040503050406030204" pitchFamily="18" charset="0"/>
                                    <a:ea typeface="微软雅黑" panose="020B0503020204020204" pitchFamily="34" charset="-122"/>
                                  </a:rPr>
                                  <m:t>𝑥</m:t>
                                </m:r>
                              </m:e>
                            </m:d>
                          </m:e>
                        </m:func>
                        <m:r>
                          <a:rPr lang="en-US" altLang="zh-CN" sz="2400" b="0" i="1" smtClean="0">
                            <a:solidFill>
                              <a:srgbClr val="000000"/>
                            </a:solidFill>
                            <a:latin typeface="Cambria Math" panose="02040503050406030204" pitchFamily="18" charset="0"/>
                            <a:ea typeface="微软雅黑" panose="020B0503020204020204" pitchFamily="34" charset="-122"/>
                          </a:rPr>
                          <m:t>+</m:t>
                        </m:r>
                        <m:r>
                          <m:rPr>
                            <m:sty m:val="p"/>
                          </m:rPr>
                          <a:rPr lang="en-US" altLang="zh-CN" sz="2400" b="0" i="0" smtClean="0">
                            <a:solidFill>
                              <a:srgbClr val="000000"/>
                            </a:solidFill>
                            <a:latin typeface="Cambria Math" panose="02040503050406030204" pitchFamily="18" charset="0"/>
                            <a:ea typeface="微软雅黑" panose="020B0503020204020204" pitchFamily="34" charset="-122"/>
                          </a:rPr>
                          <m:t>exp</m:t>
                        </m:r>
                        <m:r>
                          <a:rPr lang="en-US" altLang="zh-CN" sz="2400" b="0" i="1" smtClean="0">
                            <a:solidFill>
                              <a:srgbClr val="000000"/>
                            </a:solidFill>
                            <a:latin typeface="Cambria Math" panose="02040503050406030204" pitchFamily="18" charset="0"/>
                            <a:ea typeface="微软雅黑" panose="020B0503020204020204" pitchFamily="34" charset="-122"/>
                          </a:rPr>
                          <m:t>⁡(−</m:t>
                        </m:r>
                        <m:r>
                          <a:rPr lang="en-US" altLang="zh-CN" sz="2400" b="0" i="1" smtClean="0">
                            <a:solidFill>
                              <a:srgbClr val="000000"/>
                            </a:solidFill>
                            <a:latin typeface="Cambria Math" panose="02040503050406030204" pitchFamily="18" charset="0"/>
                            <a:ea typeface="微软雅黑" panose="020B0503020204020204" pitchFamily="34" charset="-122"/>
                          </a:rPr>
                          <m:t>𝑥</m:t>
                        </m:r>
                        <m:r>
                          <a:rPr lang="en-US" altLang="zh-CN" sz="2400" b="0" i="1" smtClean="0">
                            <a:solidFill>
                              <a:srgbClr val="000000"/>
                            </a:solidFill>
                            <a:latin typeface="Cambria Math" panose="02040503050406030204" pitchFamily="18" charset="0"/>
                            <a:ea typeface="微软雅黑" panose="020B0503020204020204" pitchFamily="34" charset="-122"/>
                          </a:rPr>
                          <m:t>)</m:t>
                        </m:r>
                      </m:den>
                    </m:f>
                  </m:oMath>
                </a14:m>
                <a:endParaRPr lang="en-US" altLang="zh-CN" sz="2400" b="0" i="1" dirty="0">
                  <a:solidFill>
                    <a:srgbClr val="000000"/>
                  </a:solidFill>
                  <a:latin typeface="Cambria Math" panose="02040503050406030204" pitchFamily="18" charset="0"/>
                  <a:ea typeface="微软雅黑" panose="020B0503020204020204" pitchFamily="34" charset="-122"/>
                </a:endParaRPr>
              </a:p>
              <a:p>
                <a:pPr>
                  <a:lnSpc>
                    <a:spcPct val="150000"/>
                  </a:lnSpc>
                  <a:buClr>
                    <a:srgbClr val="0000FF"/>
                  </a:buClr>
                </a:pPr>
                <a:r>
                  <a:rPr lang="en-US" altLang="zh-CN" sz="2400" b="0" dirty="0">
                    <a:solidFill>
                      <a:srgbClr val="000000"/>
                    </a:solidFill>
                    <a:ea typeface="微软雅黑" panose="020B0503020204020204" pitchFamily="34" charset="-122"/>
                  </a:rPr>
                  <a:t>                         </a:t>
                </a:r>
                <a14:m>
                  <m:oMath xmlns:m="http://schemas.openxmlformats.org/officeDocument/2006/math">
                    <m:r>
                      <a:rPr lang="en-US" altLang="zh-CN" sz="2400" b="0" i="1" smtClean="0">
                        <a:solidFill>
                          <a:srgbClr val="000000"/>
                        </a:solidFill>
                        <a:latin typeface="Cambria Math" panose="02040503050406030204" pitchFamily="18" charset="0"/>
                        <a:ea typeface="微软雅黑" panose="020B0503020204020204" pitchFamily="34" charset="-122"/>
                      </a:rPr>
                      <m:t>=2</m:t>
                    </m:r>
                    <m:r>
                      <a:rPr lang="zh-CN" altLang="en-US" sz="2400" b="0" i="1" smtClean="0">
                        <a:solidFill>
                          <a:srgbClr val="000000"/>
                        </a:solidFill>
                        <a:latin typeface="Cambria Math" panose="02040503050406030204" pitchFamily="18" charset="0"/>
                        <a:ea typeface="微软雅黑" panose="020B0503020204020204" pitchFamily="34" charset="-122"/>
                      </a:rPr>
                      <m:t>𝜎</m:t>
                    </m:r>
                    <m:d>
                      <m:dPr>
                        <m:ctrlPr>
                          <a:rPr lang="en-US" altLang="zh-CN" sz="2400" b="0" i="1" smtClean="0">
                            <a:solidFill>
                              <a:srgbClr val="000000"/>
                            </a:solidFill>
                            <a:latin typeface="Cambria Math" panose="02040503050406030204" pitchFamily="18" charset="0"/>
                            <a:ea typeface="微软雅黑" panose="020B0503020204020204" pitchFamily="34" charset="-122"/>
                          </a:rPr>
                        </m:ctrlPr>
                      </m:dPr>
                      <m:e>
                        <m:r>
                          <a:rPr lang="en-US" altLang="zh-CN" sz="2400" b="0" i="1" smtClean="0">
                            <a:solidFill>
                              <a:srgbClr val="000000"/>
                            </a:solidFill>
                            <a:latin typeface="Cambria Math" panose="02040503050406030204" pitchFamily="18" charset="0"/>
                            <a:ea typeface="微软雅黑" panose="020B0503020204020204" pitchFamily="34" charset="-122"/>
                          </a:rPr>
                          <m:t>2</m:t>
                        </m:r>
                        <m:r>
                          <a:rPr lang="en-US" altLang="zh-CN" sz="2400" b="0" i="1" smtClean="0">
                            <a:solidFill>
                              <a:srgbClr val="000000"/>
                            </a:solidFill>
                            <a:latin typeface="Cambria Math" panose="02040503050406030204" pitchFamily="18" charset="0"/>
                            <a:ea typeface="微软雅黑" panose="020B0503020204020204" pitchFamily="34" charset="-122"/>
                          </a:rPr>
                          <m:t>𝑥</m:t>
                        </m:r>
                      </m:e>
                    </m:d>
                    <m:r>
                      <a:rPr lang="en-US" altLang="zh-CN" sz="2400" b="0" i="1" smtClean="0">
                        <a:solidFill>
                          <a:srgbClr val="000000"/>
                        </a:solidFill>
                        <a:latin typeface="Cambria Math" panose="02040503050406030204" pitchFamily="18" charset="0"/>
                        <a:ea typeface="微软雅黑" panose="020B0503020204020204" pitchFamily="34" charset="-122"/>
                      </a:rPr>
                      <m:t>−1</m:t>
                    </m:r>
                  </m:oMath>
                </a14:m>
                <a:endParaRPr lang="en-US" altLang="zh-CN" sz="2400" dirty="0">
                  <a:solidFill>
                    <a:srgbClr val="000000"/>
                  </a:solidFill>
                  <a:latin typeface="微软雅黑" panose="020B0503020204020204" pitchFamily="34" charset="-122"/>
                  <a:ea typeface="微软雅黑" panose="020B0503020204020204" pitchFamily="34" charset="-122"/>
                </a:endParaRPr>
              </a:p>
              <a:p>
                <a:pPr marL="800100" lvl="1" indent="-342900">
                  <a:lnSpc>
                    <a:spcPct val="150000"/>
                  </a:lnSpc>
                  <a:buClr>
                    <a:srgbClr val="0000FF"/>
                  </a:buClr>
                  <a:buFont typeface="Wingdings" panose="05000000000000000000" pitchFamily="2" charset="2"/>
                  <a:buChar char="ü"/>
                </a:pPr>
                <a:r>
                  <a:rPr lang="zh-CN" altLang="en-US" sz="2400" dirty="0">
                    <a:solidFill>
                      <a:srgbClr val="000000"/>
                    </a:solidFill>
                    <a:latin typeface="微软雅黑" panose="020B0503020204020204" pitchFamily="34" charset="-122"/>
                    <a:ea typeface="微软雅黑" panose="020B0503020204020204" pitchFamily="34" charset="-122"/>
                  </a:rPr>
                  <a:t>零中心化，可提升收敛速度</a:t>
                </a:r>
                <a:endParaRPr lang="en-US" altLang="zh-CN" sz="2400" dirty="0">
                  <a:solidFill>
                    <a:srgbClr val="000000"/>
                  </a:solidFill>
                  <a:latin typeface="微软雅黑" panose="020B0503020204020204" pitchFamily="34" charset="-122"/>
                  <a:ea typeface="微软雅黑" panose="020B0503020204020204" pitchFamily="34"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0" y="773472"/>
                <a:ext cx="12192000" cy="5965990"/>
              </a:xfrm>
              <a:prstGeom prst="rect">
                <a:avLst/>
              </a:prstGeom>
              <a:blipFill rotWithShape="1">
                <a:blip r:embed="rId1"/>
                <a:stretch>
                  <a:fillRect l="-650"/>
                </a:stretch>
              </a:blipFill>
            </p:spPr>
            <p:txBody>
              <a:bodyPr/>
              <a:lstStyle/>
              <a:p>
                <a:r>
                  <a:rPr lang="zh-CN" altLang="en-US">
                    <a:noFill/>
                  </a:rPr>
                  <a:t> </a:t>
                </a:r>
                <a:endParaRPr lang="zh-CN" altLang="en-US">
                  <a:noFill/>
                </a:endParaRPr>
              </a:p>
            </p:txBody>
          </p:sp>
        </mc:Fallback>
      </mc:AlternateContent>
      <p:pic>
        <p:nvPicPr>
          <p:cNvPr id="11" name="图片 10"/>
          <p:cNvPicPr/>
          <p:nvPr/>
        </p:nvPicPr>
        <p:blipFill>
          <a:blip r:embed="rId2">
            <a:extLst>
              <a:ext uri="{28A0092B-C50C-407E-A947-70E740481C1C}">
                <a14:useLocalDpi xmlns:a14="http://schemas.microsoft.com/office/drawing/2010/main" val="0"/>
              </a:ext>
            </a:extLst>
          </a:blip>
          <a:stretch>
            <a:fillRect/>
          </a:stretch>
        </p:blipFill>
        <p:spPr>
          <a:xfrm>
            <a:off x="5256674" y="1620412"/>
            <a:ext cx="3168000" cy="2160000"/>
          </a:xfrm>
          <a:prstGeom prst="rect">
            <a:avLst/>
          </a:prstGeom>
        </p:spPr>
      </p:pic>
      <p:pic>
        <p:nvPicPr>
          <p:cNvPr id="15" name="图片 14"/>
          <p:cNvPicPr/>
          <p:nvPr/>
        </p:nvPicPr>
        <p:blipFill>
          <a:blip r:embed="rId3">
            <a:extLst>
              <a:ext uri="{28A0092B-C50C-407E-A947-70E740481C1C}">
                <a14:useLocalDpi xmlns:a14="http://schemas.microsoft.com/office/drawing/2010/main" val="0"/>
              </a:ext>
            </a:extLst>
          </a:blip>
          <a:stretch>
            <a:fillRect/>
          </a:stretch>
        </p:blipFill>
        <p:spPr>
          <a:xfrm>
            <a:off x="8772076" y="1620412"/>
            <a:ext cx="3168000" cy="2160000"/>
          </a:xfrm>
          <a:prstGeom prst="rect">
            <a:avLst/>
          </a:prstGeom>
        </p:spPr>
      </p:pic>
      <p:pic>
        <p:nvPicPr>
          <p:cNvPr id="18" name="图片 17"/>
          <p:cNvPicPr/>
          <p:nvPr/>
        </p:nvPicPr>
        <p:blipFill>
          <a:blip r:embed="rId4">
            <a:extLst>
              <a:ext uri="{28A0092B-C50C-407E-A947-70E740481C1C}">
                <a14:useLocalDpi xmlns:a14="http://schemas.microsoft.com/office/drawing/2010/main" val="0"/>
              </a:ext>
            </a:extLst>
          </a:blip>
          <a:stretch>
            <a:fillRect/>
          </a:stretch>
        </p:blipFill>
        <p:spPr>
          <a:xfrm>
            <a:off x="5256674" y="4246810"/>
            <a:ext cx="3168000" cy="2160000"/>
          </a:xfrm>
          <a:prstGeom prst="rect">
            <a:avLst/>
          </a:prstGeom>
        </p:spPr>
      </p:pic>
      <p:sp>
        <p:nvSpPr>
          <p:cNvPr id="22" name="矩形 21"/>
          <p:cNvSpPr/>
          <p:nvPr/>
        </p:nvSpPr>
        <p:spPr>
          <a:xfrm>
            <a:off x="6124773" y="3757277"/>
            <a:ext cx="1431802" cy="369332"/>
          </a:xfrm>
          <a:prstGeom prst="rect">
            <a:avLst/>
          </a:prstGeom>
        </p:spPr>
        <p:txBody>
          <a:bodyPr wrap="none">
            <a:spAutoFit/>
          </a:bodyPr>
          <a:lstStyle/>
          <a:p>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Logistic</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a:t>
            </a:r>
            <a:endParaRPr lang="zh-CN" altLang="en-US" dirty="0"/>
          </a:p>
        </p:txBody>
      </p:sp>
      <p:sp>
        <p:nvSpPr>
          <p:cNvPr id="23" name="矩形 22"/>
          <p:cNvSpPr/>
          <p:nvPr/>
        </p:nvSpPr>
        <p:spPr>
          <a:xfrm>
            <a:off x="9291522" y="3757277"/>
            <a:ext cx="2129109" cy="369332"/>
          </a:xfrm>
          <a:prstGeom prst="rect">
            <a:avLst/>
          </a:prstGeom>
        </p:spPr>
        <p:txBody>
          <a:bodyPr wrap="none">
            <a:spAutoFit/>
          </a:bodyPr>
          <a:lstStyle/>
          <a:p>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Logistic</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函数的导数</a:t>
            </a:r>
            <a:endParaRPr lang="zh-CN" altLang="en-US" dirty="0"/>
          </a:p>
        </p:txBody>
      </p:sp>
      <p:sp>
        <p:nvSpPr>
          <p:cNvPr id="24" name="矩形 23"/>
          <p:cNvSpPr/>
          <p:nvPr/>
        </p:nvSpPr>
        <p:spPr>
          <a:xfrm>
            <a:off x="6263593" y="6436627"/>
            <a:ext cx="1154162" cy="369332"/>
          </a:xfrm>
          <a:prstGeom prst="rect">
            <a:avLst/>
          </a:prstGeom>
        </p:spPr>
        <p:txBody>
          <a:bodyPr wrap="none">
            <a:spAutoFit/>
          </a:bodyPr>
          <a:lstStyle/>
          <a:p>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Tanh</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a:t>
            </a:r>
            <a:endParaRPr lang="zh-CN" altLang="en-US" dirty="0"/>
          </a:p>
        </p:txBody>
      </p:sp>
      <p:sp>
        <p:nvSpPr>
          <p:cNvPr id="25" name="矩形 24"/>
          <p:cNvSpPr/>
          <p:nvPr/>
        </p:nvSpPr>
        <p:spPr>
          <a:xfrm>
            <a:off x="9430342" y="6484649"/>
            <a:ext cx="1851469" cy="369332"/>
          </a:xfrm>
          <a:prstGeom prst="rect">
            <a:avLst/>
          </a:prstGeom>
        </p:spPr>
        <p:txBody>
          <a:bodyPr wrap="none">
            <a:spAutoFit/>
          </a:bodyPr>
          <a:lstStyle/>
          <a:p>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Tanh</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函数的导数</a:t>
            </a:r>
            <a:endParaRPr lang="zh-CN" altLang="en-US" dirty="0"/>
          </a:p>
        </p:txBody>
      </p:sp>
      <p:pic>
        <p:nvPicPr>
          <p:cNvPr id="3" name="图片 2"/>
          <p:cNvPicPr/>
          <p:nvPr/>
        </p:nvPicPr>
        <p:blipFill>
          <a:blip r:embed="rId5">
            <a:extLst>
              <a:ext uri="{28A0092B-C50C-407E-A947-70E740481C1C}">
                <a14:useLocalDpi xmlns:a14="http://schemas.microsoft.com/office/drawing/2010/main" val="0"/>
              </a:ext>
            </a:extLst>
          </a:blip>
          <a:stretch>
            <a:fillRect/>
          </a:stretch>
        </p:blipFill>
        <p:spPr>
          <a:xfrm>
            <a:off x="8772076" y="4246810"/>
            <a:ext cx="3168000" cy="216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Sigmoid</a:t>
            </a:r>
            <a:r>
              <a:rPr lang="zh-CN" altLang="en-US" sz="2800" b="1" dirty="0">
                <a:solidFill>
                  <a:srgbClr val="000000"/>
                </a:solidFill>
                <a:latin typeface="微软雅黑" panose="020B0503020204020204" pitchFamily="34" charset="-122"/>
                <a:ea typeface="微软雅黑" panose="020B0503020204020204" pitchFamily="34" charset="-122"/>
              </a:rPr>
              <a:t>型函数</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a:extLst>
                  <a:ext uri="{FF2B5EF4-FFF2-40B4-BE49-F238E27FC236}">
                    <ele attr="{6A3D4704-941D-4559-BB67-168433AFF266}"/>
                  </a:ext>
                </a:extLst>
              </p:cNvPr>
              <p:cNvSpPr txBox="1">
                <a:spLocks/>
              </p:cNvSpPr>
              <p:nvPr/>
            </p:nvSpPr>
            <p:spPr>
              <a:xfrm>
                <a:off x="0" y="773472"/>
                <a:ext cx="5038593" cy="5965990"/>
              </a:xfrm>
              <a:prstGeom prst="rect">
                <a:avLst/>
              </a:prstGeom>
              <a:noFill/>
            </p:spPr>
            <p:txBody>
              <a:bodyPr wrap="square" rtlCol="0">
                <a:noAutofit/>
              </a:bodyPr>
              <a:lstStyle/>
              <a:p>
                <a:pPr marL="457200" indent="-457200">
                  <a:lnSpc>
                    <a:spcPct val="150000"/>
                  </a:lnSpc>
                  <a:buClr>
                    <a:srgbClr val="0000FF"/>
                  </a:buClr>
                  <a:buFont typeface="Wingdings" panose="05000000000000000000" pitchFamily="2" charset="2"/>
                  <a:buChar char="n"/>
                </a:pPr>
                <a:r>
                  <a:rPr lang="en-US" altLang="zh-CN" sz="2400" b="1" dirty="0">
                    <a:solidFill>
                      <a:srgbClr val="000000"/>
                    </a:solidFill>
                    <a:latin typeface="微软雅黑" panose="020B0503020204020204" pitchFamily="34" charset="-122"/>
                    <a:ea typeface="微软雅黑" panose="020B0503020204020204" pitchFamily="34" charset="-122"/>
                  </a:rPr>
                  <a:t>Hard-Logistic</a:t>
                </a:r>
                <a:r>
                  <a:rPr lang="zh-CN" altLang="en-US" sz="2400" b="1" dirty="0">
                    <a:solidFill>
                      <a:srgbClr val="000000"/>
                    </a:solidFill>
                    <a:latin typeface="微软雅黑" panose="020B0503020204020204" pitchFamily="34" charset="-122"/>
                    <a:ea typeface="微软雅黑" panose="020B0503020204020204" pitchFamily="34" charset="-122"/>
                  </a:rPr>
                  <a:t>函数</a:t>
                </a:r>
                <a:endParaRPr lang="en-US" altLang="zh-CN" sz="2400" b="1" dirty="0">
                  <a:solidFill>
                    <a:srgbClr val="000000"/>
                  </a:solidFill>
                  <a:latin typeface="微软雅黑" panose="020B0503020204020204" pitchFamily="34" charset="-122"/>
                  <a:ea typeface="微软雅黑" panose="020B0503020204020204" pitchFamily="34" charset="-122"/>
                </a:endParaRPr>
              </a:p>
              <a:p>
                <a:pPr>
                  <a:lnSpc>
                    <a:spcPct val="150000"/>
                  </a:lnSpc>
                  <a:spcBef>
                    <a:spcPts val="1200"/>
                  </a:spcBef>
                  <a:buClr>
                    <a:srgbClr val="0000FF"/>
                  </a:buClr>
                </a:pPr>
                <a:r>
                  <a:rPr lang="en-US" altLang="zh-CN" sz="2400" b="0" dirty="0">
                    <a:solidFill>
                      <a:srgbClr val="000000"/>
                    </a:solidFill>
                    <a:ea typeface="微软雅黑" panose="020B0503020204020204" pitchFamily="34" charset="-122"/>
                  </a:rPr>
                  <a:t>         </a:t>
                </a:r>
                <a14:m>
                  <m:oMath xmlns:m="http://schemas.openxmlformats.org/officeDocument/2006/math">
                    <m:r>
                      <m:rPr>
                        <m:nor/>
                      </m:rPr>
                      <a:rPr lang="en-US" altLang="zh-CN" sz="2400" b="0" i="0" smtClean="0">
                        <a:solidFill>
                          <a:srgbClr val="000000"/>
                        </a:solidFill>
                        <a:latin typeface="Cambria Math" panose="02040503050406030204" pitchFamily="18" charset="0"/>
                        <a:ea typeface="微软雅黑" panose="020B0503020204020204" pitchFamily="34" charset="-122"/>
                      </a:rPr>
                      <m:t>hard</m:t>
                    </m:r>
                    <m:r>
                      <m:rPr>
                        <m:nor/>
                      </m:rPr>
                      <a:rPr lang="en-US" altLang="zh-CN" sz="2400" b="0" i="0" smtClean="0">
                        <a:solidFill>
                          <a:srgbClr val="000000"/>
                        </a:solidFill>
                        <a:latin typeface="Cambria Math" panose="02040503050406030204" pitchFamily="18" charset="0"/>
                        <a:ea typeface="微软雅黑" panose="020B0503020204020204" pitchFamily="34" charset="-122"/>
                      </a:rPr>
                      <m:t>−</m:t>
                    </m:r>
                    <m:r>
                      <m:rPr>
                        <m:nor/>
                      </m:rPr>
                      <a:rPr lang="en-US" altLang="zh-CN" sz="2400" b="0" i="0" smtClean="0">
                        <a:solidFill>
                          <a:srgbClr val="000000"/>
                        </a:solidFill>
                        <a:latin typeface="Cambria Math" panose="02040503050406030204" pitchFamily="18" charset="0"/>
                        <a:ea typeface="微软雅黑" panose="020B0503020204020204" pitchFamily="34" charset="-122"/>
                      </a:rPr>
                      <m:t>logistic</m:t>
                    </m:r>
                    <m:d>
                      <m:dPr>
                        <m:ctrlPr>
                          <a:rPr lang="en-US" altLang="zh-CN" sz="2400" i="1">
                            <a:solidFill>
                              <a:srgbClr val="000000"/>
                            </a:solidFill>
                            <a:latin typeface="Cambria Math" panose="02040503050406030204" pitchFamily="18" charset="0"/>
                            <a:ea typeface="微软雅黑" panose="020B0503020204020204" pitchFamily="34" charset="-122"/>
                          </a:rPr>
                        </m:ctrlPr>
                      </m:dPr>
                      <m:e>
                        <m:r>
                          <a:rPr lang="en-US" altLang="zh-CN" sz="2400" i="1">
                            <a:solidFill>
                              <a:srgbClr val="000000"/>
                            </a:solidFill>
                            <a:latin typeface="Cambria Math" panose="02040503050406030204" pitchFamily="18" charset="0"/>
                            <a:ea typeface="微软雅黑" panose="020B0503020204020204" pitchFamily="34" charset="-122"/>
                          </a:rPr>
                          <m:t>𝑥</m:t>
                        </m:r>
                      </m:e>
                    </m:d>
                  </m:oMath>
                </a14:m>
                <a:endParaRPr lang="en-US" altLang="zh-CN" sz="2400" i="1" dirty="0">
                  <a:solidFill>
                    <a:srgbClr val="000000"/>
                  </a:solidFill>
                  <a:latin typeface="Cambria Math" panose="02040503050406030204" pitchFamily="18" charset="0"/>
                  <a:ea typeface="微软雅黑" panose="020B0503020204020204" pitchFamily="34" charset="-122"/>
                </a:endParaRPr>
              </a:p>
              <a:p>
                <a:pPr>
                  <a:lnSpc>
                    <a:spcPct val="150000"/>
                  </a:lnSpc>
                  <a:spcAft>
                    <a:spcPts val="1200"/>
                  </a:spcAft>
                  <a:buClr>
                    <a:srgbClr val="0000FF"/>
                  </a:buClr>
                </a:pPr>
                <a:r>
                  <a:rPr lang="en-US" altLang="zh-CN" sz="2400" dirty="0">
                    <a:solidFill>
                      <a:srgbClr val="000000"/>
                    </a:solidFill>
                    <a:ea typeface="微软雅黑" panose="020B0503020204020204" pitchFamily="34" charset="-122"/>
                  </a:rPr>
                  <a:t>         </a:t>
                </a:r>
                <a14:m>
                  <m:oMath xmlns:m="http://schemas.openxmlformats.org/officeDocument/2006/math">
                    <m:r>
                      <a:rPr lang="en-US" altLang="zh-CN" sz="2400" i="1">
                        <a:solidFill>
                          <a:srgbClr val="000000"/>
                        </a:solidFill>
                        <a:latin typeface="Cambria Math" panose="02040503050406030204" pitchFamily="18" charset="0"/>
                        <a:ea typeface="微软雅黑" panose="020B0503020204020204" pitchFamily="34" charset="-122"/>
                      </a:rPr>
                      <m:t>=</m:t>
                    </m:r>
                    <m:r>
                      <m:rPr>
                        <m:sty m:val="p"/>
                      </m:rPr>
                      <a:rPr lang="en-US" altLang="zh-CN" sz="2400" b="0" i="0" smtClean="0">
                        <a:solidFill>
                          <a:srgbClr val="000000"/>
                        </a:solidFill>
                        <a:latin typeface="Cambria Math" panose="02040503050406030204" pitchFamily="18" charset="0"/>
                        <a:ea typeface="微软雅黑" panose="020B0503020204020204" pitchFamily="34" charset="-122"/>
                      </a:rPr>
                      <m:t>max</m:t>
                    </m:r>
                    <m:r>
                      <a:rPr lang="en-US" altLang="zh-CN" sz="2400" b="0" i="1" smtClean="0">
                        <a:solidFill>
                          <a:srgbClr val="000000"/>
                        </a:solidFill>
                        <a:latin typeface="Cambria Math" panose="02040503050406030204" pitchFamily="18" charset="0"/>
                        <a:ea typeface="微软雅黑" panose="020B0503020204020204" pitchFamily="34" charset="-122"/>
                      </a:rPr>
                      <m:t>⁡(</m:t>
                    </m:r>
                    <m:func>
                      <m:funcPr>
                        <m:ctrlPr>
                          <a:rPr lang="en-US" altLang="zh-CN" sz="2400" b="0" i="1" smtClean="0">
                            <a:solidFill>
                              <a:srgbClr val="000000"/>
                            </a:solidFill>
                            <a:latin typeface="Cambria Math" panose="02040503050406030204" pitchFamily="18" charset="0"/>
                            <a:ea typeface="微软雅黑" panose="020B0503020204020204" pitchFamily="34" charset="-122"/>
                          </a:rPr>
                        </m:ctrlPr>
                      </m:funcPr>
                      <m:fName>
                        <m:r>
                          <m:rPr>
                            <m:sty m:val="p"/>
                          </m:rPr>
                          <a:rPr lang="en-US" altLang="zh-CN" sz="2400" b="0" i="0" smtClean="0">
                            <a:solidFill>
                              <a:srgbClr val="000000"/>
                            </a:solidFill>
                            <a:latin typeface="Cambria Math" panose="02040503050406030204" pitchFamily="18" charset="0"/>
                            <a:ea typeface="微软雅黑" panose="020B0503020204020204" pitchFamily="34" charset="-122"/>
                          </a:rPr>
                          <m:t>min</m:t>
                        </m:r>
                      </m:fName>
                      <m:e>
                        <m:d>
                          <m:dPr>
                            <m:ctrlPr>
                              <a:rPr lang="en-US" altLang="zh-CN" sz="2400" b="0" i="1" smtClean="0">
                                <a:solidFill>
                                  <a:srgbClr val="000000"/>
                                </a:solidFill>
                                <a:latin typeface="Cambria Math" panose="02040503050406030204" pitchFamily="18" charset="0"/>
                                <a:ea typeface="微软雅黑" panose="020B0503020204020204" pitchFamily="34" charset="-122"/>
                              </a:rPr>
                            </m:ctrlPr>
                          </m:dPr>
                          <m:e>
                            <m:r>
                              <a:rPr lang="en-US" altLang="zh-CN" sz="2400" b="0" i="1" smtClean="0">
                                <a:solidFill>
                                  <a:srgbClr val="000000"/>
                                </a:solidFill>
                                <a:latin typeface="Cambria Math" panose="02040503050406030204" pitchFamily="18" charset="0"/>
                                <a:ea typeface="微软雅黑" panose="020B0503020204020204" pitchFamily="34" charset="-122"/>
                              </a:rPr>
                              <m:t>0.25</m:t>
                            </m:r>
                            <m:r>
                              <a:rPr lang="en-US" altLang="zh-CN" sz="2400" b="0" i="1" smtClean="0">
                                <a:solidFill>
                                  <a:srgbClr val="000000"/>
                                </a:solidFill>
                                <a:latin typeface="Cambria Math" panose="02040503050406030204" pitchFamily="18" charset="0"/>
                                <a:ea typeface="微软雅黑" panose="020B0503020204020204" pitchFamily="34" charset="-122"/>
                              </a:rPr>
                              <m:t>𝑥</m:t>
                            </m:r>
                            <m:r>
                              <a:rPr lang="en-US" altLang="zh-CN" sz="2400" b="0" i="1" smtClean="0">
                                <a:solidFill>
                                  <a:srgbClr val="000000"/>
                                </a:solidFill>
                                <a:latin typeface="Cambria Math" panose="02040503050406030204" pitchFamily="18" charset="0"/>
                                <a:ea typeface="微软雅黑" panose="020B0503020204020204" pitchFamily="34" charset="-122"/>
                              </a:rPr>
                              <m:t>+0.5,1</m:t>
                            </m:r>
                          </m:e>
                        </m:d>
                      </m:e>
                    </m:func>
                    <m:r>
                      <a:rPr lang="en-US" altLang="zh-CN" sz="2400" b="0" i="1" smtClean="0">
                        <a:solidFill>
                          <a:srgbClr val="000000"/>
                        </a:solidFill>
                        <a:latin typeface="Cambria Math" panose="02040503050406030204" pitchFamily="18" charset="0"/>
                        <a:ea typeface="微软雅黑" panose="020B0503020204020204" pitchFamily="34" charset="-122"/>
                      </a:rPr>
                      <m:t>,0)</m:t>
                    </m:r>
                  </m:oMath>
                </a14:m>
                <a:r>
                  <a:rPr lang="en-US" altLang="zh-CN" sz="2400" dirty="0">
                    <a:solidFill>
                      <a:srgbClr val="000000"/>
                    </a:solidFill>
                    <a:latin typeface="微软雅黑" panose="020B0503020204020204" pitchFamily="34" charset="-122"/>
                    <a:ea typeface="微软雅黑" panose="020B0503020204020204" pitchFamily="34" charset="-122"/>
                  </a:rPr>
                  <a:t> </a:t>
                </a:r>
              </a:p>
              <a:p>
                <a:pPr marL="457200" indent="-457200">
                  <a:lnSpc>
                    <a:spcPct val="150000"/>
                  </a:lnSpc>
                  <a:buClr>
                    <a:srgbClr val="0000FF"/>
                  </a:buClr>
                  <a:buFont typeface="Wingdings" panose="05000000000000000000" pitchFamily="2" charset="2"/>
                  <a:buChar char="n"/>
                </a:pPr>
                <a:r>
                  <a:rPr lang="en-US" altLang="zh-CN" sz="2400" b="1" dirty="0">
                    <a:solidFill>
                      <a:srgbClr val="000000"/>
                    </a:solidFill>
                    <a:latin typeface="微软雅黑" panose="020B0503020204020204" pitchFamily="34" charset="-122"/>
                    <a:ea typeface="微软雅黑" panose="020B0503020204020204" pitchFamily="34" charset="-122"/>
                  </a:rPr>
                  <a:t>Hard-Tanh</a:t>
                </a:r>
                <a:r>
                  <a:rPr lang="zh-CN" altLang="en-US" sz="2400" b="1" dirty="0">
                    <a:solidFill>
                      <a:srgbClr val="000000"/>
                    </a:solidFill>
                    <a:latin typeface="微软雅黑" panose="020B0503020204020204" pitchFamily="34" charset="-122"/>
                    <a:ea typeface="微软雅黑" panose="020B0503020204020204" pitchFamily="34" charset="-122"/>
                  </a:rPr>
                  <a:t>函数</a:t>
                </a:r>
                <a:endParaRPr lang="en-US" altLang="zh-CN" sz="2400" b="1" dirty="0">
                  <a:solidFill>
                    <a:srgbClr val="000000"/>
                  </a:solidFill>
                  <a:latin typeface="微软雅黑" panose="020B0503020204020204" pitchFamily="34" charset="-122"/>
                  <a:ea typeface="微软雅黑" panose="020B0503020204020204" pitchFamily="34" charset="-122"/>
                </a:endParaRPr>
              </a:p>
              <a:p>
                <a:pPr>
                  <a:lnSpc>
                    <a:spcPct val="150000"/>
                  </a:lnSpc>
                  <a:spcBef>
                    <a:spcPts val="1200"/>
                  </a:spcBef>
                  <a:buClr>
                    <a:srgbClr val="0000FF"/>
                  </a:buClr>
                </a:pPr>
                <a:r>
                  <a:rPr lang="en-US" altLang="zh-CN" sz="2400" dirty="0">
                    <a:solidFill>
                      <a:srgbClr val="000000"/>
                    </a:solidFill>
                    <a:ea typeface="微软雅黑" panose="020B0503020204020204" pitchFamily="34" charset="-122"/>
                  </a:rPr>
                  <a:t>         </a:t>
                </a:r>
                <a14:m>
                  <m:oMath xmlns:m="http://schemas.openxmlformats.org/officeDocument/2006/math">
                    <m:r>
                      <m:rPr>
                        <m:nor/>
                      </m:rPr>
                      <a:rPr lang="en-US" altLang="zh-CN" sz="2400">
                        <a:solidFill>
                          <a:srgbClr val="000000"/>
                        </a:solidFill>
                        <a:latin typeface="Cambria Math" panose="02040503050406030204" pitchFamily="18" charset="0"/>
                        <a:ea typeface="微软雅黑" panose="020B0503020204020204" pitchFamily="34" charset="-122"/>
                      </a:rPr>
                      <m:t>hard</m:t>
                    </m:r>
                    <m:r>
                      <m:rPr>
                        <m:nor/>
                      </m:rPr>
                      <a:rPr lang="en-US" altLang="zh-CN" sz="2400" b="0" i="0" smtClean="0">
                        <a:solidFill>
                          <a:srgbClr val="000000"/>
                        </a:solidFill>
                        <a:latin typeface="Cambria Math" panose="02040503050406030204" pitchFamily="18" charset="0"/>
                        <a:ea typeface="微软雅黑" panose="020B0503020204020204" pitchFamily="34" charset="-122"/>
                      </a:rPr>
                      <m:t>−</m:t>
                    </m:r>
                    <m:r>
                      <m:rPr>
                        <m:nor/>
                      </m:rPr>
                      <a:rPr lang="en-US" altLang="zh-CN" sz="2400" b="0" i="0" smtClean="0">
                        <a:solidFill>
                          <a:srgbClr val="000000"/>
                        </a:solidFill>
                        <a:latin typeface="Cambria Math" panose="02040503050406030204" pitchFamily="18" charset="0"/>
                        <a:ea typeface="微软雅黑" panose="020B0503020204020204" pitchFamily="34" charset="-122"/>
                      </a:rPr>
                      <m:t>tanh</m:t>
                    </m:r>
                    <m:d>
                      <m:dPr>
                        <m:ctrlPr>
                          <a:rPr lang="en-US" altLang="zh-CN" sz="2400" i="1">
                            <a:solidFill>
                              <a:srgbClr val="000000"/>
                            </a:solidFill>
                            <a:latin typeface="Cambria Math" panose="02040503050406030204" pitchFamily="18" charset="0"/>
                            <a:ea typeface="微软雅黑" panose="020B0503020204020204" pitchFamily="34" charset="-122"/>
                          </a:rPr>
                        </m:ctrlPr>
                      </m:dPr>
                      <m:e>
                        <m:r>
                          <a:rPr lang="en-US" altLang="zh-CN" sz="2400" i="1">
                            <a:solidFill>
                              <a:srgbClr val="000000"/>
                            </a:solidFill>
                            <a:latin typeface="Cambria Math" panose="02040503050406030204" pitchFamily="18" charset="0"/>
                            <a:ea typeface="微软雅黑" panose="020B0503020204020204" pitchFamily="34" charset="-122"/>
                          </a:rPr>
                          <m:t>𝑥</m:t>
                        </m:r>
                      </m:e>
                    </m:d>
                  </m:oMath>
                </a14:m>
                <a:endParaRPr lang="en-US" altLang="zh-CN" sz="2400" i="1" dirty="0">
                  <a:solidFill>
                    <a:srgbClr val="000000"/>
                  </a:solidFill>
                  <a:latin typeface="Cambria Math" panose="02040503050406030204" pitchFamily="18" charset="0"/>
                  <a:ea typeface="微软雅黑" panose="020B0503020204020204" pitchFamily="34" charset="-122"/>
                </a:endParaRPr>
              </a:p>
              <a:p>
                <a:pPr>
                  <a:lnSpc>
                    <a:spcPct val="150000"/>
                  </a:lnSpc>
                  <a:spcAft>
                    <a:spcPts val="1200"/>
                  </a:spcAft>
                  <a:buClr>
                    <a:srgbClr val="0000FF"/>
                  </a:buClr>
                </a:pPr>
                <a:r>
                  <a:rPr lang="en-US" altLang="zh-CN" sz="2400" dirty="0">
                    <a:solidFill>
                      <a:srgbClr val="000000"/>
                    </a:solidFill>
                    <a:ea typeface="微软雅黑" panose="020B0503020204020204" pitchFamily="34" charset="-122"/>
                  </a:rPr>
                  <a:t>         </a:t>
                </a:r>
                <a14:m>
                  <m:oMath xmlns:m="http://schemas.openxmlformats.org/officeDocument/2006/math">
                    <m:r>
                      <a:rPr lang="en-US" altLang="zh-CN" sz="2400" i="1">
                        <a:solidFill>
                          <a:srgbClr val="000000"/>
                        </a:solidFill>
                        <a:latin typeface="Cambria Math" panose="02040503050406030204" pitchFamily="18" charset="0"/>
                        <a:ea typeface="微软雅黑" panose="020B0503020204020204" pitchFamily="34" charset="-122"/>
                      </a:rPr>
                      <m:t>=</m:t>
                    </m:r>
                    <m:r>
                      <m:rPr>
                        <m:sty m:val="p"/>
                      </m:rPr>
                      <a:rPr lang="en-US" altLang="zh-CN" sz="2400">
                        <a:solidFill>
                          <a:srgbClr val="000000"/>
                        </a:solidFill>
                        <a:latin typeface="Cambria Math" panose="02040503050406030204" pitchFamily="18" charset="0"/>
                        <a:ea typeface="微软雅黑" panose="020B0503020204020204" pitchFamily="34" charset="-122"/>
                      </a:rPr>
                      <m:t>max</m:t>
                    </m:r>
                    <m:r>
                      <a:rPr lang="en-US" altLang="zh-CN" sz="2400" i="1">
                        <a:solidFill>
                          <a:srgbClr val="000000"/>
                        </a:solidFill>
                        <a:latin typeface="Cambria Math" panose="02040503050406030204" pitchFamily="18" charset="0"/>
                        <a:ea typeface="微软雅黑" panose="020B0503020204020204" pitchFamily="34" charset="-122"/>
                      </a:rPr>
                      <m:t>⁡(</m:t>
                    </m:r>
                    <m:func>
                      <m:funcPr>
                        <m:ctrlPr>
                          <a:rPr lang="en-US" altLang="zh-CN" sz="2400" i="1">
                            <a:solidFill>
                              <a:srgbClr val="000000"/>
                            </a:solidFill>
                            <a:latin typeface="Cambria Math" panose="02040503050406030204" pitchFamily="18" charset="0"/>
                            <a:ea typeface="微软雅黑" panose="020B0503020204020204" pitchFamily="34" charset="-122"/>
                          </a:rPr>
                        </m:ctrlPr>
                      </m:funcPr>
                      <m:fName>
                        <m:r>
                          <m:rPr>
                            <m:sty m:val="p"/>
                          </m:rPr>
                          <a:rPr lang="en-US" altLang="zh-CN" sz="2400">
                            <a:solidFill>
                              <a:srgbClr val="000000"/>
                            </a:solidFill>
                            <a:latin typeface="Cambria Math" panose="02040503050406030204" pitchFamily="18" charset="0"/>
                            <a:ea typeface="微软雅黑" panose="020B0503020204020204" pitchFamily="34" charset="-122"/>
                          </a:rPr>
                          <m:t>min</m:t>
                        </m:r>
                      </m:fName>
                      <m:e>
                        <m:d>
                          <m:dPr>
                            <m:ctrlPr>
                              <a:rPr lang="en-US" altLang="zh-CN" sz="2400" i="1">
                                <a:solidFill>
                                  <a:srgbClr val="000000"/>
                                </a:solidFill>
                                <a:latin typeface="Cambria Math" panose="02040503050406030204" pitchFamily="18" charset="0"/>
                                <a:ea typeface="微软雅黑" panose="020B0503020204020204" pitchFamily="34" charset="-122"/>
                              </a:rPr>
                            </m:ctrlPr>
                          </m:dPr>
                          <m:e>
                            <m:r>
                              <a:rPr lang="en-US" altLang="zh-CN" sz="2400" i="1">
                                <a:solidFill>
                                  <a:srgbClr val="000000"/>
                                </a:solidFill>
                                <a:latin typeface="Cambria Math" panose="02040503050406030204" pitchFamily="18" charset="0"/>
                                <a:ea typeface="微软雅黑" panose="020B0503020204020204" pitchFamily="34" charset="-122"/>
                              </a:rPr>
                              <m:t>𝑥</m:t>
                            </m:r>
                            <m:r>
                              <a:rPr lang="en-US" altLang="zh-CN" sz="2400" i="1">
                                <a:solidFill>
                                  <a:srgbClr val="000000"/>
                                </a:solidFill>
                                <a:latin typeface="Cambria Math" panose="02040503050406030204" pitchFamily="18" charset="0"/>
                                <a:ea typeface="微软雅黑" panose="020B0503020204020204" pitchFamily="34" charset="-122"/>
                              </a:rPr>
                              <m:t>,1</m:t>
                            </m:r>
                          </m:e>
                        </m:d>
                      </m:e>
                    </m:func>
                    <m:r>
                      <a:rPr lang="en-US" altLang="zh-CN" sz="2400" i="1">
                        <a:solidFill>
                          <a:srgbClr val="000000"/>
                        </a:solidFill>
                        <a:latin typeface="Cambria Math" panose="02040503050406030204" pitchFamily="18" charset="0"/>
                        <a:ea typeface="微软雅黑" panose="020B0503020204020204" pitchFamily="34" charset="-122"/>
                      </a:rPr>
                      <m:t>,</m:t>
                    </m:r>
                    <m:r>
                      <a:rPr lang="en-US" altLang="zh-CN" sz="2400" b="0" i="1" smtClean="0">
                        <a:solidFill>
                          <a:srgbClr val="000000"/>
                        </a:solidFill>
                        <a:latin typeface="Cambria Math" panose="02040503050406030204" pitchFamily="18" charset="0"/>
                        <a:ea typeface="微软雅黑" panose="020B0503020204020204" pitchFamily="34" charset="-122"/>
                      </a:rPr>
                      <m:t>−1</m:t>
                    </m:r>
                    <m:r>
                      <a:rPr lang="en-US" altLang="zh-CN" sz="2400" i="1">
                        <a:solidFill>
                          <a:srgbClr val="000000"/>
                        </a:solidFill>
                        <a:latin typeface="Cambria Math" panose="02040503050406030204" pitchFamily="18" charset="0"/>
                        <a:ea typeface="微软雅黑" panose="020B0503020204020204" pitchFamily="34" charset="-122"/>
                      </a:rPr>
                      <m:t>)</m:t>
                    </m:r>
                  </m:oMath>
                </a14:m>
                <a:r>
                  <a:rPr lang="en-US" altLang="zh-CN" sz="2400" b="1" dirty="0">
                    <a:solidFill>
                      <a:srgbClr val="000000"/>
                    </a:solidFill>
                    <a:latin typeface="微软雅黑" panose="020B0503020204020204" pitchFamily="34" charset="-122"/>
                    <a:ea typeface="微软雅黑" panose="020B0503020204020204" pitchFamily="34" charset="-122"/>
                  </a:rPr>
                  <a:t> </a:t>
                </a:r>
              </a:p>
              <a:p>
                <a:pPr marL="457200" indent="-457200">
                  <a:lnSpc>
                    <a:spcPct val="125000"/>
                  </a:lnSpc>
                  <a:buClr>
                    <a:srgbClr val="0000FF"/>
                  </a:buClr>
                  <a:buFont typeface="Wingdings" panose="05000000000000000000" pitchFamily="2" charset="2"/>
                  <a:buChar char="ü"/>
                </a:pPr>
                <a:r>
                  <a:rPr lang="zh-CN" altLang="en-US" sz="2400" dirty="0">
                    <a:solidFill>
                      <a:srgbClr val="000000"/>
                    </a:solidFill>
                    <a:latin typeface="微软雅黑" panose="020B0503020204020204" pitchFamily="34" charset="-122"/>
                    <a:ea typeface="微软雅黑" panose="020B0503020204020204" pitchFamily="34" charset="-122"/>
                  </a:rPr>
                  <a:t>这两个函数是对</a:t>
                </a:r>
                <a:r>
                  <a:rPr lang="en-US" altLang="zh-CN" sz="2400" dirty="0">
                    <a:solidFill>
                      <a:srgbClr val="000000"/>
                    </a:solidFill>
                    <a:latin typeface="微软雅黑" panose="020B0503020204020204" pitchFamily="34" charset="-122"/>
                    <a:ea typeface="微软雅黑" panose="020B0503020204020204" pitchFamily="34" charset="-122"/>
                  </a:rPr>
                  <a:t>Logistic</a:t>
                </a:r>
                <a:r>
                  <a:rPr lang="zh-CN" altLang="en-US" sz="2400" dirty="0">
                    <a:solidFill>
                      <a:srgbClr val="000000"/>
                    </a:solidFill>
                    <a:latin typeface="微软雅黑" panose="020B0503020204020204" pitchFamily="34" charset="-122"/>
                    <a:ea typeface="微软雅黑" panose="020B0503020204020204" pitchFamily="34" charset="-122"/>
                  </a:rPr>
                  <a:t>和</a:t>
                </a:r>
                <a:r>
                  <a:rPr lang="en-US" altLang="zh-CN" sz="2400" dirty="0">
                    <a:solidFill>
                      <a:srgbClr val="000000"/>
                    </a:solidFill>
                    <a:latin typeface="微软雅黑" panose="020B0503020204020204" pitchFamily="34" charset="-122"/>
                    <a:ea typeface="微软雅黑" panose="020B0503020204020204" pitchFamily="34" charset="-122"/>
                  </a:rPr>
                  <a:t>Tanh</a:t>
                </a:r>
                <a:r>
                  <a:rPr lang="zh-CN" altLang="en-US" sz="2400" dirty="0">
                    <a:solidFill>
                      <a:srgbClr val="000000"/>
                    </a:solidFill>
                    <a:latin typeface="微软雅黑" panose="020B0503020204020204" pitchFamily="34" charset="-122"/>
                    <a:ea typeface="微软雅黑" panose="020B0503020204020204" pitchFamily="34" charset="-122"/>
                  </a:rPr>
                  <a:t>函数的分段近似</a:t>
                </a:r>
                <a:endParaRPr lang="en-US" altLang="zh-CN" sz="2400" dirty="0">
                  <a:solidFill>
                    <a:srgbClr val="000000"/>
                  </a:solidFill>
                  <a:latin typeface="微软雅黑" panose="020B0503020204020204" pitchFamily="34" charset="-122"/>
                  <a:ea typeface="微软雅黑" panose="020B0503020204020204" pitchFamily="34" charset="-122"/>
                </a:endParaRPr>
              </a:p>
              <a:p>
                <a:pPr marL="457200" indent="-457200">
                  <a:lnSpc>
                    <a:spcPct val="125000"/>
                  </a:lnSpc>
                  <a:buClr>
                    <a:srgbClr val="0000FF"/>
                  </a:buClr>
                  <a:buFont typeface="Wingdings" panose="05000000000000000000" pitchFamily="2" charset="2"/>
                  <a:buChar char="ü"/>
                </a:pPr>
                <a:r>
                  <a:rPr lang="zh-CN" altLang="en-US" sz="2400" dirty="0">
                    <a:solidFill>
                      <a:srgbClr val="000000"/>
                    </a:solidFill>
                    <a:latin typeface="微软雅黑" panose="020B0503020204020204" pitchFamily="34" charset="-122"/>
                    <a:ea typeface="微软雅黑" panose="020B0503020204020204" pitchFamily="34" charset="-122"/>
                  </a:rPr>
                  <a:t>与</a:t>
                </a:r>
                <a:r>
                  <a:rPr lang="en-US" altLang="zh-CN" sz="2400" dirty="0">
                    <a:solidFill>
                      <a:srgbClr val="000000"/>
                    </a:solidFill>
                    <a:latin typeface="微软雅黑" panose="020B0503020204020204" pitchFamily="34" charset="-122"/>
                    <a:ea typeface="微软雅黑" panose="020B0503020204020204" pitchFamily="34" charset="-122"/>
                  </a:rPr>
                  <a:t>Logistic</a:t>
                </a:r>
                <a:r>
                  <a:rPr lang="zh-CN" altLang="en-US" sz="2400" dirty="0">
                    <a:solidFill>
                      <a:srgbClr val="000000"/>
                    </a:solidFill>
                    <a:latin typeface="微软雅黑" panose="020B0503020204020204" pitchFamily="34" charset="-122"/>
                    <a:ea typeface="微软雅黑" panose="020B0503020204020204" pitchFamily="34" charset="-122"/>
                  </a:rPr>
                  <a:t>和</a:t>
                </a:r>
                <a:r>
                  <a:rPr lang="en-US" altLang="zh-CN" sz="2400" dirty="0">
                    <a:solidFill>
                      <a:srgbClr val="000000"/>
                    </a:solidFill>
                    <a:latin typeface="微软雅黑" panose="020B0503020204020204" pitchFamily="34" charset="-122"/>
                    <a:ea typeface="微软雅黑" panose="020B0503020204020204" pitchFamily="34" charset="-122"/>
                  </a:rPr>
                  <a:t>Tanh</a:t>
                </a:r>
                <a:r>
                  <a:rPr lang="zh-CN" altLang="en-US" sz="2400" dirty="0">
                    <a:solidFill>
                      <a:srgbClr val="000000"/>
                    </a:solidFill>
                    <a:latin typeface="微软雅黑" panose="020B0503020204020204" pitchFamily="34" charset="-122"/>
                    <a:ea typeface="微软雅黑" panose="020B0503020204020204" pitchFamily="34" charset="-122"/>
                  </a:rPr>
                  <a:t>函数相比，降低了计算开销</a:t>
                </a:r>
                <a:endParaRPr lang="en-US" altLang="zh-CN" sz="2400" dirty="0">
                  <a:solidFill>
                    <a:srgbClr val="000000"/>
                  </a:solidFill>
                  <a:latin typeface="微软雅黑" panose="020B0503020204020204" pitchFamily="34" charset="-122"/>
                  <a:ea typeface="微软雅黑" panose="020B0503020204020204" pitchFamily="34"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0" y="773472"/>
                <a:ext cx="5038593" cy="5965990"/>
              </a:xfrm>
              <a:prstGeom prst="rect">
                <a:avLst/>
              </a:prstGeom>
              <a:blipFill rotWithShape="1">
                <a:blip r:embed="rId1"/>
                <a:stretch>
                  <a:fillRect l="-1572"/>
                </a:stretch>
              </a:blipFill>
            </p:spPr>
            <p:txBody>
              <a:bodyPr/>
              <a:lstStyle/>
              <a:p>
                <a:r>
                  <a:rPr lang="zh-CN" altLang="en-US">
                    <a:noFill/>
                  </a:rPr>
                  <a:t> </a:t>
                </a:r>
                <a:endParaRPr lang="zh-CN" altLang="en-US">
                  <a:noFill/>
                </a:endParaRPr>
              </a:p>
            </p:txBody>
          </p:sp>
        </mc:Fallback>
      </mc:AlternateContent>
      <p:sp>
        <p:nvSpPr>
          <p:cNvPr id="20" name="矩形 19"/>
          <p:cNvSpPr/>
          <p:nvPr/>
        </p:nvSpPr>
        <p:spPr>
          <a:xfrm>
            <a:off x="5833026" y="3104134"/>
            <a:ext cx="2015295" cy="369332"/>
          </a:xfrm>
          <a:prstGeom prst="rect">
            <a:avLst/>
          </a:prstGeom>
        </p:spPr>
        <p:txBody>
          <a:bodyPr wrap="none">
            <a:spAutoFit/>
          </a:bodyPr>
          <a:lstStyle/>
          <a:p>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Hard-Logistic</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a:t>
            </a:r>
            <a:endParaRPr lang="zh-CN" altLang="en-US" dirty="0"/>
          </a:p>
        </p:txBody>
      </p:sp>
      <p:sp>
        <p:nvSpPr>
          <p:cNvPr id="22" name="矩形 21"/>
          <p:cNvSpPr/>
          <p:nvPr/>
        </p:nvSpPr>
        <p:spPr>
          <a:xfrm>
            <a:off x="8990157" y="3104134"/>
            <a:ext cx="2731838" cy="369332"/>
          </a:xfrm>
          <a:prstGeom prst="rect">
            <a:avLst/>
          </a:prstGeom>
        </p:spPr>
        <p:txBody>
          <a:bodyPr wrap="none">
            <a:spAutoFit/>
          </a:bodyPr>
          <a:lstStyle/>
          <a:p>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Hard-Logistic</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函数的导数</a:t>
            </a:r>
            <a:endParaRPr lang="zh-CN" altLang="en-US" dirty="0"/>
          </a:p>
        </p:txBody>
      </p:sp>
      <p:sp>
        <p:nvSpPr>
          <p:cNvPr id="23" name="矩形 22"/>
          <p:cNvSpPr/>
          <p:nvPr/>
        </p:nvSpPr>
        <p:spPr>
          <a:xfrm>
            <a:off x="5967788" y="6001195"/>
            <a:ext cx="1756891" cy="369332"/>
          </a:xfrm>
          <a:prstGeom prst="rect">
            <a:avLst/>
          </a:prstGeom>
        </p:spPr>
        <p:txBody>
          <a:bodyPr wrap="none">
            <a:spAutoFit/>
          </a:bodyPr>
          <a:lstStyle/>
          <a:p>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Hard-Tanh</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a:t>
            </a:r>
            <a:endParaRPr lang="zh-CN" altLang="en-US" dirty="0"/>
          </a:p>
        </p:txBody>
      </p:sp>
      <p:sp>
        <p:nvSpPr>
          <p:cNvPr id="24" name="矩形 23"/>
          <p:cNvSpPr/>
          <p:nvPr/>
        </p:nvSpPr>
        <p:spPr>
          <a:xfrm>
            <a:off x="9128977" y="6001195"/>
            <a:ext cx="2454198" cy="369332"/>
          </a:xfrm>
          <a:prstGeom prst="rect">
            <a:avLst/>
          </a:prstGeom>
        </p:spPr>
        <p:txBody>
          <a:bodyPr wrap="none">
            <a:spAutoFit/>
          </a:bodyPr>
          <a:lstStyle/>
          <a:p>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Hard-Tanh</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函数的导数</a:t>
            </a:r>
            <a:endParaRPr lang="zh-CN" altLang="en-US" dirty="0"/>
          </a:p>
        </p:txBody>
      </p:sp>
      <p:pic>
        <p:nvPicPr>
          <p:cNvPr id="27" name="图片 26"/>
          <p:cNvPicPr/>
          <p:nvPr/>
        </p:nvPicPr>
        <p:blipFill>
          <a:blip r:embed="rId2">
            <a:extLst>
              <a:ext uri="{28A0092B-C50C-407E-A947-70E740481C1C}">
                <a14:useLocalDpi xmlns:a14="http://schemas.microsoft.com/office/drawing/2010/main" val="0"/>
              </a:ext>
            </a:extLst>
          </a:blip>
          <a:stretch>
            <a:fillRect/>
          </a:stretch>
        </p:blipFill>
        <p:spPr>
          <a:xfrm>
            <a:off x="8767326" y="3811378"/>
            <a:ext cx="3168000" cy="2160000"/>
          </a:xfrm>
          <a:prstGeom prst="rect">
            <a:avLst/>
          </a:prstGeom>
        </p:spPr>
      </p:pic>
      <p:pic>
        <p:nvPicPr>
          <p:cNvPr id="33" name="图片 32"/>
          <p:cNvPicPr/>
          <p:nvPr/>
        </p:nvPicPr>
        <p:blipFill>
          <a:blip r:embed="rId3">
            <a:extLst>
              <a:ext uri="{28A0092B-C50C-407E-A947-70E740481C1C}">
                <a14:useLocalDpi xmlns:a14="http://schemas.microsoft.com/office/drawing/2010/main" val="0"/>
              </a:ext>
            </a:extLst>
          </a:blip>
          <a:stretch>
            <a:fillRect/>
          </a:stretch>
        </p:blipFill>
        <p:spPr>
          <a:xfrm>
            <a:off x="5251239" y="3811378"/>
            <a:ext cx="3168000" cy="2160000"/>
          </a:xfrm>
          <a:prstGeom prst="rect">
            <a:avLst/>
          </a:prstGeom>
        </p:spPr>
      </p:pic>
      <p:pic>
        <p:nvPicPr>
          <p:cNvPr id="3" name="图片 2"/>
          <p:cNvPicPr/>
          <p:nvPr/>
        </p:nvPicPr>
        <p:blipFill>
          <a:blip r:embed="rId4">
            <a:extLst>
              <a:ext uri="{28A0092B-C50C-407E-A947-70E740481C1C}">
                <a14:useLocalDpi xmlns:a14="http://schemas.microsoft.com/office/drawing/2010/main" val="0"/>
              </a:ext>
            </a:extLst>
          </a:blip>
          <a:stretch>
            <a:fillRect/>
          </a:stretch>
        </p:blipFill>
        <p:spPr>
          <a:xfrm>
            <a:off x="5251239" y="956491"/>
            <a:ext cx="3168000" cy="2160000"/>
          </a:xfrm>
          <a:prstGeom prst="rect">
            <a:avLst/>
          </a:prstGeom>
        </p:spPr>
      </p:pic>
      <p:pic>
        <p:nvPicPr>
          <p:cNvPr id="7" name="图片 6"/>
          <p:cNvPicPr/>
          <p:nvPr/>
        </p:nvPicPr>
        <p:blipFill>
          <a:blip r:embed="rId5">
            <a:extLst>
              <a:ext uri="{28A0092B-C50C-407E-A947-70E740481C1C}">
                <a14:useLocalDpi xmlns:a14="http://schemas.microsoft.com/office/drawing/2010/main" val="0"/>
              </a:ext>
            </a:extLst>
          </a:blip>
          <a:stretch>
            <a:fillRect/>
          </a:stretch>
        </p:blipFill>
        <p:spPr>
          <a:xfrm>
            <a:off x="8767326" y="956491"/>
            <a:ext cx="3168000" cy="216000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1936950"/>
            <a:ext cx="12192000" cy="1253062"/>
          </a:xfrm>
          <a:prstGeom prst="rect">
            <a:avLst/>
          </a:prstGeom>
          <a:solidFill>
            <a:srgbClr val="00B0F0"/>
          </a:solidFill>
        </p:spPr>
        <p:txBody>
          <a:bodyPr wrap="square" rtlCol="0" anchor="ctr">
            <a:noAutofit/>
          </a:bodyPr>
          <a:lstStyle/>
          <a:p>
            <a:pPr algn="ctr"/>
            <a:r>
              <a:rPr lang="en-US" altLang="zh-CN" sz="4800" b="1" dirty="0">
                <a:latin typeface="微软雅黑" panose="020B0503020204020204" pitchFamily="34" charset="-122"/>
                <a:ea typeface="微软雅黑" panose="020B0503020204020204" pitchFamily="34" charset="-122"/>
              </a:rPr>
              <a:t>3.1 </a:t>
            </a:r>
            <a:r>
              <a:rPr lang="zh-CN" altLang="en-US" sz="4800" b="1" dirty="0">
                <a:latin typeface="微软雅黑" panose="020B0503020204020204" pitchFamily="34" charset="-122"/>
                <a:ea typeface="微软雅黑" panose="020B0503020204020204" pitchFamily="34" charset="-122"/>
              </a:rPr>
              <a:t>人工神经网络</a:t>
            </a:r>
            <a:endParaRPr lang="zh-CN" altLang="en-US" sz="4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481333" y="3761514"/>
            <a:ext cx="3229335" cy="2057399"/>
          </a:xfrm>
          <a:prstGeom prst="rect">
            <a:avLst/>
          </a:prstGeom>
          <a:noFill/>
        </p:spPr>
        <p:txBody>
          <a:bodyPr wrap="square" rtlCol="0">
            <a:noAutofit/>
          </a:bodyPr>
          <a:lstStyle/>
          <a:p>
            <a:pPr marL="457200" indent="-457200">
              <a:lnSpc>
                <a:spcPct val="150000"/>
              </a:lnSpc>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人脑神经网络</a:t>
            </a:r>
            <a:endParaRPr lang="en-US" altLang="zh-CN" sz="28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人工神经元模型</a:t>
            </a:r>
            <a:endParaRPr lang="en-US" altLang="zh-CN" sz="28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人工神经网络</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整流线性单元</a:t>
            </a:r>
            <a:r>
              <a:rPr lang="en-US" altLang="zh-CN" sz="2800" b="1" dirty="0">
                <a:solidFill>
                  <a:srgbClr val="000000"/>
                </a:solidFill>
                <a:latin typeface="微软雅黑" panose="020B0503020204020204" pitchFamily="34" charset="-122"/>
                <a:ea typeface="微软雅黑" panose="020B0503020204020204" pitchFamily="34" charset="-122"/>
              </a:rPr>
              <a:t>(</a:t>
            </a:r>
            <a:r>
              <a:rPr lang="en-US" altLang="zh-CN" sz="2800" b="1" dirty="0" err="1">
                <a:solidFill>
                  <a:srgbClr val="000000"/>
                </a:solidFill>
                <a:latin typeface="微软雅黑" panose="020B0503020204020204" pitchFamily="34" charset="-122"/>
                <a:ea typeface="微软雅黑" panose="020B0503020204020204" pitchFamily="34" charset="-122"/>
              </a:rPr>
              <a:t>ReLU</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函数及其扩展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a:extLst>
                  <a:ext uri="{FF2B5EF4-FFF2-40B4-BE49-F238E27FC236}">
                    <ele attr="{6A3D4704-941D-4559-BB67-168433AFF266}"/>
                  </a:ext>
                </a:extLst>
              </p:cNvPr>
              <p:cNvSpPr txBox="1">
                <a:spLocks/>
              </p:cNvSpPr>
              <p:nvPr/>
            </p:nvSpPr>
            <p:spPr>
              <a:xfrm>
                <a:off x="-1" y="773472"/>
                <a:ext cx="5344887" cy="5965990"/>
              </a:xfrm>
              <a:prstGeom prst="rect">
                <a:avLst/>
              </a:prstGeom>
              <a:noFill/>
            </p:spPr>
            <p:txBody>
              <a:bodyPr wrap="square" rtlCol="0">
                <a:noAutofit/>
              </a:bodyPr>
              <a:lstStyle/>
              <a:p>
                <a:pPr marL="457200" indent="-457200">
                  <a:lnSpc>
                    <a:spcPct val="150000"/>
                  </a:lnSpc>
                  <a:buClr>
                    <a:srgbClr val="0000FF"/>
                  </a:buClr>
                  <a:buFont typeface="Wingdings" panose="05000000000000000000" pitchFamily="2" charset="2"/>
                  <a:buChar char="n"/>
                </a:pPr>
                <a:r>
                  <a:rPr lang="en-US" altLang="zh-CN" sz="2400" b="1" dirty="0">
                    <a:solidFill>
                      <a:srgbClr val="000000"/>
                    </a:solidFill>
                    <a:latin typeface="微软雅黑" panose="020B0503020204020204" pitchFamily="34" charset="-122"/>
                    <a:ea typeface="微软雅黑" panose="020B0503020204020204" pitchFamily="34" charset="-122"/>
                  </a:rPr>
                  <a:t>ReLU</a:t>
                </a:r>
              </a:p>
              <a:p>
                <a:pPr>
                  <a:spcBef>
                    <a:spcPts val="300"/>
                  </a:spcBef>
                  <a:spcAft>
                    <a:spcPts val="300"/>
                  </a:spcAft>
                </a:pPr>
                <a:r>
                  <a:rPr lang="en-US" altLang="zh-CN" sz="2400" dirty="0">
                    <a:solidFill>
                      <a:srgbClr val="000000"/>
                    </a:solidFill>
                    <a:ea typeface="微软雅黑" panose="020B0503020204020204" pitchFamily="34" charset="-122"/>
                  </a:rPr>
                  <a:t>      </a:t>
                </a:r>
                <a14:m>
                  <m:oMath xmlns:m="http://schemas.openxmlformats.org/officeDocument/2006/math">
                    <m:r>
                      <m:rPr>
                        <m:sty m:val="p"/>
                      </m:rPr>
                      <a:rPr lang="en-US" altLang="zh-CN" sz="2400" dirty="0" smtClean="0">
                        <a:solidFill>
                          <a:srgbClr val="000000"/>
                        </a:solidFill>
                        <a:latin typeface="Cambria Math" panose="02040503050406030204" pitchFamily="18" charset="0"/>
                        <a:ea typeface="微软雅黑" panose="020B0503020204020204" pitchFamily="34" charset="-122"/>
                      </a:rPr>
                      <m:t>R</m:t>
                    </m:r>
                    <m:r>
                      <m:rPr>
                        <m:sty m:val="p"/>
                      </m:rPr>
                      <a:rPr lang="en-US" altLang="zh-CN" sz="2400" b="0" i="0" dirty="0" smtClean="0">
                        <a:solidFill>
                          <a:srgbClr val="000000"/>
                        </a:solidFill>
                        <a:latin typeface="Cambria Math" panose="02040503050406030204" pitchFamily="18" charset="0"/>
                        <a:ea typeface="微软雅黑" panose="020B0503020204020204" pitchFamily="34" charset="-122"/>
                      </a:rPr>
                      <m:t>eLU</m:t>
                    </m:r>
                    <m:d>
                      <m:dPr>
                        <m:ctrlPr>
                          <a:rPr lang="en-US" altLang="zh-CN" sz="2400" i="1">
                            <a:solidFill>
                              <a:srgbClr val="000000"/>
                            </a:solidFill>
                            <a:latin typeface="Cambria Math" panose="02040503050406030204" pitchFamily="18" charset="0"/>
                            <a:ea typeface="微软雅黑" panose="020B0503020204020204" pitchFamily="34" charset="-122"/>
                          </a:rPr>
                        </m:ctrlPr>
                      </m:dPr>
                      <m:e>
                        <m:r>
                          <a:rPr lang="en-US" altLang="zh-CN" sz="2400" i="1">
                            <a:solidFill>
                              <a:srgbClr val="000000"/>
                            </a:solidFill>
                            <a:latin typeface="Cambria Math" panose="02040503050406030204" pitchFamily="18" charset="0"/>
                            <a:ea typeface="微软雅黑" panose="020B0503020204020204" pitchFamily="34" charset="-122"/>
                          </a:rPr>
                          <m:t>𝑥</m:t>
                        </m:r>
                      </m:e>
                    </m:d>
                    <m:r>
                      <a:rPr lang="en-US" altLang="zh-CN" sz="2400" i="1">
                        <a:solidFill>
                          <a:srgbClr val="000000"/>
                        </a:solidFill>
                        <a:latin typeface="Cambria Math" panose="02040503050406030204" pitchFamily="18" charset="0"/>
                        <a:ea typeface="微软雅黑" panose="020B0503020204020204" pitchFamily="34" charset="-122"/>
                      </a:rPr>
                      <m:t>=</m:t>
                    </m:r>
                    <m:d>
                      <m:dPr>
                        <m:begChr m:val="{"/>
                        <m:endChr m:val=""/>
                        <m:ctrlPr>
                          <a:rPr lang="en-US" altLang="zh-CN" sz="2400" i="1" smtClean="0">
                            <a:solidFill>
                              <a:srgbClr val="000000"/>
                            </a:solidFill>
                            <a:latin typeface="Cambria Math" panose="02040503050406030204" pitchFamily="18" charset="0"/>
                            <a:ea typeface="微软雅黑" panose="020B0503020204020204" pitchFamily="34" charset="-122"/>
                          </a:rPr>
                        </m:ctrlPr>
                      </m:dPr>
                      <m:e>
                        <m:m>
                          <m:mPr>
                            <m:mcs>
                              <m:mc>
                                <m:mcPr>
                                  <m:count m:val="2"/>
                                  <m:mcJc m:val="center"/>
                                </m:mcPr>
                              </m:mc>
                            </m:mcs>
                            <m:ctrlPr>
                              <a:rPr lang="en-US" altLang="zh-CN" sz="2400" i="1" smtClean="0">
                                <a:solidFill>
                                  <a:srgbClr val="000000"/>
                                </a:solidFill>
                                <a:latin typeface="Cambria Math" panose="02040503050406030204" pitchFamily="18" charset="0"/>
                                <a:ea typeface="微软雅黑" panose="020B0503020204020204" pitchFamily="34" charset="-122"/>
                              </a:rPr>
                            </m:ctrlPr>
                          </m:mPr>
                          <m:mr>
                            <m:e>
                              <m:r>
                                <m:rPr>
                                  <m:brk m:alnAt="7"/>
                                </m:rPr>
                                <a:rPr lang="en-US" altLang="zh-CN" sz="2400" b="0" i="1" smtClean="0">
                                  <a:solidFill>
                                    <a:srgbClr val="000000"/>
                                  </a:solidFill>
                                  <a:latin typeface="Cambria Math" panose="02040503050406030204" pitchFamily="18" charset="0"/>
                                  <a:ea typeface="微软雅黑" panose="020B0503020204020204" pitchFamily="34" charset="-122"/>
                                </a:rPr>
                                <m:t>𝑥</m:t>
                              </m:r>
                              <m:r>
                                <a:rPr lang="en-US" altLang="zh-CN" sz="2400" b="0" i="1" smtClean="0">
                                  <a:solidFill>
                                    <a:srgbClr val="000000"/>
                                  </a:solidFill>
                                  <a:latin typeface="Cambria Math" panose="02040503050406030204" pitchFamily="18" charset="0"/>
                                  <a:ea typeface="微软雅黑" panose="020B0503020204020204" pitchFamily="34" charset="-122"/>
                                </a:rPr>
                                <m:t>,</m:t>
                              </m:r>
                            </m:e>
                            <m:e>
                              <m:r>
                                <a:rPr lang="en-US" altLang="zh-CN" sz="2400" b="0" i="1" smtClean="0">
                                  <a:solidFill>
                                    <a:srgbClr val="000000"/>
                                  </a:solidFill>
                                  <a:latin typeface="Cambria Math" panose="02040503050406030204" pitchFamily="18" charset="0"/>
                                  <a:ea typeface="微软雅黑" panose="020B0503020204020204" pitchFamily="34" charset="-122"/>
                                </a:rPr>
                                <m:t>𝑥</m:t>
                              </m:r>
                              <m:r>
                                <a:rPr lang="en-US" altLang="zh-CN" sz="2400" b="0" i="1" smtClean="0">
                                  <a:solidFill>
                                    <a:srgbClr val="000000"/>
                                  </a:solidFill>
                                  <a:latin typeface="Cambria Math" panose="02040503050406030204" pitchFamily="18" charset="0"/>
                                  <a:ea typeface="Cambria Math" panose="02040503050406030204" pitchFamily="18" charset="0"/>
                                </a:rPr>
                                <m:t>≥0</m:t>
                              </m:r>
                            </m:e>
                          </m:mr>
                          <m:mr>
                            <m:e>
                              <m:r>
                                <a:rPr lang="en-US" altLang="zh-CN" sz="2400" b="0" i="1" smtClean="0">
                                  <a:solidFill>
                                    <a:srgbClr val="000000"/>
                                  </a:solidFill>
                                  <a:latin typeface="Cambria Math" panose="02040503050406030204" pitchFamily="18" charset="0"/>
                                  <a:ea typeface="微软雅黑" panose="020B0503020204020204" pitchFamily="34" charset="-122"/>
                                </a:rPr>
                                <m:t>0,</m:t>
                              </m:r>
                            </m:e>
                            <m:e>
                              <m:r>
                                <a:rPr lang="en-US" altLang="zh-CN" sz="2400" b="0" i="1" smtClean="0">
                                  <a:solidFill>
                                    <a:srgbClr val="000000"/>
                                  </a:solidFill>
                                  <a:latin typeface="Cambria Math" panose="02040503050406030204" pitchFamily="18" charset="0"/>
                                  <a:ea typeface="微软雅黑" panose="020B0503020204020204" pitchFamily="34" charset="-122"/>
                                </a:rPr>
                                <m:t>𝑥</m:t>
                              </m:r>
                              <m:r>
                                <a:rPr lang="en-US" altLang="zh-CN" sz="2400" b="0" i="1" smtClean="0">
                                  <a:solidFill>
                                    <a:srgbClr val="000000"/>
                                  </a:solidFill>
                                  <a:latin typeface="Cambria Math" panose="02040503050406030204" pitchFamily="18" charset="0"/>
                                  <a:ea typeface="Cambria Math" panose="02040503050406030204" pitchFamily="18" charset="0"/>
                                </a:rPr>
                                <m:t>&lt;0</m:t>
                              </m:r>
                            </m:e>
                          </m:mr>
                        </m:m>
                      </m:e>
                    </m:d>
                    <m:r>
                      <a:rPr lang="en-US" altLang="zh-CN" sz="2400" i="1">
                        <a:solidFill>
                          <a:srgbClr val="000000"/>
                        </a:solidFill>
                        <a:latin typeface="Cambria Math" panose="02040503050406030204" pitchFamily="18" charset="0"/>
                        <a:ea typeface="微软雅黑" panose="020B0503020204020204" pitchFamily="34" charset="-122"/>
                      </a:rPr>
                      <m:t>=</m:t>
                    </m:r>
                    <m:r>
                      <m:rPr>
                        <m:sty m:val="p"/>
                      </m:rPr>
                      <a:rPr lang="en-US" altLang="zh-CN" sz="2400">
                        <a:solidFill>
                          <a:srgbClr val="000000"/>
                        </a:solidFill>
                        <a:latin typeface="Cambria Math" panose="02040503050406030204" pitchFamily="18" charset="0"/>
                        <a:ea typeface="微软雅黑" panose="020B0503020204020204" pitchFamily="34" charset="-122"/>
                      </a:rPr>
                      <m:t>max</m:t>
                    </m:r>
                    <m:r>
                      <a:rPr lang="en-US" altLang="zh-CN" sz="2400" i="1">
                        <a:solidFill>
                          <a:srgbClr val="000000"/>
                        </a:solidFill>
                        <a:latin typeface="Cambria Math" panose="02040503050406030204" pitchFamily="18" charset="0"/>
                        <a:ea typeface="微软雅黑" panose="020B0503020204020204" pitchFamily="34" charset="-122"/>
                      </a:rPr>
                      <m:t>⁡(0,</m:t>
                    </m:r>
                    <m:r>
                      <a:rPr lang="en-US" altLang="zh-CN" sz="2400" i="1">
                        <a:solidFill>
                          <a:srgbClr val="000000"/>
                        </a:solidFill>
                        <a:latin typeface="Cambria Math" panose="02040503050406030204" pitchFamily="18" charset="0"/>
                        <a:ea typeface="微软雅黑" panose="020B0503020204020204" pitchFamily="34" charset="-122"/>
                      </a:rPr>
                      <m:t>𝑥</m:t>
                    </m:r>
                    <m:r>
                      <a:rPr lang="en-US" altLang="zh-CN" sz="2400" i="1">
                        <a:solidFill>
                          <a:srgbClr val="000000"/>
                        </a:solidFill>
                        <a:latin typeface="Cambria Math" panose="02040503050406030204" pitchFamily="18" charset="0"/>
                        <a:ea typeface="微软雅黑" panose="020B0503020204020204" pitchFamily="34" charset="-122"/>
                      </a:rPr>
                      <m:t>)</m:t>
                    </m:r>
                  </m:oMath>
                </a14:m>
                <a:endParaRPr lang="en-US" altLang="zh-CN" sz="2400" dirty="0">
                  <a:solidFill>
                    <a:srgbClr val="000000"/>
                  </a:solidFill>
                  <a:latin typeface="微软雅黑" panose="020B0503020204020204" pitchFamily="34" charset="-122"/>
                  <a:ea typeface="微软雅黑" panose="020B0503020204020204" pitchFamily="34" charset="-122"/>
                </a:endParaRPr>
              </a:p>
              <a:p>
                <a:pPr marL="800100" lvl="1" indent="-342900">
                  <a:spcBef>
                    <a:spcPts val="300"/>
                  </a:spcBef>
                  <a:spcAft>
                    <a:spcPts val="300"/>
                  </a:spcAft>
                  <a:buClr>
                    <a:srgbClr val="0000FF"/>
                  </a:buClr>
                  <a:buFont typeface="Wingdings" panose="05000000000000000000" pitchFamily="2" charset="2"/>
                  <a:buChar char="ü"/>
                </a:pPr>
                <a:r>
                  <a:rPr lang="zh-CN" altLang="en-US" sz="1900" dirty="0">
                    <a:solidFill>
                      <a:srgbClr val="000000"/>
                    </a:solidFill>
                    <a:latin typeface="微软雅黑" panose="020B0503020204020204" pitchFamily="34" charset="-122"/>
                    <a:ea typeface="微软雅黑" panose="020B0503020204020204" pitchFamily="34" charset="-122"/>
                  </a:rPr>
                  <a:t>是目前最常用的激活函数</a:t>
                </a:r>
                <a:endParaRPr lang="en-US" altLang="zh-CN" sz="1900" dirty="0">
                  <a:solidFill>
                    <a:srgbClr val="000000"/>
                  </a:solidFill>
                  <a:latin typeface="微软雅黑" panose="020B0503020204020204" pitchFamily="34" charset="-122"/>
                  <a:ea typeface="微软雅黑" panose="020B0503020204020204" pitchFamily="34" charset="-122"/>
                </a:endParaRPr>
              </a:p>
              <a:p>
                <a:pPr marL="800100" lvl="1" indent="-342900">
                  <a:spcBef>
                    <a:spcPts val="300"/>
                  </a:spcBef>
                  <a:spcAft>
                    <a:spcPts val="300"/>
                  </a:spcAft>
                  <a:buClr>
                    <a:srgbClr val="0000FF"/>
                  </a:buClr>
                  <a:buFont typeface="Wingdings" panose="05000000000000000000" pitchFamily="2" charset="2"/>
                  <a:buChar char="ü"/>
                </a:pPr>
                <a:r>
                  <a:rPr lang="zh-CN" altLang="en-US" dirty="0">
                    <a:solidFill>
                      <a:srgbClr val="000000"/>
                    </a:solidFill>
                    <a:latin typeface="微软雅黑" panose="020B0503020204020204" pitchFamily="34" charset="-122"/>
                    <a:ea typeface="微软雅黑" panose="020B0503020204020204" pitchFamily="34" charset="-122"/>
                  </a:rPr>
                  <a:t>具有</a:t>
                </a:r>
                <a:r>
                  <a:rPr lang="zh-CN" altLang="en-US" b="1" dirty="0">
                    <a:solidFill>
                      <a:srgbClr val="000000"/>
                    </a:solidFill>
                    <a:latin typeface="微软雅黑" panose="020B0503020204020204" pitchFamily="34" charset="-122"/>
                    <a:ea typeface="微软雅黑" panose="020B0503020204020204" pitchFamily="34" charset="-122"/>
                  </a:rPr>
                  <a:t>单侧抑制、宽兴奋边界</a:t>
                </a:r>
                <a:r>
                  <a:rPr lang="zh-CN" altLang="en-US" dirty="0">
                    <a:solidFill>
                      <a:srgbClr val="000000"/>
                    </a:solidFill>
                    <a:latin typeface="微软雅黑" panose="020B0503020204020204" pitchFamily="34" charset="-122"/>
                    <a:ea typeface="微软雅黑" panose="020B0503020204020204" pitchFamily="34" charset="-122"/>
                  </a:rPr>
                  <a:t>的</a:t>
                </a:r>
                <a:r>
                  <a:rPr lang="zh-CN" altLang="en-US" dirty="0">
                    <a:solidFill>
                      <a:schemeClr val="accent2"/>
                    </a:solidFill>
                    <a:latin typeface="微软雅黑" panose="020B0503020204020204" pitchFamily="34" charset="-122"/>
                    <a:ea typeface="微软雅黑" panose="020B0503020204020204" pitchFamily="34" charset="-122"/>
                  </a:rPr>
                  <a:t>生物学合理性</a:t>
                </a:r>
                <a:endParaRPr lang="en-US" altLang="zh-CN" dirty="0">
                  <a:solidFill>
                    <a:srgbClr val="000000"/>
                  </a:solidFill>
                  <a:latin typeface="微软雅黑" panose="020B0503020204020204" pitchFamily="34" charset="-122"/>
                  <a:ea typeface="微软雅黑" panose="020B0503020204020204" pitchFamily="34" charset="-122"/>
                </a:endParaRPr>
              </a:p>
              <a:p>
                <a:pPr marL="800100" lvl="1" indent="-342900">
                  <a:spcBef>
                    <a:spcPts val="300"/>
                  </a:spcBef>
                  <a:spcAft>
                    <a:spcPts val="300"/>
                  </a:spcAft>
                  <a:buClr>
                    <a:srgbClr val="0000FF"/>
                  </a:buClr>
                  <a:buFont typeface="Wingdings" panose="05000000000000000000" pitchFamily="2" charset="2"/>
                  <a:buChar char="ü"/>
                </a:pPr>
                <a:r>
                  <a:rPr lang="zh-CN" altLang="en-US" sz="1900" dirty="0">
                    <a:solidFill>
                      <a:srgbClr val="000000"/>
                    </a:solidFill>
                    <a:latin typeface="微软雅黑" panose="020B0503020204020204" pitchFamily="34" charset="-122"/>
                    <a:ea typeface="微软雅黑" panose="020B0503020204020204" pitchFamily="34" charset="-122"/>
                  </a:rPr>
                  <a:t>可缓解梯度消失问题</a:t>
                </a:r>
                <a:endParaRPr lang="en-US" altLang="zh-CN" sz="1900" dirty="0">
                  <a:solidFill>
                    <a:srgbClr val="000000"/>
                  </a:solidFill>
                  <a:latin typeface="微软雅黑" panose="020B0503020204020204" pitchFamily="34" charset="-122"/>
                  <a:ea typeface="微软雅黑" panose="020B0503020204020204" pitchFamily="34" charset="-122"/>
                </a:endParaRPr>
              </a:p>
              <a:p>
                <a:pPr marL="800100" lvl="1" indent="-342900">
                  <a:spcBef>
                    <a:spcPts val="300"/>
                  </a:spcBef>
                  <a:spcAft>
                    <a:spcPts val="300"/>
                  </a:spcAft>
                  <a:buClr>
                    <a:srgbClr val="0000FF"/>
                  </a:buClr>
                  <a:buFont typeface="Wingdings" panose="05000000000000000000" pitchFamily="2" charset="2"/>
                  <a:buChar char="ü"/>
                </a:pPr>
                <a:r>
                  <a:rPr lang="zh-CN" altLang="en-US" sz="1900" dirty="0">
                    <a:solidFill>
                      <a:srgbClr val="000000"/>
                    </a:solidFill>
                    <a:latin typeface="微软雅黑" panose="020B0503020204020204" pitchFamily="34" charset="-122"/>
                    <a:ea typeface="微软雅黑" panose="020B0503020204020204" pitchFamily="34" charset="-122"/>
                  </a:rPr>
                  <a:t>缺点：有可能导致神经元的死亡</a:t>
                </a:r>
                <a:endParaRPr lang="en-US" altLang="zh-CN" sz="19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Clr>
                    <a:srgbClr val="0000FF"/>
                  </a:buClr>
                  <a:buFont typeface="Wingdings" panose="05000000000000000000" pitchFamily="2" charset="2"/>
                  <a:buChar char="n"/>
                </a:pPr>
                <a:r>
                  <a:rPr lang="zh-CN" altLang="en-US" sz="2400" b="1" dirty="0">
                    <a:solidFill>
                      <a:srgbClr val="000000"/>
                    </a:solidFill>
                    <a:latin typeface="微软雅黑" panose="020B0503020204020204" pitchFamily="34" charset="-122"/>
                    <a:ea typeface="微软雅黑" panose="020B0503020204020204" pitchFamily="34" charset="-122"/>
                  </a:rPr>
                  <a:t>带泄露的</a:t>
                </a:r>
                <a:r>
                  <a:rPr lang="en-US" altLang="zh-CN" sz="2400" b="1" dirty="0" err="1">
                    <a:solidFill>
                      <a:srgbClr val="000000"/>
                    </a:solidFill>
                    <a:latin typeface="微软雅黑" panose="020B0503020204020204" pitchFamily="34" charset="-122"/>
                    <a:ea typeface="微软雅黑" panose="020B0503020204020204" pitchFamily="34" charset="-122"/>
                  </a:rPr>
                  <a:t>ReLU</a:t>
                </a:r>
                <a:r>
                  <a:rPr lang="zh-CN" altLang="en-US"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Leaky </a:t>
                </a:r>
                <a:r>
                  <a:rPr lang="en-US" altLang="zh-CN" sz="2400" b="1" dirty="0" err="1">
                    <a:solidFill>
                      <a:srgbClr val="000000"/>
                    </a:solidFill>
                    <a:latin typeface="微软雅黑" panose="020B0503020204020204" pitchFamily="34" charset="-122"/>
                    <a:ea typeface="微软雅黑" panose="020B0503020204020204" pitchFamily="34" charset="-122"/>
                  </a:rPr>
                  <a:t>ReLU</a:t>
                </a:r>
                <a:r>
                  <a:rPr lang="zh-CN" altLang="en-US" sz="2400" b="1" dirty="0">
                    <a:solidFill>
                      <a:srgbClr val="000000"/>
                    </a:solidFill>
                    <a:latin typeface="微软雅黑" panose="020B0503020204020204" pitchFamily="34" charset="-122"/>
                    <a:ea typeface="微软雅黑" panose="020B0503020204020204" pitchFamily="34" charset="-122"/>
                  </a:rPr>
                  <a:t>）</a:t>
                </a:r>
                <a:endParaRPr lang="en-US" altLang="zh-CN" sz="2400" b="1" dirty="0">
                  <a:solidFill>
                    <a:srgbClr val="000000"/>
                  </a:solidFill>
                  <a:latin typeface="微软雅黑" panose="020B0503020204020204" pitchFamily="34" charset="-122"/>
                  <a:ea typeface="微软雅黑" panose="020B0503020204020204" pitchFamily="34" charset="-122"/>
                </a:endParaRPr>
              </a:p>
              <a:p>
                <a:pPr>
                  <a:spcBef>
                    <a:spcPts val="300"/>
                  </a:spcBef>
                  <a:spcAft>
                    <a:spcPts val="300"/>
                  </a:spcAft>
                </a:pPr>
                <a:r>
                  <a:rPr lang="zh-CN" altLang="en-US" sz="2400" dirty="0">
                    <a:solidFill>
                      <a:srgbClr val="000000"/>
                    </a:solidFill>
                    <a:ea typeface="微软雅黑" panose="020B0503020204020204" pitchFamily="34" charset="-122"/>
                  </a:rPr>
                  <a:t>         </a:t>
                </a:r>
                <a14:m>
                  <m:oMath xmlns:m="http://schemas.openxmlformats.org/officeDocument/2006/math">
                    <m:r>
                      <m:rPr>
                        <m:sty m:val="p"/>
                      </m:rPr>
                      <a:rPr lang="en-US" altLang="zh-CN" sz="2400" b="0" i="0" dirty="0" smtClean="0">
                        <a:solidFill>
                          <a:srgbClr val="000000"/>
                        </a:solidFill>
                        <a:latin typeface="Cambria Math" panose="02040503050406030204" pitchFamily="18" charset="0"/>
                        <a:ea typeface="微软雅黑" panose="020B0503020204020204" pitchFamily="34" charset="-122"/>
                      </a:rPr>
                      <m:t>Leaky</m:t>
                    </m:r>
                    <m:r>
                      <m:rPr>
                        <m:sty m:val="p"/>
                      </m:rPr>
                      <a:rPr lang="en-US" altLang="zh-CN" sz="2400" dirty="0">
                        <a:solidFill>
                          <a:srgbClr val="000000"/>
                        </a:solidFill>
                        <a:latin typeface="Cambria Math" panose="02040503050406030204" pitchFamily="18" charset="0"/>
                        <a:ea typeface="微软雅黑" panose="020B0503020204020204" pitchFamily="34" charset="-122"/>
                      </a:rPr>
                      <m:t>ReLU</m:t>
                    </m:r>
                    <m:d>
                      <m:dPr>
                        <m:ctrlPr>
                          <a:rPr lang="en-US" altLang="zh-CN" sz="2400" i="1">
                            <a:solidFill>
                              <a:srgbClr val="000000"/>
                            </a:solidFill>
                            <a:latin typeface="Cambria Math" panose="02040503050406030204" pitchFamily="18" charset="0"/>
                            <a:ea typeface="微软雅黑" panose="020B0503020204020204" pitchFamily="34" charset="-122"/>
                          </a:rPr>
                        </m:ctrlPr>
                      </m:dPr>
                      <m:e>
                        <m:r>
                          <a:rPr lang="en-US" altLang="zh-CN" sz="2400" i="1">
                            <a:solidFill>
                              <a:srgbClr val="000000"/>
                            </a:solidFill>
                            <a:latin typeface="Cambria Math" panose="02040503050406030204" pitchFamily="18" charset="0"/>
                            <a:ea typeface="微软雅黑" panose="020B0503020204020204" pitchFamily="34" charset="-122"/>
                          </a:rPr>
                          <m:t>𝑥</m:t>
                        </m:r>
                      </m:e>
                    </m:d>
                    <m:r>
                      <a:rPr lang="en-US" altLang="zh-CN" sz="2400" i="1">
                        <a:solidFill>
                          <a:srgbClr val="000000"/>
                        </a:solidFill>
                        <a:latin typeface="Cambria Math" panose="02040503050406030204" pitchFamily="18" charset="0"/>
                        <a:ea typeface="微软雅黑" panose="020B0503020204020204" pitchFamily="34" charset="-122"/>
                      </a:rPr>
                      <m:t>=</m:t>
                    </m:r>
                    <m:d>
                      <m:dPr>
                        <m:begChr m:val="{"/>
                        <m:endChr m:val=""/>
                        <m:ctrlPr>
                          <a:rPr lang="en-US" altLang="zh-CN" sz="2400" i="1">
                            <a:solidFill>
                              <a:srgbClr val="000000"/>
                            </a:solidFill>
                            <a:latin typeface="Cambria Math" panose="02040503050406030204" pitchFamily="18" charset="0"/>
                            <a:ea typeface="微软雅黑" panose="020B0503020204020204" pitchFamily="34" charset="-122"/>
                          </a:rPr>
                        </m:ctrlPr>
                      </m:dPr>
                      <m:e>
                        <m:m>
                          <m:mPr>
                            <m:mcs>
                              <m:mc>
                                <m:mcPr>
                                  <m:count m:val="2"/>
                                  <m:mcJc m:val="center"/>
                                </m:mcPr>
                              </m:mc>
                            </m:mcs>
                            <m:ctrlPr>
                              <a:rPr lang="en-US" altLang="zh-CN" sz="2400" i="1">
                                <a:solidFill>
                                  <a:srgbClr val="000000"/>
                                </a:solidFill>
                                <a:latin typeface="Cambria Math" panose="02040503050406030204" pitchFamily="18" charset="0"/>
                                <a:ea typeface="微软雅黑" panose="020B0503020204020204" pitchFamily="34" charset="-122"/>
                              </a:rPr>
                            </m:ctrlPr>
                          </m:mPr>
                          <m:mr>
                            <m:e>
                              <m:r>
                                <m:rPr>
                                  <m:brk m:alnAt="7"/>
                                </m:rPr>
                                <a:rPr lang="en-US" altLang="zh-CN" sz="2400" i="1">
                                  <a:solidFill>
                                    <a:srgbClr val="000000"/>
                                  </a:solidFill>
                                  <a:latin typeface="Cambria Math" panose="02040503050406030204" pitchFamily="18" charset="0"/>
                                  <a:ea typeface="微软雅黑" panose="020B0503020204020204" pitchFamily="34" charset="-122"/>
                                </a:rPr>
                                <m:t>𝑥</m:t>
                              </m:r>
                              <m:r>
                                <a:rPr lang="en-US" altLang="zh-CN" sz="2400" i="1">
                                  <a:solidFill>
                                    <a:srgbClr val="000000"/>
                                  </a:solidFill>
                                  <a:latin typeface="Cambria Math" panose="02040503050406030204" pitchFamily="18" charset="0"/>
                                  <a:ea typeface="微软雅黑" panose="020B0503020204020204" pitchFamily="34" charset="-122"/>
                                </a:rPr>
                                <m:t>,</m:t>
                              </m:r>
                            </m:e>
                            <m:e>
                              <m:r>
                                <a:rPr lang="en-US" altLang="zh-CN" sz="2400" i="1">
                                  <a:solidFill>
                                    <a:srgbClr val="000000"/>
                                  </a:solidFill>
                                  <a:latin typeface="Cambria Math" panose="02040503050406030204" pitchFamily="18" charset="0"/>
                                  <a:ea typeface="微软雅黑" panose="020B0503020204020204" pitchFamily="34" charset="-122"/>
                                </a:rPr>
                                <m:t>𝑥</m:t>
                              </m:r>
                              <m:r>
                                <a:rPr lang="en-US" altLang="zh-CN" sz="2400" i="1">
                                  <a:solidFill>
                                    <a:srgbClr val="000000"/>
                                  </a:solidFill>
                                  <a:latin typeface="Cambria Math" panose="02040503050406030204" pitchFamily="18" charset="0"/>
                                  <a:ea typeface="Cambria Math" panose="02040503050406030204" pitchFamily="18" charset="0"/>
                                </a:rPr>
                                <m:t>≥0</m:t>
                              </m:r>
                            </m:e>
                          </m:mr>
                          <m:mr>
                            <m:e>
                              <m:r>
                                <a:rPr lang="zh-CN" altLang="en-US" sz="2400" i="1" smtClean="0">
                                  <a:solidFill>
                                    <a:srgbClr val="000000"/>
                                  </a:solidFill>
                                  <a:latin typeface="Cambria Math" panose="02040503050406030204" pitchFamily="18" charset="0"/>
                                  <a:ea typeface="Cambria Math" panose="02040503050406030204" pitchFamily="18" charset="0"/>
                                </a:rPr>
                                <m:t>𝛾</m:t>
                              </m:r>
                              <m:r>
                                <a:rPr lang="en-US" altLang="zh-CN" sz="2400" b="0" i="1" smtClean="0">
                                  <a:solidFill>
                                    <a:srgbClr val="000000"/>
                                  </a:solidFill>
                                  <a:latin typeface="Cambria Math" panose="02040503050406030204" pitchFamily="18" charset="0"/>
                                  <a:ea typeface="微软雅黑" panose="020B0503020204020204" pitchFamily="34" charset="-122"/>
                                </a:rPr>
                                <m:t>𝑥</m:t>
                              </m:r>
                              <m:r>
                                <a:rPr lang="en-US" altLang="zh-CN" sz="2400" i="1">
                                  <a:solidFill>
                                    <a:srgbClr val="000000"/>
                                  </a:solidFill>
                                  <a:latin typeface="Cambria Math" panose="02040503050406030204" pitchFamily="18" charset="0"/>
                                  <a:ea typeface="微软雅黑" panose="020B0503020204020204" pitchFamily="34" charset="-122"/>
                                </a:rPr>
                                <m:t>,</m:t>
                              </m:r>
                            </m:e>
                            <m:e>
                              <m:r>
                                <a:rPr lang="en-US" altLang="zh-CN" sz="2400" i="1">
                                  <a:solidFill>
                                    <a:srgbClr val="000000"/>
                                  </a:solidFill>
                                  <a:latin typeface="Cambria Math" panose="02040503050406030204" pitchFamily="18" charset="0"/>
                                  <a:ea typeface="微软雅黑" panose="020B0503020204020204" pitchFamily="34" charset="-122"/>
                                </a:rPr>
                                <m:t>𝑥</m:t>
                              </m:r>
                              <m:r>
                                <a:rPr lang="en-US" altLang="zh-CN" sz="2400" i="1">
                                  <a:solidFill>
                                    <a:srgbClr val="000000"/>
                                  </a:solidFill>
                                  <a:latin typeface="Cambria Math" panose="02040503050406030204" pitchFamily="18" charset="0"/>
                                  <a:ea typeface="Cambria Math" panose="02040503050406030204" pitchFamily="18" charset="0"/>
                                </a:rPr>
                                <m:t>&lt;0</m:t>
                              </m:r>
                            </m:e>
                          </m:mr>
                        </m:m>
                      </m:e>
                    </m:d>
                  </m:oMath>
                </a14:m>
                <a:endParaRPr lang="en-US" altLang="zh-CN" sz="2400" dirty="0">
                  <a:solidFill>
                    <a:srgbClr val="000000"/>
                  </a:solidFill>
                  <a:latin typeface="微软雅黑" panose="020B0503020204020204" pitchFamily="34" charset="-122"/>
                  <a:ea typeface="微软雅黑" panose="020B0503020204020204" pitchFamily="34" charset="-122"/>
                </a:endParaRPr>
              </a:p>
              <a:p>
                <a:pPr>
                  <a:spcBef>
                    <a:spcPts val="300"/>
                  </a:spcBef>
                  <a:spcAft>
                    <a:spcPts val="1200"/>
                  </a:spcAft>
                </a:pPr>
                <a:r>
                  <a:rPr lang="en-US" altLang="zh-CN" sz="2400" dirty="0">
                    <a:solidFill>
                      <a:srgbClr val="0000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a:solidFill>
                          <a:srgbClr val="000000"/>
                        </a:solidFill>
                        <a:latin typeface="Cambria Math" panose="02040503050406030204" pitchFamily="18" charset="0"/>
                        <a:ea typeface="微软雅黑" panose="020B0503020204020204" pitchFamily="34" charset="-122"/>
                      </a:rPr>
                      <m:t>=</m:t>
                    </m:r>
                    <m:func>
                      <m:funcPr>
                        <m:ctrlPr>
                          <a:rPr lang="en-US" altLang="zh-CN" sz="2400" i="1">
                            <a:solidFill>
                              <a:srgbClr val="000000"/>
                            </a:solidFill>
                            <a:latin typeface="Cambria Math" panose="02040503050406030204" pitchFamily="18" charset="0"/>
                            <a:ea typeface="微软雅黑" panose="020B0503020204020204" pitchFamily="34" charset="-122"/>
                          </a:rPr>
                        </m:ctrlPr>
                      </m:funcPr>
                      <m:fName>
                        <m:r>
                          <m:rPr>
                            <m:sty m:val="p"/>
                          </m:rPr>
                          <a:rPr lang="en-US" altLang="zh-CN" sz="2400">
                            <a:solidFill>
                              <a:srgbClr val="000000"/>
                            </a:solidFill>
                            <a:latin typeface="Cambria Math" panose="02040503050406030204" pitchFamily="18" charset="0"/>
                            <a:ea typeface="微软雅黑" panose="020B0503020204020204" pitchFamily="34" charset="-122"/>
                          </a:rPr>
                          <m:t>max</m:t>
                        </m:r>
                      </m:fName>
                      <m:e>
                        <m:d>
                          <m:dPr>
                            <m:ctrlPr>
                              <a:rPr lang="en-US" altLang="zh-CN" sz="2400" i="1">
                                <a:solidFill>
                                  <a:srgbClr val="000000"/>
                                </a:solidFill>
                                <a:latin typeface="Cambria Math" panose="02040503050406030204" pitchFamily="18" charset="0"/>
                                <a:ea typeface="微软雅黑" panose="020B0503020204020204" pitchFamily="34" charset="-122"/>
                              </a:rPr>
                            </m:ctrlPr>
                          </m:dPr>
                          <m:e>
                            <m:r>
                              <a:rPr lang="en-US" altLang="zh-CN" sz="2400" i="1">
                                <a:solidFill>
                                  <a:srgbClr val="000000"/>
                                </a:solidFill>
                                <a:latin typeface="Cambria Math" panose="02040503050406030204" pitchFamily="18" charset="0"/>
                                <a:ea typeface="微软雅黑" panose="020B0503020204020204" pitchFamily="34" charset="-122"/>
                              </a:rPr>
                              <m:t>0,</m:t>
                            </m:r>
                            <m:r>
                              <a:rPr lang="en-US" altLang="zh-CN" sz="2400" i="1">
                                <a:solidFill>
                                  <a:srgbClr val="000000"/>
                                </a:solidFill>
                                <a:latin typeface="Cambria Math" panose="02040503050406030204" pitchFamily="18" charset="0"/>
                                <a:ea typeface="微软雅黑" panose="020B0503020204020204" pitchFamily="34" charset="-122"/>
                              </a:rPr>
                              <m:t>𝑥</m:t>
                            </m:r>
                          </m:e>
                        </m:d>
                      </m:e>
                    </m:func>
                    <m:r>
                      <a:rPr lang="en-US" altLang="zh-CN" sz="2400" b="0" i="1" smtClean="0">
                        <a:solidFill>
                          <a:srgbClr val="000000"/>
                        </a:solidFill>
                        <a:latin typeface="Cambria Math" panose="02040503050406030204" pitchFamily="18" charset="0"/>
                        <a:ea typeface="微软雅黑" panose="020B0503020204020204" pitchFamily="34" charset="-122"/>
                      </a:rPr>
                      <m:t>+</m:t>
                    </m:r>
                    <m:r>
                      <a:rPr lang="zh-CN" altLang="en-US" sz="2400" i="1">
                        <a:solidFill>
                          <a:srgbClr val="000000"/>
                        </a:solidFill>
                        <a:latin typeface="Cambria Math" panose="02040503050406030204" pitchFamily="18" charset="0"/>
                        <a:ea typeface="Cambria Math" panose="02040503050406030204" pitchFamily="18" charset="0"/>
                      </a:rPr>
                      <m:t>𝛾</m:t>
                    </m:r>
                    <m:r>
                      <m:rPr>
                        <m:sty m:val="p"/>
                      </m:rPr>
                      <a:rPr lang="en-US" altLang="zh-CN" sz="2400" b="0" i="0" smtClean="0">
                        <a:solidFill>
                          <a:srgbClr val="000000"/>
                        </a:solidFill>
                        <a:latin typeface="Cambria Math" panose="02040503050406030204" pitchFamily="18" charset="0"/>
                        <a:ea typeface="微软雅黑" panose="020B0503020204020204" pitchFamily="34" charset="-122"/>
                      </a:rPr>
                      <m:t>min</m:t>
                    </m:r>
                    <m:r>
                      <a:rPr lang="en-US" altLang="zh-CN" sz="2400" b="0" i="1" smtClean="0">
                        <a:solidFill>
                          <a:srgbClr val="000000"/>
                        </a:solidFill>
                        <a:latin typeface="Cambria Math" panose="02040503050406030204" pitchFamily="18" charset="0"/>
                        <a:ea typeface="微软雅黑" panose="020B0503020204020204" pitchFamily="34" charset="-122"/>
                      </a:rPr>
                      <m:t>⁡(0,</m:t>
                    </m:r>
                    <m:r>
                      <a:rPr lang="en-US" altLang="zh-CN" sz="2400" b="0" i="1" smtClean="0">
                        <a:solidFill>
                          <a:srgbClr val="000000"/>
                        </a:solidFill>
                        <a:latin typeface="Cambria Math" panose="02040503050406030204" pitchFamily="18" charset="0"/>
                        <a:ea typeface="微软雅黑" panose="020B0503020204020204" pitchFamily="34" charset="-122"/>
                      </a:rPr>
                      <m:t>𝑥</m:t>
                    </m:r>
                    <m:r>
                      <a:rPr lang="en-US" altLang="zh-CN" sz="2400" b="0" i="1" smtClean="0">
                        <a:solidFill>
                          <a:srgbClr val="000000"/>
                        </a:solidFill>
                        <a:latin typeface="Cambria Math" panose="02040503050406030204" pitchFamily="18" charset="0"/>
                        <a:ea typeface="微软雅黑" panose="020B0503020204020204" pitchFamily="34" charset="-122"/>
                      </a:rPr>
                      <m:t>)</m:t>
                    </m:r>
                  </m:oMath>
                </a14:m>
                <a:endParaRPr lang="en-US" altLang="zh-CN" sz="2400" b="1" dirty="0">
                  <a:solidFill>
                    <a:srgbClr val="000000"/>
                  </a:solidFill>
                  <a:latin typeface="微软雅黑" panose="020B0503020204020204" pitchFamily="34" charset="-122"/>
                  <a:ea typeface="微软雅黑" panose="020B0503020204020204" pitchFamily="34" charset="-122"/>
                </a:endParaRPr>
              </a:p>
              <a:p>
                <a:pPr marL="800100" lvl="1" indent="-342900">
                  <a:spcBef>
                    <a:spcPts val="300"/>
                  </a:spcBef>
                  <a:spcAft>
                    <a:spcPts val="300"/>
                  </a:spcAft>
                  <a:buClr>
                    <a:srgbClr val="0000FF"/>
                  </a:buClr>
                  <a:buFont typeface="Wingdings" panose="05000000000000000000" pitchFamily="2" charset="2"/>
                  <a:buChar char="ü"/>
                </a:pPr>
                <a:r>
                  <a:rPr lang="zh-CN" altLang="en-US" sz="1900" dirty="0">
                    <a:solidFill>
                      <a:srgbClr val="000000"/>
                    </a:solidFill>
                    <a:latin typeface="微软雅黑" panose="020B0503020204020204" pitchFamily="34" charset="-122"/>
                    <a:ea typeface="微软雅黑" panose="020B0503020204020204" pitchFamily="34" charset="-122"/>
                  </a:rPr>
                  <a:t>在</a:t>
                </a:r>
                <a14:m>
                  <m:oMath xmlns:m="http://schemas.openxmlformats.org/officeDocument/2006/math">
                    <m:r>
                      <a:rPr lang="en-US" altLang="zh-CN" sz="1900" i="1">
                        <a:solidFill>
                          <a:srgbClr val="000000"/>
                        </a:solidFill>
                        <a:latin typeface="Cambria Math" panose="02040503050406030204" pitchFamily="18" charset="0"/>
                        <a:ea typeface="微软雅黑" panose="020B0503020204020204" pitchFamily="34" charset="-122"/>
                      </a:rPr>
                      <m:t>𝑥</m:t>
                    </m:r>
                    <m:r>
                      <a:rPr lang="en-US" altLang="zh-CN" sz="1900" i="1">
                        <a:solidFill>
                          <a:srgbClr val="000000"/>
                        </a:solidFill>
                        <a:latin typeface="Cambria Math" panose="02040503050406030204" pitchFamily="18" charset="0"/>
                        <a:ea typeface="Cambria Math" panose="02040503050406030204" pitchFamily="18" charset="0"/>
                      </a:rPr>
                      <m:t>&lt;0</m:t>
                    </m:r>
                  </m:oMath>
                </a14:m>
                <a:r>
                  <a:rPr lang="zh-CN" altLang="en-US" sz="1900" dirty="0">
                    <a:solidFill>
                      <a:srgbClr val="000000"/>
                    </a:solidFill>
                    <a:latin typeface="微软雅黑" panose="020B0503020204020204" pitchFamily="34" charset="-122"/>
                    <a:ea typeface="微软雅黑" panose="020B0503020204020204" pitchFamily="34" charset="-122"/>
                  </a:rPr>
                  <a:t>时也保持一个很小的梯度，避免永远不能被激活的情况</a:t>
                </a:r>
                <a:endParaRPr lang="en-US" altLang="zh-CN" sz="1900" dirty="0">
                  <a:solidFill>
                    <a:srgbClr val="000000"/>
                  </a:solidFill>
                  <a:latin typeface="微软雅黑" panose="020B0503020204020204" pitchFamily="34" charset="-122"/>
                  <a:ea typeface="微软雅黑" panose="020B0503020204020204" pitchFamily="34" charset="-122"/>
                </a:endParaRPr>
              </a:p>
              <a:p>
                <a:pPr marL="800100" lvl="1" indent="-342900">
                  <a:spcBef>
                    <a:spcPts val="300"/>
                  </a:spcBef>
                  <a:spcAft>
                    <a:spcPts val="300"/>
                  </a:spcAft>
                  <a:buClr>
                    <a:srgbClr val="0000FF"/>
                  </a:buClr>
                  <a:buFont typeface="Wingdings" panose="05000000000000000000" pitchFamily="2" charset="2"/>
                  <a:buChar char="ü"/>
                </a:pPr>
                <a14:m>
                  <m:oMath xmlns:m="http://schemas.openxmlformats.org/officeDocument/2006/math">
                    <m:r>
                      <a:rPr lang="zh-CN" altLang="en-US" sz="1900" i="1">
                        <a:solidFill>
                          <a:srgbClr val="000000"/>
                        </a:solidFill>
                        <a:latin typeface="Cambria Math" panose="02040503050406030204" pitchFamily="18" charset="0"/>
                        <a:ea typeface="Cambria Math" panose="02040503050406030204" pitchFamily="18" charset="0"/>
                      </a:rPr>
                      <m:t>𝛾</m:t>
                    </m:r>
                  </m:oMath>
                </a14:m>
                <a:r>
                  <a:rPr lang="zh-CN" altLang="en-US" sz="1900" dirty="0">
                    <a:solidFill>
                      <a:srgbClr val="000000"/>
                    </a:solidFill>
                    <a:latin typeface="微软雅黑" panose="020B0503020204020204" pitchFamily="34" charset="-122"/>
                    <a:ea typeface="微软雅黑" panose="020B0503020204020204" pitchFamily="34" charset="-122"/>
                  </a:rPr>
                  <a:t>为超参</a:t>
                </a:r>
                <a:endParaRPr lang="en-US" altLang="zh-CN" sz="1900" dirty="0">
                  <a:solidFill>
                    <a:srgbClr val="000000"/>
                  </a:solidFill>
                  <a:latin typeface="微软雅黑" panose="020B0503020204020204" pitchFamily="34" charset="-122"/>
                  <a:ea typeface="微软雅黑" panose="020B0503020204020204" pitchFamily="34"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1" y="773472"/>
                <a:ext cx="5344887" cy="5965990"/>
              </a:xfrm>
              <a:prstGeom prst="rect">
                <a:avLst/>
              </a:prstGeom>
              <a:blipFill rotWithShape="1">
                <a:blip r:embed="rId1"/>
                <a:stretch>
                  <a:fillRect l="-1482" r="-798" b="-1532"/>
                </a:stretch>
              </a:blipFill>
            </p:spPr>
            <p:txBody>
              <a:bodyPr/>
              <a:lstStyle/>
              <a:p>
                <a:r>
                  <a:rPr lang="zh-CN" altLang="en-US">
                    <a:noFill/>
                  </a:rPr>
                  <a:t> </a:t>
                </a:r>
                <a:endParaRPr lang="zh-CN" altLang="en-US">
                  <a:noFill/>
                </a:endParaRPr>
              </a:p>
            </p:txBody>
          </p:sp>
        </mc:Fallback>
      </mc:AlternateContent>
      <p:sp>
        <p:nvSpPr>
          <p:cNvPr id="10" name="矩形 9"/>
          <p:cNvSpPr/>
          <p:nvPr/>
        </p:nvSpPr>
        <p:spPr>
          <a:xfrm>
            <a:off x="6395125" y="3278302"/>
            <a:ext cx="1239442" cy="369332"/>
          </a:xfrm>
          <a:prstGeom prst="rect">
            <a:avLst/>
          </a:prstGeom>
        </p:spPr>
        <p:txBody>
          <a:bodyPr wrap="none">
            <a:spAutoFit/>
          </a:bodyPr>
          <a:lstStyle/>
          <a:p>
            <a:r>
              <a:rPr lang="en-US" altLang="zh-CN" b="1" dirty="0" err="1">
                <a:solidFill>
                  <a:srgbClr val="0000FF"/>
                </a:solidFill>
                <a:latin typeface="Times New Roman" panose="02020603050405020304" pitchFamily="18" charset="0"/>
                <a:ea typeface="楷体" panose="02010609060101010101" pitchFamily="49" charset="-122"/>
                <a:cs typeface="Times New Roman" panose="02020603050405020304" pitchFamily="18" charset="0"/>
              </a:rPr>
              <a:t>ReLU</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a:t>
            </a:r>
            <a:endParaRPr lang="zh-CN" altLang="en-US" dirty="0"/>
          </a:p>
        </p:txBody>
      </p:sp>
      <p:sp>
        <p:nvSpPr>
          <p:cNvPr id="11" name="矩形 10"/>
          <p:cNvSpPr/>
          <p:nvPr/>
        </p:nvSpPr>
        <p:spPr>
          <a:xfrm>
            <a:off x="9382952" y="3278302"/>
            <a:ext cx="1936749" cy="369332"/>
          </a:xfrm>
          <a:prstGeom prst="rect">
            <a:avLst/>
          </a:prstGeom>
        </p:spPr>
        <p:txBody>
          <a:bodyPr wrap="none">
            <a:spAutoFit/>
          </a:bodyPr>
          <a:lstStyle/>
          <a:p>
            <a:r>
              <a:rPr lang="en-US" altLang="zh-CN" b="1" dirty="0" err="1">
                <a:solidFill>
                  <a:srgbClr val="0000FF"/>
                </a:solidFill>
                <a:latin typeface="Times New Roman" panose="02020603050405020304" pitchFamily="18" charset="0"/>
                <a:ea typeface="楷体" panose="02010609060101010101" pitchFamily="49" charset="-122"/>
                <a:cs typeface="Times New Roman" panose="02020603050405020304" pitchFamily="18" charset="0"/>
              </a:rPr>
              <a:t>ReLU</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函数的导数</a:t>
            </a:r>
            <a:endParaRPr lang="zh-CN" altLang="en-US" dirty="0"/>
          </a:p>
        </p:txBody>
      </p:sp>
      <p:sp>
        <p:nvSpPr>
          <p:cNvPr id="12" name="矩形 11"/>
          <p:cNvSpPr/>
          <p:nvPr/>
        </p:nvSpPr>
        <p:spPr>
          <a:xfrm>
            <a:off x="6058495" y="6436627"/>
            <a:ext cx="1912703" cy="369332"/>
          </a:xfrm>
          <a:prstGeom prst="rect">
            <a:avLst/>
          </a:prstGeom>
        </p:spPr>
        <p:txBody>
          <a:bodyPr wrap="none">
            <a:spAutoFit/>
          </a:bodyPr>
          <a:lstStyle/>
          <a:p>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Leaky </a:t>
            </a:r>
            <a:r>
              <a:rPr lang="en-US" altLang="zh-CN" b="1" dirty="0" err="1">
                <a:solidFill>
                  <a:srgbClr val="0000FF"/>
                </a:solidFill>
                <a:latin typeface="Times New Roman" panose="02020603050405020304" pitchFamily="18" charset="0"/>
                <a:ea typeface="楷体" panose="02010609060101010101" pitchFamily="49" charset="-122"/>
                <a:cs typeface="Times New Roman" panose="02020603050405020304" pitchFamily="18" charset="0"/>
              </a:rPr>
              <a:t>ReLU</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a:t>
            </a:r>
            <a:endParaRPr lang="zh-CN" altLang="en-US" dirty="0"/>
          </a:p>
        </p:txBody>
      </p:sp>
      <p:sp>
        <p:nvSpPr>
          <p:cNvPr id="14" name="矩形 13"/>
          <p:cNvSpPr/>
          <p:nvPr/>
        </p:nvSpPr>
        <p:spPr>
          <a:xfrm>
            <a:off x="9052733" y="6436627"/>
            <a:ext cx="2597186" cy="369332"/>
          </a:xfrm>
          <a:prstGeom prst="rect">
            <a:avLst/>
          </a:prstGeom>
        </p:spPr>
        <p:txBody>
          <a:bodyPr wrap="none">
            <a:spAutoFit/>
          </a:bodyPr>
          <a:lstStyle/>
          <a:p>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Leaky </a:t>
            </a:r>
            <a:r>
              <a:rPr lang="en-US" altLang="zh-CN" b="1" dirty="0" err="1">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LeLU</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函数的导数</a:t>
            </a:r>
            <a:endParaRPr lang="zh-CN" altLang="en-US" dirty="0"/>
          </a:p>
        </p:txBody>
      </p:sp>
      <p:pic>
        <p:nvPicPr>
          <p:cNvPr id="17" name="图片 16"/>
          <p:cNvPicPr/>
          <p:nvPr/>
        </p:nvPicPr>
        <p:blipFill>
          <a:blip r:embed="rId2">
            <a:extLst>
              <a:ext uri="{28A0092B-C50C-407E-A947-70E740481C1C}">
                <a14:useLocalDpi xmlns:a14="http://schemas.microsoft.com/office/drawing/2010/main" val="0"/>
              </a:ext>
            </a:extLst>
          </a:blip>
          <a:stretch>
            <a:fillRect/>
          </a:stretch>
        </p:blipFill>
        <p:spPr>
          <a:xfrm>
            <a:off x="5427846" y="1144503"/>
            <a:ext cx="3168000" cy="2160000"/>
          </a:xfrm>
          <a:prstGeom prst="rect">
            <a:avLst/>
          </a:prstGeom>
        </p:spPr>
      </p:pic>
      <p:pic>
        <p:nvPicPr>
          <p:cNvPr id="20" name="图片 19"/>
          <p:cNvPicPr/>
          <p:nvPr/>
        </p:nvPicPr>
        <p:blipFill>
          <a:blip r:embed="rId3">
            <a:extLst>
              <a:ext uri="{28A0092B-C50C-407E-A947-70E740481C1C}">
                <a14:useLocalDpi xmlns:a14="http://schemas.microsoft.com/office/drawing/2010/main" val="0"/>
              </a:ext>
            </a:extLst>
          </a:blip>
          <a:stretch>
            <a:fillRect/>
          </a:stretch>
        </p:blipFill>
        <p:spPr>
          <a:xfrm>
            <a:off x="5427846" y="4246810"/>
            <a:ext cx="3168000" cy="2160000"/>
          </a:xfrm>
          <a:prstGeom prst="rect">
            <a:avLst/>
          </a:prstGeom>
        </p:spPr>
      </p:pic>
      <p:pic>
        <p:nvPicPr>
          <p:cNvPr id="26" name="图片 25"/>
          <p:cNvPicPr/>
          <p:nvPr/>
        </p:nvPicPr>
        <p:blipFill>
          <a:blip r:embed="rId4">
            <a:extLst>
              <a:ext uri="{28A0092B-C50C-407E-A947-70E740481C1C}">
                <a14:useLocalDpi xmlns:a14="http://schemas.microsoft.com/office/drawing/2010/main" val="0"/>
              </a:ext>
            </a:extLst>
          </a:blip>
          <a:stretch>
            <a:fillRect/>
          </a:stretch>
        </p:blipFill>
        <p:spPr>
          <a:xfrm>
            <a:off x="8767326" y="4246810"/>
            <a:ext cx="3168000" cy="2160000"/>
          </a:xfrm>
          <a:prstGeom prst="rect">
            <a:avLst/>
          </a:prstGeom>
        </p:spPr>
      </p:pic>
      <p:pic>
        <p:nvPicPr>
          <p:cNvPr id="29" name="图片 28"/>
          <p:cNvPicPr/>
          <p:nvPr/>
        </p:nvPicPr>
        <p:blipFill>
          <a:blip r:embed="rId5">
            <a:extLst>
              <a:ext uri="{28A0092B-C50C-407E-A947-70E740481C1C}">
                <a14:useLocalDpi xmlns:a14="http://schemas.microsoft.com/office/drawing/2010/main" val="0"/>
              </a:ext>
            </a:extLst>
          </a:blip>
          <a:stretch>
            <a:fillRect/>
          </a:stretch>
        </p:blipFill>
        <p:spPr>
          <a:xfrm>
            <a:off x="8767326" y="1144503"/>
            <a:ext cx="3168000" cy="216000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整流线性单元</a:t>
            </a:r>
            <a:r>
              <a:rPr lang="en-US" altLang="zh-CN" sz="2800" b="1" dirty="0">
                <a:solidFill>
                  <a:srgbClr val="000000"/>
                </a:solidFill>
                <a:latin typeface="微软雅黑" panose="020B0503020204020204" pitchFamily="34" charset="-122"/>
                <a:ea typeface="微软雅黑" panose="020B0503020204020204" pitchFamily="34" charset="-122"/>
              </a:rPr>
              <a:t>(</a:t>
            </a:r>
            <a:r>
              <a:rPr lang="en-US" altLang="zh-CN" sz="2800" b="1" dirty="0" err="1">
                <a:solidFill>
                  <a:srgbClr val="000000"/>
                </a:solidFill>
                <a:latin typeface="微软雅黑" panose="020B0503020204020204" pitchFamily="34" charset="-122"/>
                <a:ea typeface="微软雅黑" panose="020B0503020204020204" pitchFamily="34" charset="-122"/>
              </a:rPr>
              <a:t>ReLU</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函数及其扩展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a:extLst>
                  <a:ext uri="{FF2B5EF4-FFF2-40B4-BE49-F238E27FC236}">
                    <ele attr="{6A3D4704-941D-4559-BB67-168433AFF266}"/>
                  </a:ext>
                </a:extLst>
              </p:cNvPr>
              <p:cNvSpPr txBox="1">
                <a:spLocks/>
              </p:cNvSpPr>
              <p:nvPr/>
            </p:nvSpPr>
            <p:spPr>
              <a:xfrm>
                <a:off x="0" y="773472"/>
                <a:ext cx="12192000" cy="5965990"/>
              </a:xfrm>
              <a:prstGeom prst="rect">
                <a:avLst/>
              </a:prstGeom>
              <a:noFill/>
            </p:spPr>
            <p:txBody>
              <a:bodyPr wrap="square" rtlCol="0">
                <a:noAutofit/>
              </a:bodyPr>
              <a:lstStyle/>
              <a:p>
                <a:pPr marL="457200" indent="-457200">
                  <a:lnSpc>
                    <a:spcPct val="150000"/>
                  </a:lnSpc>
                  <a:buClr>
                    <a:srgbClr val="0000FF"/>
                  </a:buClr>
                  <a:buFont typeface="Wingdings" panose="05000000000000000000" pitchFamily="2" charset="2"/>
                  <a:buChar char="n"/>
                </a:pPr>
                <a:r>
                  <a:rPr lang="zh-CN" altLang="en-US" sz="2400" b="1" dirty="0">
                    <a:solidFill>
                      <a:srgbClr val="000000"/>
                    </a:solidFill>
                    <a:latin typeface="微软雅黑" panose="020B0503020204020204" pitchFamily="34" charset="-122"/>
                    <a:ea typeface="微软雅黑" panose="020B0503020204020204" pitchFamily="34" charset="-122"/>
                  </a:rPr>
                  <a:t>指数线性单元</a:t>
                </a:r>
                <a:r>
                  <a:rPr lang="en-US" altLang="zh-CN" sz="2400" b="1" dirty="0">
                    <a:solidFill>
                      <a:srgbClr val="000000"/>
                    </a:solidFill>
                    <a:latin typeface="微软雅黑" panose="020B0503020204020204" pitchFamily="34" charset="-122"/>
                    <a:ea typeface="微软雅黑" panose="020B0503020204020204" pitchFamily="34" charset="-122"/>
                  </a:rPr>
                  <a:t>ELU</a:t>
                </a:r>
              </a:p>
              <a:p>
                <a:pPr>
                  <a:spcBef>
                    <a:spcPts val="300"/>
                  </a:spcBef>
                  <a:spcAft>
                    <a:spcPts val="300"/>
                  </a:spcAft>
                </a:pPr>
                <a:r>
                  <a:rPr lang="zh-CN" altLang="en-US" sz="2400" dirty="0">
                    <a:solidFill>
                      <a:srgbClr val="000000"/>
                    </a:solidFill>
                    <a:ea typeface="微软雅黑" panose="020B0503020204020204" pitchFamily="34" charset="-122"/>
                  </a:rPr>
                  <a:t>      </a:t>
                </a:r>
                <a14:m>
                  <m:oMath xmlns:m="http://schemas.openxmlformats.org/officeDocument/2006/math">
                    <m:r>
                      <m:rPr>
                        <m:sty m:val="p"/>
                      </m:rPr>
                      <a:rPr lang="en-US" altLang="zh-CN" sz="2400" b="0" i="0" dirty="0" smtClean="0">
                        <a:solidFill>
                          <a:srgbClr val="000000"/>
                        </a:solidFill>
                        <a:latin typeface="Cambria Math" panose="02040503050406030204" pitchFamily="18" charset="0"/>
                        <a:ea typeface="微软雅黑" panose="020B0503020204020204" pitchFamily="34" charset="-122"/>
                      </a:rPr>
                      <m:t>E</m:t>
                    </m:r>
                    <m:r>
                      <m:rPr>
                        <m:sty m:val="p"/>
                      </m:rPr>
                      <a:rPr lang="en-US" altLang="zh-CN" sz="2400" dirty="0">
                        <a:solidFill>
                          <a:srgbClr val="000000"/>
                        </a:solidFill>
                        <a:latin typeface="Cambria Math" panose="02040503050406030204" pitchFamily="18" charset="0"/>
                        <a:ea typeface="微软雅黑" panose="020B0503020204020204" pitchFamily="34" charset="-122"/>
                      </a:rPr>
                      <m:t>LU</m:t>
                    </m:r>
                    <m:d>
                      <m:dPr>
                        <m:ctrlPr>
                          <a:rPr lang="en-US" altLang="zh-CN" sz="2400" i="1">
                            <a:solidFill>
                              <a:srgbClr val="000000"/>
                            </a:solidFill>
                            <a:latin typeface="Cambria Math" panose="02040503050406030204" pitchFamily="18" charset="0"/>
                            <a:ea typeface="微软雅黑" panose="020B0503020204020204" pitchFamily="34" charset="-122"/>
                          </a:rPr>
                        </m:ctrlPr>
                      </m:dPr>
                      <m:e>
                        <m:r>
                          <a:rPr lang="en-US" altLang="zh-CN" sz="2400" i="1">
                            <a:solidFill>
                              <a:srgbClr val="000000"/>
                            </a:solidFill>
                            <a:latin typeface="Cambria Math" panose="02040503050406030204" pitchFamily="18" charset="0"/>
                            <a:ea typeface="微软雅黑" panose="020B0503020204020204" pitchFamily="34" charset="-122"/>
                          </a:rPr>
                          <m:t>𝑥</m:t>
                        </m:r>
                      </m:e>
                    </m:d>
                    <m:r>
                      <a:rPr lang="en-US" altLang="zh-CN" sz="2400" i="1">
                        <a:solidFill>
                          <a:srgbClr val="000000"/>
                        </a:solidFill>
                        <a:latin typeface="Cambria Math" panose="02040503050406030204" pitchFamily="18" charset="0"/>
                        <a:ea typeface="微软雅黑" panose="020B0503020204020204" pitchFamily="34" charset="-122"/>
                      </a:rPr>
                      <m:t>=</m:t>
                    </m:r>
                    <m:d>
                      <m:dPr>
                        <m:begChr m:val="{"/>
                        <m:endChr m:val=""/>
                        <m:ctrlPr>
                          <a:rPr lang="en-US" altLang="zh-CN" sz="2400" i="1">
                            <a:solidFill>
                              <a:srgbClr val="000000"/>
                            </a:solidFill>
                            <a:latin typeface="Cambria Math" panose="02040503050406030204" pitchFamily="18" charset="0"/>
                            <a:ea typeface="微软雅黑" panose="020B0503020204020204" pitchFamily="34" charset="-122"/>
                          </a:rPr>
                        </m:ctrlPr>
                      </m:dPr>
                      <m:e>
                        <m:m>
                          <m:mPr>
                            <m:mcs>
                              <m:mc>
                                <m:mcPr>
                                  <m:count m:val="2"/>
                                  <m:mcJc m:val="center"/>
                                </m:mcPr>
                              </m:mc>
                            </m:mcs>
                            <m:ctrlPr>
                              <a:rPr lang="en-US" altLang="zh-CN" sz="2400" i="1">
                                <a:solidFill>
                                  <a:srgbClr val="000000"/>
                                </a:solidFill>
                                <a:latin typeface="Cambria Math" panose="02040503050406030204" pitchFamily="18" charset="0"/>
                                <a:ea typeface="微软雅黑" panose="020B0503020204020204" pitchFamily="34" charset="-122"/>
                              </a:rPr>
                            </m:ctrlPr>
                          </m:mPr>
                          <m:mr>
                            <m:e>
                              <m:r>
                                <m:rPr>
                                  <m:brk m:alnAt="7"/>
                                </m:rPr>
                                <a:rPr lang="en-US" altLang="zh-CN" sz="2400" i="1">
                                  <a:solidFill>
                                    <a:srgbClr val="000000"/>
                                  </a:solidFill>
                                  <a:latin typeface="Cambria Math" panose="02040503050406030204" pitchFamily="18" charset="0"/>
                                  <a:ea typeface="微软雅黑" panose="020B0503020204020204" pitchFamily="34" charset="-122"/>
                                </a:rPr>
                                <m:t>𝑥</m:t>
                              </m:r>
                              <m:r>
                                <a:rPr lang="en-US" altLang="zh-CN" sz="2400" i="1">
                                  <a:solidFill>
                                    <a:srgbClr val="000000"/>
                                  </a:solidFill>
                                  <a:latin typeface="Cambria Math" panose="02040503050406030204" pitchFamily="18" charset="0"/>
                                  <a:ea typeface="微软雅黑" panose="020B0503020204020204" pitchFamily="34" charset="-122"/>
                                </a:rPr>
                                <m:t>,</m:t>
                              </m:r>
                              <m:r>
                                <a:rPr lang="en-US" altLang="zh-CN" sz="2400" b="0" i="1" smtClean="0">
                                  <a:solidFill>
                                    <a:srgbClr val="000000"/>
                                  </a:solidFill>
                                  <a:latin typeface="Cambria Math" panose="02040503050406030204" pitchFamily="18" charset="0"/>
                                  <a:ea typeface="微软雅黑" panose="020B0503020204020204" pitchFamily="34" charset="-122"/>
                                </a:rPr>
                                <m:t>                           </m:t>
                              </m:r>
                            </m:e>
                            <m:e>
                              <m:r>
                                <a:rPr lang="en-US" altLang="zh-CN" sz="2400" i="1">
                                  <a:solidFill>
                                    <a:srgbClr val="000000"/>
                                  </a:solidFill>
                                  <a:latin typeface="Cambria Math" panose="02040503050406030204" pitchFamily="18" charset="0"/>
                                  <a:ea typeface="微软雅黑" panose="020B0503020204020204" pitchFamily="34" charset="-122"/>
                                </a:rPr>
                                <m:t>𝑥</m:t>
                              </m:r>
                              <m:r>
                                <a:rPr lang="en-US" altLang="zh-CN" sz="2400" i="1">
                                  <a:solidFill>
                                    <a:srgbClr val="000000"/>
                                  </a:solidFill>
                                  <a:latin typeface="Cambria Math" panose="02040503050406030204" pitchFamily="18" charset="0"/>
                                  <a:ea typeface="Cambria Math" panose="02040503050406030204" pitchFamily="18" charset="0"/>
                                </a:rPr>
                                <m:t>≥0</m:t>
                              </m:r>
                            </m:e>
                          </m:mr>
                          <m:mr>
                            <m:e>
                              <m:r>
                                <a:rPr lang="zh-CN" altLang="en-US" sz="2400" i="1">
                                  <a:solidFill>
                                    <a:srgbClr val="000000"/>
                                  </a:solidFill>
                                  <a:latin typeface="Cambria Math" panose="02040503050406030204" pitchFamily="18" charset="0"/>
                                  <a:ea typeface="Cambria Math" panose="02040503050406030204" pitchFamily="18" charset="0"/>
                                </a:rPr>
                                <m:t>𝛾</m:t>
                              </m:r>
                              <m:r>
                                <a:rPr lang="en-US" altLang="zh-CN" sz="2400" b="0" i="1" smtClean="0">
                                  <a:solidFill>
                                    <a:srgbClr val="000000"/>
                                  </a:solidFill>
                                  <a:latin typeface="Cambria Math" panose="02040503050406030204" pitchFamily="18" charset="0"/>
                                  <a:ea typeface="Cambria Math" panose="02040503050406030204" pitchFamily="18" charset="0"/>
                                </a:rPr>
                                <m:t>(</m:t>
                              </m:r>
                              <m:func>
                                <m:funcPr>
                                  <m:ctrlPr>
                                    <a:rPr lang="en-US" altLang="zh-CN" sz="2400" b="0" i="1" smtClean="0">
                                      <a:solidFill>
                                        <a:srgbClr val="000000"/>
                                      </a:solidFill>
                                      <a:latin typeface="Cambria Math" panose="02040503050406030204" pitchFamily="18" charset="0"/>
                                      <a:ea typeface="Cambria Math" panose="02040503050406030204" pitchFamily="18" charset="0"/>
                                    </a:rPr>
                                  </m:ctrlPr>
                                </m:funcPr>
                                <m:fName>
                                  <m:r>
                                    <m:rPr>
                                      <m:sty m:val="p"/>
                                    </m:rPr>
                                    <a:rPr lang="en-US" altLang="zh-CN" sz="2400" b="0" i="0" smtClean="0">
                                      <a:solidFill>
                                        <a:srgbClr val="000000"/>
                                      </a:solidFill>
                                      <a:latin typeface="Cambria Math" panose="02040503050406030204" pitchFamily="18" charset="0"/>
                                      <a:ea typeface="Cambria Math" panose="02040503050406030204" pitchFamily="18" charset="0"/>
                                    </a:rPr>
                                    <m:t>exp</m:t>
                                  </m:r>
                                </m:fName>
                                <m:e>
                                  <m:d>
                                    <m:dPr>
                                      <m:ctrlPr>
                                        <a:rPr lang="en-US" altLang="zh-CN" sz="2400" b="0" i="1" smtClean="0">
                                          <a:solidFill>
                                            <a:srgbClr val="000000"/>
                                          </a:solidFill>
                                          <a:latin typeface="Cambria Math" panose="02040503050406030204" pitchFamily="18" charset="0"/>
                                          <a:ea typeface="Cambria Math" panose="02040503050406030204" pitchFamily="18" charset="0"/>
                                        </a:rPr>
                                      </m:ctrlPr>
                                    </m:dPr>
                                    <m:e>
                                      <m:r>
                                        <a:rPr lang="en-US" altLang="zh-CN" sz="2400" b="0" i="1" smtClean="0">
                                          <a:solidFill>
                                            <a:srgbClr val="000000"/>
                                          </a:solidFill>
                                          <a:latin typeface="Cambria Math" panose="02040503050406030204" pitchFamily="18" charset="0"/>
                                          <a:ea typeface="Cambria Math" panose="02040503050406030204" pitchFamily="18" charset="0"/>
                                        </a:rPr>
                                        <m:t>𝑥</m:t>
                                      </m:r>
                                    </m:e>
                                  </m:d>
                                </m:e>
                              </m:func>
                              <m:r>
                                <a:rPr lang="en-US" altLang="zh-CN" sz="2400" b="0" i="1" smtClean="0">
                                  <a:solidFill>
                                    <a:srgbClr val="000000"/>
                                  </a:solidFill>
                                  <a:latin typeface="Cambria Math" panose="02040503050406030204" pitchFamily="18" charset="0"/>
                                  <a:ea typeface="Cambria Math" panose="02040503050406030204" pitchFamily="18" charset="0"/>
                                </a:rPr>
                                <m:t>−1)</m:t>
                              </m:r>
                              <m:r>
                                <a:rPr lang="en-US" altLang="zh-CN" sz="2400" i="1">
                                  <a:solidFill>
                                    <a:srgbClr val="000000"/>
                                  </a:solidFill>
                                  <a:latin typeface="Cambria Math" panose="02040503050406030204" pitchFamily="18" charset="0"/>
                                  <a:ea typeface="微软雅黑" panose="020B0503020204020204" pitchFamily="34" charset="-122"/>
                                </a:rPr>
                                <m:t>,</m:t>
                              </m:r>
                            </m:e>
                            <m:e>
                              <m:r>
                                <a:rPr lang="en-US" altLang="zh-CN" sz="2400" i="1">
                                  <a:solidFill>
                                    <a:srgbClr val="000000"/>
                                  </a:solidFill>
                                  <a:latin typeface="Cambria Math" panose="02040503050406030204" pitchFamily="18" charset="0"/>
                                  <a:ea typeface="微软雅黑" panose="020B0503020204020204" pitchFamily="34" charset="-122"/>
                                </a:rPr>
                                <m:t>𝑥</m:t>
                              </m:r>
                              <m:r>
                                <a:rPr lang="en-US" altLang="zh-CN" sz="2400" i="1">
                                  <a:solidFill>
                                    <a:srgbClr val="000000"/>
                                  </a:solidFill>
                                  <a:latin typeface="Cambria Math" panose="02040503050406030204" pitchFamily="18" charset="0"/>
                                  <a:ea typeface="Cambria Math" panose="02040503050406030204" pitchFamily="18" charset="0"/>
                                </a:rPr>
                                <m:t>&lt;0</m:t>
                              </m:r>
                            </m:e>
                          </m:mr>
                        </m:m>
                      </m:e>
                    </m:d>
                  </m:oMath>
                </a14:m>
                <a:endParaRPr lang="en-US" altLang="zh-CN" sz="2400" dirty="0">
                  <a:solidFill>
                    <a:srgbClr val="000000"/>
                  </a:solidFill>
                  <a:latin typeface="微软雅黑" panose="020B0503020204020204" pitchFamily="34" charset="-122"/>
                  <a:ea typeface="微软雅黑" panose="020B0503020204020204" pitchFamily="34" charset="-122"/>
                </a:endParaRPr>
              </a:p>
              <a:p>
                <a:pPr>
                  <a:spcBef>
                    <a:spcPts val="300"/>
                  </a:spcBef>
                  <a:spcAft>
                    <a:spcPts val="2400"/>
                  </a:spcAft>
                </a:pPr>
                <a:r>
                  <a:rPr lang="en-US" altLang="zh-CN" sz="2400" dirty="0">
                    <a:solidFill>
                      <a:srgbClr val="0000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a:solidFill>
                          <a:srgbClr val="000000"/>
                        </a:solidFill>
                        <a:latin typeface="Cambria Math" panose="02040503050406030204" pitchFamily="18" charset="0"/>
                        <a:ea typeface="微软雅黑" panose="020B0503020204020204" pitchFamily="34" charset="-122"/>
                      </a:rPr>
                      <m:t>=</m:t>
                    </m:r>
                    <m:func>
                      <m:funcPr>
                        <m:ctrlPr>
                          <a:rPr lang="en-US" altLang="zh-CN" sz="2400" i="1">
                            <a:solidFill>
                              <a:srgbClr val="000000"/>
                            </a:solidFill>
                            <a:latin typeface="Cambria Math" panose="02040503050406030204" pitchFamily="18" charset="0"/>
                            <a:ea typeface="微软雅黑" panose="020B0503020204020204" pitchFamily="34" charset="-122"/>
                          </a:rPr>
                        </m:ctrlPr>
                      </m:funcPr>
                      <m:fName>
                        <m:r>
                          <m:rPr>
                            <m:sty m:val="p"/>
                          </m:rPr>
                          <a:rPr lang="en-US" altLang="zh-CN" sz="2400">
                            <a:solidFill>
                              <a:srgbClr val="000000"/>
                            </a:solidFill>
                            <a:latin typeface="Cambria Math" panose="02040503050406030204" pitchFamily="18" charset="0"/>
                            <a:ea typeface="微软雅黑" panose="020B0503020204020204" pitchFamily="34" charset="-122"/>
                          </a:rPr>
                          <m:t>max</m:t>
                        </m:r>
                      </m:fName>
                      <m:e>
                        <m:d>
                          <m:dPr>
                            <m:ctrlPr>
                              <a:rPr lang="en-US" altLang="zh-CN" sz="2400" i="1">
                                <a:solidFill>
                                  <a:srgbClr val="000000"/>
                                </a:solidFill>
                                <a:latin typeface="Cambria Math" panose="02040503050406030204" pitchFamily="18" charset="0"/>
                                <a:ea typeface="微软雅黑" panose="020B0503020204020204" pitchFamily="34" charset="-122"/>
                              </a:rPr>
                            </m:ctrlPr>
                          </m:dPr>
                          <m:e>
                            <m:r>
                              <a:rPr lang="en-US" altLang="zh-CN" sz="2400" i="1">
                                <a:solidFill>
                                  <a:srgbClr val="000000"/>
                                </a:solidFill>
                                <a:latin typeface="Cambria Math" panose="02040503050406030204" pitchFamily="18" charset="0"/>
                                <a:ea typeface="微软雅黑" panose="020B0503020204020204" pitchFamily="34" charset="-122"/>
                              </a:rPr>
                              <m:t>0,</m:t>
                            </m:r>
                            <m:r>
                              <a:rPr lang="en-US" altLang="zh-CN" sz="2400" i="1">
                                <a:solidFill>
                                  <a:srgbClr val="000000"/>
                                </a:solidFill>
                                <a:latin typeface="Cambria Math" panose="02040503050406030204" pitchFamily="18" charset="0"/>
                                <a:ea typeface="微软雅黑" panose="020B0503020204020204" pitchFamily="34" charset="-122"/>
                              </a:rPr>
                              <m:t>𝑥</m:t>
                            </m:r>
                          </m:e>
                        </m:d>
                      </m:e>
                    </m:func>
                    <m:r>
                      <a:rPr lang="en-US" altLang="zh-CN" sz="2400" i="1">
                        <a:solidFill>
                          <a:srgbClr val="000000"/>
                        </a:solidFill>
                        <a:latin typeface="Cambria Math" panose="02040503050406030204" pitchFamily="18" charset="0"/>
                        <a:ea typeface="微软雅黑" panose="020B0503020204020204" pitchFamily="34" charset="-122"/>
                      </a:rPr>
                      <m:t>+</m:t>
                    </m:r>
                    <m:r>
                      <m:rPr>
                        <m:sty m:val="p"/>
                      </m:rPr>
                      <a:rPr lang="en-US" altLang="zh-CN" sz="2400">
                        <a:solidFill>
                          <a:srgbClr val="000000"/>
                        </a:solidFill>
                        <a:latin typeface="Cambria Math" panose="02040503050406030204" pitchFamily="18" charset="0"/>
                        <a:ea typeface="微软雅黑" panose="020B0503020204020204" pitchFamily="34" charset="-122"/>
                      </a:rPr>
                      <m:t>min</m:t>
                    </m:r>
                    <m:r>
                      <a:rPr lang="en-US" altLang="zh-CN" sz="2400" i="1">
                        <a:solidFill>
                          <a:srgbClr val="000000"/>
                        </a:solidFill>
                        <a:latin typeface="Cambria Math" panose="02040503050406030204" pitchFamily="18" charset="0"/>
                        <a:ea typeface="微软雅黑" panose="020B0503020204020204" pitchFamily="34" charset="-122"/>
                      </a:rPr>
                      <m:t>⁡(0,</m:t>
                    </m:r>
                    <m:r>
                      <a:rPr lang="zh-CN" altLang="en-US" sz="2400" i="1">
                        <a:solidFill>
                          <a:srgbClr val="000000"/>
                        </a:solidFill>
                        <a:latin typeface="Cambria Math" panose="02040503050406030204" pitchFamily="18" charset="0"/>
                        <a:ea typeface="Cambria Math" panose="02040503050406030204" pitchFamily="18" charset="0"/>
                      </a:rPr>
                      <m:t>𝛾</m:t>
                    </m:r>
                    <m:r>
                      <a:rPr lang="en-US" altLang="zh-CN" sz="2400" b="0" i="1" smtClean="0">
                        <a:solidFill>
                          <a:srgbClr val="000000"/>
                        </a:solidFill>
                        <a:latin typeface="Cambria Math" panose="02040503050406030204" pitchFamily="18" charset="0"/>
                        <a:ea typeface="微软雅黑" panose="020B0503020204020204" pitchFamily="34" charset="-122"/>
                      </a:rPr>
                      <m:t>(</m:t>
                    </m:r>
                    <m:func>
                      <m:funcPr>
                        <m:ctrlPr>
                          <a:rPr lang="en-US" altLang="zh-CN" sz="2400" i="1">
                            <a:solidFill>
                              <a:srgbClr val="000000"/>
                            </a:solidFill>
                            <a:latin typeface="Cambria Math" panose="02040503050406030204" pitchFamily="18" charset="0"/>
                            <a:ea typeface="Cambria Math" panose="02040503050406030204" pitchFamily="18" charset="0"/>
                          </a:rPr>
                        </m:ctrlPr>
                      </m:funcPr>
                      <m:fName>
                        <m:r>
                          <m:rPr>
                            <m:sty m:val="p"/>
                          </m:rPr>
                          <a:rPr lang="en-US" altLang="zh-CN" sz="2400">
                            <a:solidFill>
                              <a:srgbClr val="000000"/>
                            </a:solidFill>
                            <a:latin typeface="Cambria Math" panose="02040503050406030204" pitchFamily="18" charset="0"/>
                            <a:ea typeface="Cambria Math" panose="02040503050406030204" pitchFamily="18" charset="0"/>
                          </a:rPr>
                          <m:t>exp</m:t>
                        </m:r>
                      </m:fName>
                      <m:e>
                        <m:d>
                          <m:dPr>
                            <m:ctrlPr>
                              <a:rPr lang="en-US" altLang="zh-CN" sz="2400" i="1">
                                <a:solidFill>
                                  <a:srgbClr val="000000"/>
                                </a:solidFill>
                                <a:latin typeface="Cambria Math" panose="02040503050406030204" pitchFamily="18" charset="0"/>
                                <a:ea typeface="Cambria Math" panose="02040503050406030204" pitchFamily="18" charset="0"/>
                              </a:rPr>
                            </m:ctrlPr>
                          </m:dPr>
                          <m:e>
                            <m:r>
                              <a:rPr lang="en-US" altLang="zh-CN" sz="2400" i="1">
                                <a:solidFill>
                                  <a:srgbClr val="000000"/>
                                </a:solidFill>
                                <a:latin typeface="Cambria Math" panose="02040503050406030204" pitchFamily="18" charset="0"/>
                                <a:ea typeface="Cambria Math" panose="02040503050406030204" pitchFamily="18" charset="0"/>
                              </a:rPr>
                              <m:t>𝑥</m:t>
                            </m:r>
                          </m:e>
                        </m:d>
                      </m:e>
                    </m:func>
                    <m:r>
                      <a:rPr lang="en-US" altLang="zh-CN" sz="2400" i="1">
                        <a:solidFill>
                          <a:srgbClr val="000000"/>
                        </a:solidFill>
                        <a:latin typeface="Cambria Math" panose="02040503050406030204" pitchFamily="18" charset="0"/>
                        <a:ea typeface="Cambria Math" panose="02040503050406030204" pitchFamily="18" charset="0"/>
                      </a:rPr>
                      <m:t>−1</m:t>
                    </m:r>
                    <m:r>
                      <a:rPr lang="en-US" altLang="zh-CN" sz="2400" b="0" i="1" smtClean="0">
                        <a:solidFill>
                          <a:srgbClr val="000000"/>
                        </a:solidFill>
                        <a:latin typeface="Cambria Math" panose="02040503050406030204" pitchFamily="18" charset="0"/>
                        <a:ea typeface="微软雅黑" panose="020B0503020204020204" pitchFamily="34" charset="-122"/>
                      </a:rPr>
                      <m:t>)</m:t>
                    </m:r>
                    <m:r>
                      <a:rPr lang="en-US" altLang="zh-CN" sz="2400" i="1">
                        <a:solidFill>
                          <a:srgbClr val="000000"/>
                        </a:solidFill>
                        <a:latin typeface="Cambria Math" panose="02040503050406030204" pitchFamily="18" charset="0"/>
                        <a:ea typeface="微软雅黑" panose="020B0503020204020204" pitchFamily="34" charset="-122"/>
                      </a:rPr>
                      <m:t>)</m:t>
                    </m:r>
                  </m:oMath>
                </a14:m>
                <a:endParaRPr lang="en-US" altLang="zh-CN" sz="2400" dirty="0">
                  <a:solidFill>
                    <a:srgbClr val="000000"/>
                  </a:solidFill>
                  <a:latin typeface="微软雅黑" panose="020B0503020204020204" pitchFamily="34" charset="-122"/>
                  <a:ea typeface="微软雅黑" panose="020B0503020204020204" pitchFamily="34" charset="-122"/>
                </a:endParaRPr>
              </a:p>
              <a:p>
                <a:pPr marL="800100" lvl="1" indent="-342900">
                  <a:spcBef>
                    <a:spcPts val="300"/>
                  </a:spcBef>
                  <a:spcAft>
                    <a:spcPts val="300"/>
                  </a:spcAft>
                  <a:buClr>
                    <a:srgbClr val="0000FF"/>
                  </a:buClr>
                  <a:buFont typeface="Wingdings" panose="05000000000000000000" pitchFamily="2" charset="2"/>
                  <a:buChar char="ü"/>
                </a:pPr>
                <a:r>
                  <a:rPr lang="zh-CN" altLang="en-US" sz="2000" dirty="0">
                    <a:solidFill>
                      <a:srgbClr val="000000"/>
                    </a:solidFill>
                    <a:latin typeface="微软雅黑" panose="020B0503020204020204" pitchFamily="34" charset="-122"/>
                    <a:ea typeface="微软雅黑" panose="020B0503020204020204" pitchFamily="34" charset="-122"/>
                  </a:rPr>
                  <a:t>近似零中心化</a:t>
                </a:r>
                <a:endParaRPr lang="en-US" altLang="zh-CN" sz="2000" dirty="0">
                  <a:solidFill>
                    <a:srgbClr val="000000"/>
                  </a:solidFill>
                  <a:latin typeface="微软雅黑" panose="020B0503020204020204" pitchFamily="34" charset="-122"/>
                  <a:ea typeface="微软雅黑" panose="020B0503020204020204" pitchFamily="34" charset="-122"/>
                </a:endParaRPr>
              </a:p>
              <a:p>
                <a:pPr marL="800100" lvl="1" indent="-342900">
                  <a:spcBef>
                    <a:spcPts val="300"/>
                  </a:spcBef>
                  <a:spcAft>
                    <a:spcPts val="300"/>
                  </a:spcAft>
                  <a:buClr>
                    <a:srgbClr val="0000FF"/>
                  </a:buClr>
                  <a:buFont typeface="Wingdings" panose="05000000000000000000" pitchFamily="2" charset="2"/>
                  <a:buChar char="ü"/>
                </a:pPr>
                <a14:m>
                  <m:oMath xmlns:m="http://schemas.openxmlformats.org/officeDocument/2006/math">
                    <m:r>
                      <a:rPr lang="zh-CN" altLang="en-US" sz="2000" i="1">
                        <a:solidFill>
                          <a:srgbClr val="000000"/>
                        </a:solidFill>
                        <a:latin typeface="Cambria Math" panose="02040503050406030204" pitchFamily="18" charset="0"/>
                        <a:ea typeface="Cambria Math" panose="02040503050406030204" pitchFamily="18" charset="0"/>
                      </a:rPr>
                      <m:t>𝛾</m:t>
                    </m:r>
                  </m:oMath>
                </a14:m>
                <a:r>
                  <a:rPr lang="zh-CN" altLang="en-US" sz="2000" dirty="0">
                    <a:solidFill>
                      <a:srgbClr val="000000"/>
                    </a:solidFill>
                    <a:latin typeface="微软雅黑" panose="020B0503020204020204" pitchFamily="34" charset="-122"/>
                    <a:ea typeface="微软雅黑" panose="020B0503020204020204" pitchFamily="34" charset="-122"/>
                  </a:rPr>
                  <a:t>为超参</a:t>
                </a:r>
                <a:endParaRPr lang="en-US" altLang="zh-CN" sz="20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Clr>
                    <a:srgbClr val="0000FF"/>
                  </a:buClr>
                  <a:buFont typeface="Wingdings" panose="05000000000000000000" pitchFamily="2" charset="2"/>
                  <a:buChar char="n"/>
                </a:pPr>
                <a:r>
                  <a:rPr lang="en-US" altLang="zh-CN" sz="2400" b="1" dirty="0" err="1">
                    <a:solidFill>
                      <a:srgbClr val="000000"/>
                    </a:solidFill>
                    <a:latin typeface="微软雅黑" panose="020B0503020204020204" pitchFamily="34" charset="-122"/>
                    <a:ea typeface="微软雅黑" panose="020B0503020204020204" pitchFamily="34" charset="-122"/>
                  </a:rPr>
                  <a:t>Softplus</a:t>
                </a:r>
                <a:endParaRPr lang="en-US" altLang="zh-CN" sz="2400" b="1" dirty="0">
                  <a:solidFill>
                    <a:srgbClr val="000000"/>
                  </a:solidFill>
                  <a:latin typeface="微软雅黑" panose="020B0503020204020204" pitchFamily="34" charset="-122"/>
                  <a:ea typeface="微软雅黑" panose="020B0503020204020204" pitchFamily="34" charset="-122"/>
                </a:endParaRPr>
              </a:p>
              <a:p>
                <a:pPr>
                  <a:spcBef>
                    <a:spcPts val="1200"/>
                  </a:spcBef>
                  <a:spcAft>
                    <a:spcPts val="1800"/>
                  </a:spcAft>
                </a:pPr>
                <a:r>
                  <a:rPr lang="en-US" altLang="zh-CN" sz="2400" dirty="0">
                    <a:solidFill>
                      <a:srgbClr val="000000"/>
                    </a:solidFill>
                    <a:ea typeface="微软雅黑" panose="020B0503020204020204" pitchFamily="34" charset="-122"/>
                  </a:rPr>
                  <a:t>         </a:t>
                </a:r>
                <a14:m>
                  <m:oMath xmlns:m="http://schemas.openxmlformats.org/officeDocument/2006/math">
                    <m:r>
                      <m:rPr>
                        <m:sty m:val="p"/>
                      </m:rPr>
                      <a:rPr lang="en-US" altLang="zh-CN" sz="2400" b="0" i="0" smtClean="0">
                        <a:solidFill>
                          <a:srgbClr val="000000"/>
                        </a:solidFill>
                        <a:latin typeface="Cambria Math" panose="02040503050406030204" pitchFamily="18" charset="0"/>
                        <a:ea typeface="微软雅黑" panose="020B0503020204020204" pitchFamily="34" charset="-122"/>
                      </a:rPr>
                      <m:t>Softplus</m:t>
                    </m:r>
                    <m:d>
                      <m:dPr>
                        <m:ctrlPr>
                          <a:rPr lang="en-US" altLang="zh-CN" sz="2400" b="0" i="1" smtClean="0">
                            <a:solidFill>
                              <a:srgbClr val="000000"/>
                            </a:solidFill>
                            <a:latin typeface="Cambria Math" panose="02040503050406030204" pitchFamily="18" charset="0"/>
                            <a:ea typeface="微软雅黑" panose="020B0503020204020204" pitchFamily="34" charset="-122"/>
                          </a:rPr>
                        </m:ctrlPr>
                      </m:dPr>
                      <m:e>
                        <m:r>
                          <a:rPr lang="en-US" altLang="zh-CN" sz="2400" b="0" i="1" smtClean="0">
                            <a:solidFill>
                              <a:srgbClr val="000000"/>
                            </a:solidFill>
                            <a:latin typeface="Cambria Math" panose="02040503050406030204" pitchFamily="18" charset="0"/>
                            <a:ea typeface="微软雅黑" panose="020B0503020204020204" pitchFamily="34" charset="-122"/>
                          </a:rPr>
                          <m:t>𝑥</m:t>
                        </m:r>
                      </m:e>
                    </m:d>
                    <m:r>
                      <a:rPr lang="en-US" altLang="zh-CN" sz="2400" b="0" i="0" smtClean="0">
                        <a:solidFill>
                          <a:srgbClr val="000000"/>
                        </a:solidFill>
                        <a:latin typeface="Cambria Math" panose="02040503050406030204" pitchFamily="18" charset="0"/>
                        <a:ea typeface="微软雅黑" panose="020B0503020204020204" pitchFamily="34" charset="-122"/>
                      </a:rPr>
                      <m:t>=</m:t>
                    </m:r>
                    <m:r>
                      <m:rPr>
                        <m:sty m:val="p"/>
                      </m:rPr>
                      <a:rPr lang="en-US" altLang="zh-CN" sz="2400" b="0" i="0" smtClean="0">
                        <a:solidFill>
                          <a:srgbClr val="000000"/>
                        </a:solidFill>
                        <a:latin typeface="Cambria Math" panose="02040503050406030204" pitchFamily="18" charset="0"/>
                        <a:ea typeface="微软雅黑" panose="020B0503020204020204" pitchFamily="34" charset="-122"/>
                      </a:rPr>
                      <m:t>log</m:t>
                    </m:r>
                    <m:r>
                      <a:rPr lang="en-US" altLang="zh-CN" sz="2400" b="0" i="0" smtClean="0">
                        <a:solidFill>
                          <a:srgbClr val="000000"/>
                        </a:solidFill>
                        <a:latin typeface="Cambria Math" panose="02040503050406030204" pitchFamily="18" charset="0"/>
                        <a:ea typeface="微软雅黑" panose="020B0503020204020204" pitchFamily="34" charset="-122"/>
                      </a:rPr>
                      <m:t>(1+</m:t>
                    </m:r>
                    <m:r>
                      <m:rPr>
                        <m:sty m:val="p"/>
                      </m:rPr>
                      <a:rPr lang="en-US" altLang="zh-CN" sz="2400" b="0" i="0" smtClean="0">
                        <a:solidFill>
                          <a:srgbClr val="000000"/>
                        </a:solidFill>
                        <a:latin typeface="Cambria Math" panose="02040503050406030204" pitchFamily="18" charset="0"/>
                        <a:ea typeface="微软雅黑" panose="020B0503020204020204" pitchFamily="34" charset="-122"/>
                      </a:rPr>
                      <m:t>exp</m:t>
                    </m:r>
                    <m:r>
                      <a:rPr lang="en-US" altLang="zh-CN" sz="2400" b="0" i="0" smtClean="0">
                        <a:solidFill>
                          <a:srgbClr val="000000"/>
                        </a:solidFill>
                        <a:latin typeface="Cambria Math" panose="02040503050406030204" pitchFamily="18" charset="0"/>
                        <a:ea typeface="微软雅黑" panose="020B0503020204020204" pitchFamily="34" charset="-122"/>
                      </a:rPr>
                      <m:t>(</m:t>
                    </m:r>
                    <m:r>
                      <a:rPr lang="en-US" altLang="zh-CN" sz="2400" b="0" i="1" smtClean="0">
                        <a:solidFill>
                          <a:srgbClr val="000000"/>
                        </a:solidFill>
                        <a:latin typeface="Cambria Math" panose="02040503050406030204" pitchFamily="18" charset="0"/>
                        <a:ea typeface="微软雅黑" panose="020B0503020204020204" pitchFamily="34" charset="-122"/>
                      </a:rPr>
                      <m:t>𝑥</m:t>
                    </m:r>
                    <m:r>
                      <a:rPr lang="en-US" altLang="zh-CN" sz="2400" b="0" i="0" smtClean="0">
                        <a:solidFill>
                          <a:srgbClr val="000000"/>
                        </a:solidFill>
                        <a:latin typeface="Cambria Math" panose="02040503050406030204" pitchFamily="18" charset="0"/>
                        <a:ea typeface="微软雅黑" panose="020B0503020204020204" pitchFamily="34" charset="-122"/>
                      </a:rPr>
                      <m:t>))</m:t>
                    </m:r>
                  </m:oMath>
                </a14:m>
                <a:endParaRPr lang="en-US" altLang="zh-CN" sz="2400" b="1" dirty="0">
                  <a:solidFill>
                    <a:srgbClr val="000000"/>
                  </a:solidFill>
                  <a:latin typeface="微软雅黑" panose="020B0503020204020204" pitchFamily="34" charset="-122"/>
                  <a:ea typeface="微软雅黑" panose="020B0503020204020204" pitchFamily="34" charset="-122"/>
                </a:endParaRPr>
              </a:p>
              <a:p>
                <a:pPr marL="800100" lvl="1" indent="-342900">
                  <a:spcBef>
                    <a:spcPts val="300"/>
                  </a:spcBef>
                  <a:spcAft>
                    <a:spcPts val="300"/>
                  </a:spcAft>
                  <a:buClr>
                    <a:srgbClr val="0000FF"/>
                  </a:buClr>
                  <a:buFont typeface="Wingdings" panose="05000000000000000000" pitchFamily="2" charset="2"/>
                  <a:buChar char="ü"/>
                </a:pPr>
                <a:r>
                  <a:rPr lang="zh-CN" altLang="en-US" sz="2000" dirty="0">
                    <a:solidFill>
                      <a:srgbClr val="000000"/>
                    </a:solidFill>
                    <a:latin typeface="微软雅黑" panose="020B0503020204020204" pitchFamily="34" charset="-122"/>
                    <a:ea typeface="微软雅黑" panose="020B0503020204020204" pitchFamily="34" charset="-122"/>
                  </a:rPr>
                  <a:t>可以看成</a:t>
                </a:r>
                <a:r>
                  <a:rPr lang="en-US" altLang="zh-CN" sz="2000" dirty="0" err="1">
                    <a:solidFill>
                      <a:srgbClr val="000000"/>
                    </a:solidFill>
                    <a:latin typeface="微软雅黑" panose="020B0503020204020204" pitchFamily="34" charset="-122"/>
                    <a:ea typeface="微软雅黑" panose="020B0503020204020204" pitchFamily="34" charset="-122"/>
                  </a:rPr>
                  <a:t>ReLU</a:t>
                </a:r>
                <a:r>
                  <a:rPr lang="zh-CN" altLang="en-US" sz="2000" dirty="0">
                    <a:solidFill>
                      <a:srgbClr val="000000"/>
                    </a:solidFill>
                    <a:latin typeface="微软雅黑" panose="020B0503020204020204" pitchFamily="34" charset="-122"/>
                    <a:ea typeface="微软雅黑" panose="020B0503020204020204" pitchFamily="34" charset="-122"/>
                  </a:rPr>
                  <a:t>的平滑版本</a:t>
                </a:r>
                <a:endParaRPr lang="en-US" altLang="zh-CN" sz="2000" dirty="0">
                  <a:solidFill>
                    <a:srgbClr val="000000"/>
                  </a:solidFill>
                  <a:latin typeface="微软雅黑" panose="020B0503020204020204" pitchFamily="34" charset="-122"/>
                  <a:ea typeface="微软雅黑" panose="020B0503020204020204" pitchFamily="34" charset="-122"/>
                </a:endParaRPr>
              </a:p>
              <a:p>
                <a:pPr marL="800100" lvl="1" indent="-342900">
                  <a:spcBef>
                    <a:spcPts val="300"/>
                  </a:spcBef>
                  <a:spcAft>
                    <a:spcPts val="300"/>
                  </a:spcAft>
                  <a:buClr>
                    <a:srgbClr val="0000FF"/>
                  </a:buClr>
                  <a:buFont typeface="Wingdings" panose="05000000000000000000" pitchFamily="2" charset="2"/>
                  <a:buChar char="ü"/>
                </a:pPr>
                <a:r>
                  <a:rPr lang="zh-CN" altLang="en-US" sz="2000" dirty="0">
                    <a:solidFill>
                      <a:srgbClr val="000000"/>
                    </a:solidFill>
                    <a:latin typeface="微软雅黑" panose="020B0503020204020204" pitchFamily="34" charset="-122"/>
                    <a:ea typeface="微软雅黑" panose="020B0503020204020204" pitchFamily="34" charset="-122"/>
                  </a:rPr>
                  <a:t>其导数刚好为</a:t>
                </a:r>
                <a:r>
                  <a:rPr lang="en-US" altLang="zh-CN" sz="2000" dirty="0">
                    <a:solidFill>
                      <a:srgbClr val="000000"/>
                    </a:solidFill>
                    <a:latin typeface="微软雅黑" panose="020B0503020204020204" pitchFamily="34" charset="-122"/>
                    <a:ea typeface="微软雅黑" panose="020B0503020204020204" pitchFamily="34" charset="-122"/>
                  </a:rPr>
                  <a:t>Logistic</a:t>
                </a:r>
                <a:r>
                  <a:rPr lang="zh-CN" altLang="en-US" sz="2000" dirty="0">
                    <a:solidFill>
                      <a:srgbClr val="000000"/>
                    </a:solidFill>
                    <a:latin typeface="微软雅黑" panose="020B0503020204020204" pitchFamily="34" charset="-122"/>
                    <a:ea typeface="微软雅黑" panose="020B0503020204020204" pitchFamily="34" charset="-122"/>
                  </a:rPr>
                  <a:t>函数</a:t>
                </a:r>
                <a:endParaRPr lang="en-US" altLang="zh-CN" sz="2000" dirty="0">
                  <a:solidFill>
                    <a:srgbClr val="000000"/>
                  </a:solidFill>
                  <a:latin typeface="微软雅黑" panose="020B0503020204020204" pitchFamily="34" charset="-122"/>
                  <a:ea typeface="微软雅黑" panose="020B0503020204020204" pitchFamily="34" charset="-122"/>
                </a:endParaRPr>
              </a:p>
              <a:p>
                <a:pPr marL="800100" lvl="1" indent="-342900">
                  <a:spcBef>
                    <a:spcPts val="300"/>
                  </a:spcBef>
                  <a:spcAft>
                    <a:spcPts val="300"/>
                  </a:spcAft>
                  <a:buClr>
                    <a:srgbClr val="0000FF"/>
                  </a:buClr>
                  <a:buFont typeface="Wingdings" panose="05000000000000000000" pitchFamily="2" charset="2"/>
                  <a:buChar char="ü"/>
                </a:pPr>
                <a:r>
                  <a:rPr lang="zh-CN" altLang="en-US" sz="2000" dirty="0">
                    <a:solidFill>
                      <a:srgbClr val="000000"/>
                    </a:solidFill>
                    <a:latin typeface="微软雅黑" panose="020B0503020204020204" pitchFamily="34" charset="-122"/>
                    <a:ea typeface="微软雅黑" panose="020B0503020204020204" pitchFamily="34" charset="-122"/>
                  </a:rPr>
                  <a:t>具有单侧抑制、宽兴奋边界的特性</a:t>
                </a:r>
                <a:endParaRPr lang="en-US" altLang="zh-CN" sz="2000" dirty="0">
                  <a:solidFill>
                    <a:srgbClr val="000000"/>
                  </a:solidFill>
                  <a:latin typeface="微软雅黑" panose="020B0503020204020204" pitchFamily="34" charset="-122"/>
                  <a:ea typeface="微软雅黑" panose="020B0503020204020204" pitchFamily="34" charset="-122"/>
                </a:endParaRPr>
              </a:p>
              <a:p>
                <a:pPr marL="800100" lvl="1" indent="-342900">
                  <a:spcBef>
                    <a:spcPts val="300"/>
                  </a:spcBef>
                  <a:spcAft>
                    <a:spcPts val="300"/>
                  </a:spcAft>
                  <a:buClr>
                    <a:srgbClr val="0000FF"/>
                  </a:buClr>
                  <a:buFont typeface="Wingdings" panose="05000000000000000000" pitchFamily="2" charset="2"/>
                  <a:buChar char="ü"/>
                </a:pPr>
                <a:r>
                  <a:rPr lang="zh-CN" altLang="en-US" sz="2000" dirty="0">
                    <a:solidFill>
                      <a:srgbClr val="000000"/>
                    </a:solidFill>
                    <a:latin typeface="微软雅黑" panose="020B0503020204020204" pitchFamily="34" charset="-122"/>
                    <a:ea typeface="微软雅黑" panose="020B0503020204020204" pitchFamily="34" charset="-122"/>
                  </a:rPr>
                  <a:t>但不具有稀疏性</a:t>
                </a:r>
                <a:endParaRPr lang="en-US" altLang="zh-CN" sz="2000" dirty="0">
                  <a:solidFill>
                    <a:srgbClr val="000000"/>
                  </a:solidFill>
                  <a:latin typeface="微软雅黑" panose="020B0503020204020204" pitchFamily="34" charset="-122"/>
                  <a:ea typeface="微软雅黑" panose="020B0503020204020204" pitchFamily="34"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0" y="773472"/>
                <a:ext cx="12192000" cy="5965990"/>
              </a:xfrm>
              <a:prstGeom prst="rect">
                <a:avLst/>
              </a:prstGeom>
              <a:blipFill rotWithShape="1">
                <a:blip r:embed="rId1"/>
                <a:stretch>
                  <a:fillRect l="-650"/>
                </a:stretch>
              </a:blipFill>
            </p:spPr>
            <p:txBody>
              <a:bodyPr/>
              <a:lstStyle/>
              <a:p>
                <a:r>
                  <a:rPr lang="zh-CN" altLang="en-US">
                    <a:noFill/>
                  </a:rPr>
                  <a:t> </a:t>
                </a:r>
                <a:endParaRPr lang="zh-CN" altLang="en-US">
                  <a:noFill/>
                </a:endParaRPr>
              </a:p>
            </p:txBody>
          </p:sp>
        </mc:Fallback>
      </mc:AlternateContent>
      <p:sp>
        <p:nvSpPr>
          <p:cNvPr id="12" name="矩形 11"/>
          <p:cNvSpPr/>
          <p:nvPr/>
        </p:nvSpPr>
        <p:spPr>
          <a:xfrm>
            <a:off x="6561694" y="3321845"/>
            <a:ext cx="1124026" cy="369332"/>
          </a:xfrm>
          <a:prstGeom prst="rect">
            <a:avLst/>
          </a:prstGeom>
        </p:spPr>
        <p:txBody>
          <a:bodyPr wrap="none">
            <a:spAutoFit/>
          </a:bodyPr>
          <a:lstStyle/>
          <a:p>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ELU</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a:t>
            </a:r>
            <a:endParaRPr lang="zh-CN" altLang="en-US" dirty="0"/>
          </a:p>
        </p:txBody>
      </p:sp>
      <p:sp>
        <p:nvSpPr>
          <p:cNvPr id="14" name="矩形 13"/>
          <p:cNvSpPr/>
          <p:nvPr/>
        </p:nvSpPr>
        <p:spPr>
          <a:xfrm>
            <a:off x="9565156" y="3321845"/>
            <a:ext cx="1821332" cy="369332"/>
          </a:xfrm>
          <a:prstGeom prst="rect">
            <a:avLst/>
          </a:prstGeom>
        </p:spPr>
        <p:txBody>
          <a:bodyPr wrap="none">
            <a:spAutoFit/>
          </a:bodyPr>
          <a:lstStyle/>
          <a:p>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ELU</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函数的导数</a:t>
            </a:r>
            <a:endParaRPr lang="zh-CN" altLang="en-US" dirty="0"/>
          </a:p>
        </p:txBody>
      </p:sp>
      <p:sp>
        <p:nvSpPr>
          <p:cNvPr id="15" name="矩形 14"/>
          <p:cNvSpPr/>
          <p:nvPr/>
        </p:nvSpPr>
        <p:spPr>
          <a:xfrm>
            <a:off x="6394982" y="6339832"/>
            <a:ext cx="1457450" cy="369332"/>
          </a:xfrm>
          <a:prstGeom prst="rect">
            <a:avLst/>
          </a:prstGeom>
        </p:spPr>
        <p:txBody>
          <a:bodyPr wrap="none">
            <a:spAutoFit/>
          </a:bodyPr>
          <a:lstStyle/>
          <a:p>
            <a:r>
              <a:rPr lang="en-US" altLang="zh-CN" b="1" dirty="0" err="1">
                <a:solidFill>
                  <a:srgbClr val="0000FF"/>
                </a:solidFill>
                <a:latin typeface="Times New Roman" panose="02020603050405020304" pitchFamily="18" charset="0"/>
                <a:ea typeface="楷体" panose="02010609060101010101" pitchFamily="49" charset="-122"/>
                <a:cs typeface="Times New Roman" panose="02020603050405020304" pitchFamily="18" charset="0"/>
              </a:rPr>
              <a:t>Softplus</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a:t>
            </a:r>
            <a:endParaRPr lang="zh-CN" altLang="en-US" dirty="0"/>
          </a:p>
        </p:txBody>
      </p:sp>
      <p:sp>
        <p:nvSpPr>
          <p:cNvPr id="16" name="矩形 15"/>
          <p:cNvSpPr/>
          <p:nvPr/>
        </p:nvSpPr>
        <p:spPr>
          <a:xfrm>
            <a:off x="9398444" y="6387854"/>
            <a:ext cx="2154757" cy="369332"/>
          </a:xfrm>
          <a:prstGeom prst="rect">
            <a:avLst/>
          </a:prstGeom>
        </p:spPr>
        <p:txBody>
          <a:bodyPr wrap="none">
            <a:spAutoFit/>
          </a:bodyPr>
          <a:lstStyle/>
          <a:p>
            <a:r>
              <a:rPr lang="en-US" altLang="zh-CN" b="1" dirty="0" err="1">
                <a:solidFill>
                  <a:srgbClr val="0000FF"/>
                </a:solidFill>
                <a:latin typeface="Times New Roman" panose="02020603050405020304" pitchFamily="18" charset="0"/>
                <a:ea typeface="楷体" panose="02010609060101010101" pitchFamily="49" charset="-122"/>
                <a:cs typeface="Times New Roman" panose="02020603050405020304" pitchFamily="18" charset="0"/>
              </a:rPr>
              <a:t>Softplus</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函数的导数</a:t>
            </a:r>
            <a:endParaRPr lang="zh-CN" altLang="en-US" dirty="0"/>
          </a:p>
        </p:txBody>
      </p:sp>
      <p:pic>
        <p:nvPicPr>
          <p:cNvPr id="17" name="图片 16"/>
          <p:cNvPicPr/>
          <p:nvPr/>
        </p:nvPicPr>
        <p:blipFill>
          <a:blip r:embed="rId2">
            <a:extLst>
              <a:ext uri="{28A0092B-C50C-407E-A947-70E740481C1C}">
                <a14:useLocalDpi xmlns:a14="http://schemas.microsoft.com/office/drawing/2010/main" val="0"/>
              </a:ext>
            </a:extLst>
          </a:blip>
          <a:stretch>
            <a:fillRect/>
          </a:stretch>
        </p:blipFill>
        <p:spPr>
          <a:xfrm>
            <a:off x="5539707" y="4150015"/>
            <a:ext cx="3168000" cy="2160000"/>
          </a:xfrm>
          <a:prstGeom prst="rect">
            <a:avLst/>
          </a:prstGeom>
        </p:spPr>
      </p:pic>
      <p:pic>
        <p:nvPicPr>
          <p:cNvPr id="20" name="图片 19"/>
          <p:cNvPicPr/>
          <p:nvPr/>
        </p:nvPicPr>
        <p:blipFill>
          <a:blip r:embed="rId3">
            <a:extLst>
              <a:ext uri="{28A0092B-C50C-407E-A947-70E740481C1C}">
                <a14:useLocalDpi xmlns:a14="http://schemas.microsoft.com/office/drawing/2010/main" val="0"/>
              </a:ext>
            </a:extLst>
          </a:blip>
          <a:stretch>
            <a:fillRect/>
          </a:stretch>
        </p:blipFill>
        <p:spPr>
          <a:xfrm>
            <a:off x="8891822" y="4150015"/>
            <a:ext cx="3168000" cy="2160000"/>
          </a:xfrm>
          <a:prstGeom prst="rect">
            <a:avLst/>
          </a:prstGeom>
        </p:spPr>
      </p:pic>
      <p:pic>
        <p:nvPicPr>
          <p:cNvPr id="23" name="图片 22"/>
          <p:cNvPicPr/>
          <p:nvPr/>
        </p:nvPicPr>
        <p:blipFill>
          <a:blip r:embed="rId4">
            <a:extLst>
              <a:ext uri="{28A0092B-C50C-407E-A947-70E740481C1C}">
                <a14:useLocalDpi xmlns:a14="http://schemas.microsoft.com/office/drawing/2010/main" val="0"/>
              </a:ext>
            </a:extLst>
          </a:blip>
          <a:stretch>
            <a:fillRect/>
          </a:stretch>
        </p:blipFill>
        <p:spPr>
          <a:xfrm>
            <a:off x="5539707" y="1184980"/>
            <a:ext cx="3168000" cy="2160000"/>
          </a:xfrm>
          <a:prstGeom prst="rect">
            <a:avLst/>
          </a:prstGeom>
        </p:spPr>
      </p:pic>
      <p:pic>
        <p:nvPicPr>
          <p:cNvPr id="26" name="图片 25"/>
          <p:cNvPicPr/>
          <p:nvPr/>
        </p:nvPicPr>
        <p:blipFill>
          <a:blip r:embed="rId5">
            <a:extLst>
              <a:ext uri="{28A0092B-C50C-407E-A947-70E740481C1C}">
                <a14:useLocalDpi xmlns:a14="http://schemas.microsoft.com/office/drawing/2010/main" val="0"/>
              </a:ext>
            </a:extLst>
          </a:blip>
          <a:stretch>
            <a:fillRect/>
          </a:stretch>
        </p:blipFill>
        <p:spPr>
          <a:xfrm>
            <a:off x="8891822" y="1184980"/>
            <a:ext cx="3168000" cy="216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文本框 6">
                <a:extLst>
                  <a:ext uri="{FF2B5EF4-FFF2-40B4-BE49-F238E27FC236}">
                    <ele attr="{F6875FD7-80E3-4354-AB38-30254CFE8124}"/>
                  </a:ext>
                </a:extLst>
              </p:cNvPr>
              <p:cNvSpPr txBox="1">
                <a:spLocks/>
              </p:cNvSpPr>
              <p:nvPr/>
            </p:nvSpPr>
            <p:spPr>
              <a:xfrm>
                <a:off x="-1" y="773472"/>
                <a:ext cx="5501236" cy="5965990"/>
              </a:xfrm>
              <a:prstGeom prst="rect">
                <a:avLst/>
              </a:prstGeom>
              <a:noFill/>
            </p:spPr>
            <p:txBody>
              <a:bodyPr wrap="square" rtlCol="0">
                <a:noAutofit/>
              </a:bodyPr>
              <a:lstStyle/>
              <a:p>
                <a:pPr marL="457200" indent="-457200">
                  <a:lnSpc>
                    <a:spcPct val="150000"/>
                  </a:lnSpc>
                  <a:buClr>
                    <a:srgbClr val="0000FF"/>
                  </a:buClr>
                  <a:buFont typeface="Wingdings" panose="05000000000000000000" pitchFamily="2" charset="2"/>
                  <a:buChar char="n"/>
                </a:pPr>
                <a:r>
                  <a:rPr lang="en-US" altLang="zh-CN" sz="2400" b="1" dirty="0">
                    <a:solidFill>
                      <a:srgbClr val="000000"/>
                    </a:solidFill>
                    <a:latin typeface="微软雅黑" panose="020B0503020204020204" pitchFamily="34" charset="-122"/>
                    <a:ea typeface="微软雅黑" panose="020B0503020204020204" pitchFamily="34" charset="-122"/>
                  </a:rPr>
                  <a:t>Swish</a:t>
                </a:r>
                <a:r>
                  <a:rPr lang="zh-CN" altLang="en-US" sz="2400" b="1" dirty="0">
                    <a:solidFill>
                      <a:srgbClr val="000000"/>
                    </a:solidFill>
                    <a:latin typeface="微软雅黑" panose="020B0503020204020204" pitchFamily="34" charset="-122"/>
                    <a:ea typeface="微软雅黑" panose="020B0503020204020204" pitchFamily="34" charset="-122"/>
                  </a:rPr>
                  <a:t>函数</a:t>
                </a:r>
                <a:endParaRPr lang="en-US" altLang="zh-CN" sz="2400" b="1" dirty="0">
                  <a:solidFill>
                    <a:srgbClr val="000000"/>
                  </a:solidFill>
                  <a:latin typeface="微软雅黑" panose="020B0503020204020204" pitchFamily="34" charset="-122"/>
                  <a:ea typeface="微软雅黑" panose="020B0503020204020204" pitchFamily="34" charset="-122"/>
                </a:endParaRPr>
              </a:p>
              <a:p>
                <a:pPr>
                  <a:spcBef>
                    <a:spcPts val="1200"/>
                  </a:spcBef>
                  <a:spcAft>
                    <a:spcPts val="1200"/>
                  </a:spcAft>
                </a:pPr>
                <a:r>
                  <a:rPr lang="zh-CN" altLang="en-US" sz="2400" dirty="0">
                    <a:solidFill>
                      <a:srgbClr val="000000"/>
                    </a:solidFill>
                    <a:ea typeface="微软雅黑" panose="020B0503020204020204" pitchFamily="34" charset="-122"/>
                  </a:rPr>
                  <a:t>       </a:t>
                </a:r>
                <a14:m>
                  <m:oMath xmlns:m="http://schemas.openxmlformats.org/officeDocument/2006/math">
                    <m:r>
                      <m:rPr>
                        <m:sty m:val="p"/>
                      </m:rPr>
                      <a:rPr lang="en-US" altLang="zh-CN" sz="2400" dirty="0">
                        <a:solidFill>
                          <a:srgbClr val="000000"/>
                        </a:solidFill>
                        <a:latin typeface="Cambria Math" panose="02040503050406030204" pitchFamily="18" charset="0"/>
                        <a:ea typeface="微软雅黑" panose="020B0503020204020204" pitchFamily="34" charset="-122"/>
                      </a:rPr>
                      <m:t>s</m:t>
                    </m:r>
                    <m:r>
                      <m:rPr>
                        <m:sty m:val="p"/>
                      </m:rPr>
                      <a:rPr lang="en-US" altLang="zh-CN" sz="2400" b="0" i="0" dirty="0" smtClean="0">
                        <a:solidFill>
                          <a:srgbClr val="000000"/>
                        </a:solidFill>
                        <a:latin typeface="Cambria Math" panose="02040503050406030204" pitchFamily="18" charset="0"/>
                        <a:ea typeface="微软雅黑" panose="020B0503020204020204" pitchFamily="34" charset="-122"/>
                      </a:rPr>
                      <m:t>wish</m:t>
                    </m:r>
                    <m:d>
                      <m:dPr>
                        <m:ctrlPr>
                          <a:rPr lang="en-US" altLang="zh-CN" sz="2400" i="1">
                            <a:solidFill>
                              <a:srgbClr val="000000"/>
                            </a:solidFill>
                            <a:latin typeface="Cambria Math" panose="02040503050406030204" pitchFamily="18" charset="0"/>
                            <a:ea typeface="微软雅黑" panose="020B0503020204020204" pitchFamily="34" charset="-122"/>
                          </a:rPr>
                        </m:ctrlPr>
                      </m:dPr>
                      <m:e>
                        <m:r>
                          <a:rPr lang="en-US" altLang="zh-CN" sz="2400" i="1">
                            <a:solidFill>
                              <a:srgbClr val="000000"/>
                            </a:solidFill>
                            <a:latin typeface="Cambria Math" panose="02040503050406030204" pitchFamily="18" charset="0"/>
                            <a:ea typeface="微软雅黑" panose="020B0503020204020204" pitchFamily="34" charset="-122"/>
                          </a:rPr>
                          <m:t>𝑥</m:t>
                        </m:r>
                      </m:e>
                    </m:d>
                    <m:r>
                      <a:rPr lang="en-US" altLang="zh-CN" sz="2400" i="1">
                        <a:solidFill>
                          <a:srgbClr val="000000"/>
                        </a:solidFill>
                        <a:latin typeface="Cambria Math" panose="02040503050406030204" pitchFamily="18" charset="0"/>
                        <a:ea typeface="微软雅黑" panose="020B0503020204020204" pitchFamily="34" charset="-122"/>
                      </a:rPr>
                      <m:t>=</m:t>
                    </m:r>
                    <m:r>
                      <a:rPr lang="en-US" altLang="zh-CN" sz="2400" b="0" i="1" smtClean="0">
                        <a:solidFill>
                          <a:srgbClr val="000000"/>
                        </a:solidFill>
                        <a:latin typeface="Cambria Math" panose="02040503050406030204" pitchFamily="18" charset="0"/>
                        <a:ea typeface="微软雅黑" panose="020B0503020204020204" pitchFamily="34" charset="-122"/>
                      </a:rPr>
                      <m:t>𝑥</m:t>
                    </m:r>
                    <m:r>
                      <a:rPr lang="zh-CN" altLang="en-US" sz="2400" b="0" i="1" smtClean="0">
                        <a:solidFill>
                          <a:srgbClr val="000000"/>
                        </a:solidFill>
                        <a:latin typeface="Cambria Math" panose="02040503050406030204" pitchFamily="18" charset="0"/>
                        <a:ea typeface="微软雅黑" panose="020B0503020204020204" pitchFamily="34" charset="-122"/>
                      </a:rPr>
                      <m:t>𝜎</m:t>
                    </m:r>
                    <m:d>
                      <m:dPr>
                        <m:ctrlPr>
                          <a:rPr lang="en-US" altLang="zh-CN" sz="2400" b="0" i="1" smtClean="0">
                            <a:solidFill>
                              <a:srgbClr val="000000"/>
                            </a:solidFill>
                            <a:latin typeface="Cambria Math" panose="02040503050406030204" pitchFamily="18" charset="0"/>
                            <a:ea typeface="微软雅黑" panose="020B0503020204020204" pitchFamily="34" charset="-122"/>
                          </a:rPr>
                        </m:ctrlPr>
                      </m:dPr>
                      <m:e>
                        <m:r>
                          <a:rPr lang="zh-CN" altLang="en-US" sz="2400" b="0" i="1" smtClean="0">
                            <a:solidFill>
                              <a:srgbClr val="000000"/>
                            </a:solidFill>
                            <a:latin typeface="Cambria Math" panose="02040503050406030204" pitchFamily="18" charset="0"/>
                            <a:ea typeface="微软雅黑" panose="020B0503020204020204" pitchFamily="34" charset="-122"/>
                          </a:rPr>
                          <m:t>𝛽</m:t>
                        </m:r>
                        <m:r>
                          <a:rPr lang="en-US" altLang="zh-CN" sz="2400" b="0" i="1" smtClean="0">
                            <a:solidFill>
                              <a:srgbClr val="000000"/>
                            </a:solidFill>
                            <a:latin typeface="Cambria Math" panose="02040503050406030204" pitchFamily="18" charset="0"/>
                            <a:ea typeface="微软雅黑" panose="020B0503020204020204" pitchFamily="34" charset="-122"/>
                          </a:rPr>
                          <m:t>𝑥</m:t>
                        </m:r>
                      </m:e>
                    </m:d>
                    <m:r>
                      <a:rPr lang="en-US" altLang="zh-CN" sz="2400" i="1">
                        <a:solidFill>
                          <a:srgbClr val="000000"/>
                        </a:solidFill>
                        <a:latin typeface="Cambria Math" panose="02040503050406030204" pitchFamily="18" charset="0"/>
                        <a:ea typeface="微软雅黑" panose="020B0503020204020204" pitchFamily="34" charset="-122"/>
                      </a:rPr>
                      <m:t>=</m:t>
                    </m:r>
                    <m:f>
                      <m:fPr>
                        <m:ctrlPr>
                          <a:rPr lang="en-US" altLang="zh-CN" sz="2400" i="1">
                            <a:solidFill>
                              <a:srgbClr val="000000"/>
                            </a:solidFill>
                            <a:latin typeface="Cambria Math" panose="02040503050406030204" pitchFamily="18" charset="0"/>
                            <a:ea typeface="微软雅黑" panose="020B0503020204020204" pitchFamily="34" charset="-122"/>
                          </a:rPr>
                        </m:ctrlPr>
                      </m:fPr>
                      <m:num>
                        <m:r>
                          <a:rPr lang="en-US" altLang="zh-CN" sz="2400" i="1">
                            <a:solidFill>
                              <a:srgbClr val="000000"/>
                            </a:solidFill>
                            <a:latin typeface="Cambria Math" panose="02040503050406030204" pitchFamily="18" charset="0"/>
                            <a:ea typeface="微软雅黑" panose="020B0503020204020204" pitchFamily="34" charset="-122"/>
                          </a:rPr>
                          <m:t>𝑥</m:t>
                        </m:r>
                      </m:num>
                      <m:den>
                        <m:r>
                          <a:rPr lang="en-US" altLang="zh-CN" sz="2400" i="1">
                            <a:solidFill>
                              <a:srgbClr val="000000"/>
                            </a:solidFill>
                            <a:latin typeface="Cambria Math" panose="02040503050406030204" pitchFamily="18" charset="0"/>
                            <a:ea typeface="微软雅黑" panose="020B0503020204020204" pitchFamily="34" charset="-122"/>
                          </a:rPr>
                          <m:t>1+</m:t>
                        </m:r>
                        <m:r>
                          <m:rPr>
                            <m:sty m:val="p"/>
                          </m:rPr>
                          <a:rPr lang="en-US" altLang="zh-CN" sz="2400">
                            <a:solidFill>
                              <a:srgbClr val="000000"/>
                            </a:solidFill>
                            <a:latin typeface="Cambria Math" panose="02040503050406030204" pitchFamily="18" charset="0"/>
                            <a:ea typeface="微软雅黑" panose="020B0503020204020204" pitchFamily="34" charset="-122"/>
                          </a:rPr>
                          <m:t>exp</m:t>
                        </m:r>
                        <m:r>
                          <a:rPr lang="en-US" altLang="zh-CN" sz="2400" i="1">
                            <a:solidFill>
                              <a:srgbClr val="000000"/>
                            </a:solidFill>
                            <a:latin typeface="Cambria Math" panose="02040503050406030204" pitchFamily="18" charset="0"/>
                            <a:ea typeface="微软雅黑" panose="020B0503020204020204" pitchFamily="34" charset="-122"/>
                          </a:rPr>
                          <m:t>⁡(−</m:t>
                        </m:r>
                        <m:r>
                          <a:rPr lang="zh-CN" altLang="en-US" sz="2400" i="1">
                            <a:solidFill>
                              <a:srgbClr val="000000"/>
                            </a:solidFill>
                            <a:latin typeface="Cambria Math" panose="02040503050406030204" pitchFamily="18" charset="0"/>
                            <a:ea typeface="微软雅黑" panose="020B0503020204020204" pitchFamily="34" charset="-122"/>
                          </a:rPr>
                          <m:t>𝛽</m:t>
                        </m:r>
                        <m:r>
                          <a:rPr lang="en-US" altLang="zh-CN" sz="2400" i="1">
                            <a:solidFill>
                              <a:srgbClr val="000000"/>
                            </a:solidFill>
                            <a:latin typeface="Cambria Math" panose="02040503050406030204" pitchFamily="18" charset="0"/>
                            <a:ea typeface="微软雅黑" panose="020B0503020204020204" pitchFamily="34" charset="-122"/>
                          </a:rPr>
                          <m:t>𝑥</m:t>
                        </m:r>
                        <m:r>
                          <a:rPr lang="en-US" altLang="zh-CN" sz="2400" i="1">
                            <a:solidFill>
                              <a:srgbClr val="000000"/>
                            </a:solidFill>
                            <a:latin typeface="Cambria Math" panose="02040503050406030204" pitchFamily="18" charset="0"/>
                            <a:ea typeface="微软雅黑" panose="020B0503020204020204" pitchFamily="34" charset="-122"/>
                          </a:rPr>
                          <m:t>)</m:t>
                        </m:r>
                      </m:den>
                    </m:f>
                  </m:oMath>
                </a14:m>
                <a:r>
                  <a:rPr lang="en-US" altLang="zh-CN" sz="2400" b="0" dirty="0">
                    <a:solidFill>
                      <a:srgbClr val="000000"/>
                    </a:solidFill>
                    <a:ea typeface="微软雅黑" panose="020B0503020204020204" pitchFamily="34" charset="-122"/>
                  </a:rPr>
                  <a:t> </a:t>
                </a:r>
              </a:p>
              <a:p>
                <a:pPr marL="800100" lvl="1" indent="-342900">
                  <a:spcBef>
                    <a:spcPts val="300"/>
                  </a:spcBef>
                  <a:spcAft>
                    <a:spcPts val="300"/>
                  </a:spcAft>
                  <a:buClr>
                    <a:srgbClr val="0000FF"/>
                  </a:buClr>
                  <a:buFont typeface="Wingdings" panose="05000000000000000000" pitchFamily="2" charset="2"/>
                  <a:buChar char="ü"/>
                </a:pPr>
                <a:r>
                  <a:rPr lang="zh-CN" altLang="en-US" sz="1900" dirty="0">
                    <a:solidFill>
                      <a:srgbClr val="000000"/>
                    </a:solidFill>
                    <a:latin typeface="微软雅黑" panose="020B0503020204020204" pitchFamily="34" charset="-122"/>
                    <a:ea typeface="微软雅黑" panose="020B0503020204020204" pitchFamily="34" charset="-122"/>
                  </a:rPr>
                  <a:t>当</a:t>
                </a:r>
                <a14:m>
                  <m:oMath xmlns:m="http://schemas.openxmlformats.org/officeDocument/2006/math">
                    <m:r>
                      <a:rPr lang="zh-CN" altLang="en-US" sz="1900" i="1">
                        <a:solidFill>
                          <a:srgbClr val="000000"/>
                        </a:solidFill>
                        <a:latin typeface="Cambria Math" panose="02040503050406030204" pitchFamily="18" charset="0"/>
                        <a:ea typeface="微软雅黑" panose="020B0503020204020204" pitchFamily="34" charset="-122"/>
                      </a:rPr>
                      <m:t>𝛽</m:t>
                    </m:r>
                    <m:r>
                      <a:rPr lang="en-US" altLang="zh-CN" sz="1900" i="1" smtClean="0">
                        <a:solidFill>
                          <a:srgbClr val="000000"/>
                        </a:solidFill>
                        <a:latin typeface="Cambria Math" panose="02040503050406030204" pitchFamily="18" charset="0"/>
                        <a:ea typeface="微软雅黑" panose="020B0503020204020204" pitchFamily="34" charset="-122"/>
                      </a:rPr>
                      <m:t>=</m:t>
                    </m:r>
                    <m:r>
                      <a:rPr lang="en-US" altLang="zh-CN" sz="1900" b="0" i="1" smtClean="0">
                        <a:solidFill>
                          <a:srgbClr val="000000"/>
                        </a:solidFill>
                        <a:latin typeface="Cambria Math" panose="02040503050406030204" pitchFamily="18" charset="0"/>
                        <a:ea typeface="微软雅黑" panose="020B0503020204020204" pitchFamily="34" charset="-122"/>
                      </a:rPr>
                      <m:t>0</m:t>
                    </m:r>
                  </m:oMath>
                </a14:m>
                <a:r>
                  <a:rPr lang="zh-CN" altLang="en-US" sz="1900" dirty="0">
                    <a:solidFill>
                      <a:srgbClr val="000000"/>
                    </a:solidFill>
                    <a:latin typeface="微软雅黑" panose="020B0503020204020204" pitchFamily="34" charset="-122"/>
                    <a:ea typeface="微软雅黑" panose="020B0503020204020204" pitchFamily="34" charset="-122"/>
                  </a:rPr>
                  <a:t>时为线性函数</a:t>
                </a:r>
                <a:endParaRPr lang="en-US" altLang="zh-CN" sz="1900" dirty="0">
                  <a:solidFill>
                    <a:srgbClr val="000000"/>
                  </a:solidFill>
                  <a:latin typeface="微软雅黑" panose="020B0503020204020204" pitchFamily="34" charset="-122"/>
                  <a:ea typeface="微软雅黑" panose="020B0503020204020204" pitchFamily="34" charset="-122"/>
                </a:endParaRPr>
              </a:p>
              <a:p>
                <a:pPr marL="800100" lvl="1" indent="-342900">
                  <a:spcBef>
                    <a:spcPts val="300"/>
                  </a:spcBef>
                  <a:spcAft>
                    <a:spcPts val="300"/>
                  </a:spcAft>
                  <a:buClr>
                    <a:srgbClr val="0000FF"/>
                  </a:buClr>
                  <a:buFont typeface="Wingdings" panose="05000000000000000000" pitchFamily="2" charset="2"/>
                  <a:buChar char="ü"/>
                </a:pPr>
                <a:r>
                  <a:rPr lang="zh-CN" altLang="en-US" sz="1900" dirty="0">
                    <a:solidFill>
                      <a:srgbClr val="000000"/>
                    </a:solidFill>
                    <a:latin typeface="微软雅黑" panose="020B0503020204020204" pitchFamily="34" charset="-122"/>
                    <a:ea typeface="微软雅黑" panose="020B0503020204020204" pitchFamily="34" charset="-122"/>
                  </a:rPr>
                  <a:t>当</a:t>
                </a:r>
                <a14:m>
                  <m:oMath xmlns:m="http://schemas.openxmlformats.org/officeDocument/2006/math">
                    <m:r>
                      <a:rPr lang="zh-CN" altLang="en-US" sz="1900" i="1">
                        <a:solidFill>
                          <a:srgbClr val="000000"/>
                        </a:solidFill>
                        <a:latin typeface="Cambria Math" panose="02040503050406030204" pitchFamily="18" charset="0"/>
                        <a:ea typeface="微软雅黑" panose="020B0503020204020204" pitchFamily="34" charset="-122"/>
                      </a:rPr>
                      <m:t>𝛽</m:t>
                    </m:r>
                    <m:r>
                      <a:rPr lang="en-US" altLang="zh-CN" sz="1900" i="1">
                        <a:solidFill>
                          <a:srgbClr val="000000"/>
                        </a:solidFill>
                        <a:latin typeface="Cambria Math" panose="02040503050406030204" pitchFamily="18" charset="0"/>
                        <a:ea typeface="微软雅黑" panose="020B0503020204020204" pitchFamily="34" charset="-122"/>
                      </a:rPr>
                      <m:t>=</m:t>
                    </m:r>
                    <m:r>
                      <a:rPr lang="en-US" altLang="zh-CN" sz="1900" b="0" i="1" smtClean="0">
                        <a:solidFill>
                          <a:srgbClr val="000000"/>
                        </a:solidFill>
                        <a:latin typeface="Cambria Math" panose="02040503050406030204" pitchFamily="18" charset="0"/>
                        <a:ea typeface="微软雅黑" panose="020B0503020204020204" pitchFamily="34" charset="-122"/>
                      </a:rPr>
                      <m:t>1</m:t>
                    </m:r>
                  </m:oMath>
                </a14:m>
                <a:r>
                  <a:rPr lang="zh-CN" altLang="en-US" sz="1900" dirty="0">
                    <a:solidFill>
                      <a:srgbClr val="000000"/>
                    </a:solidFill>
                    <a:latin typeface="微软雅黑" panose="020B0503020204020204" pitchFamily="34" charset="-122"/>
                    <a:ea typeface="微软雅黑" panose="020B0503020204020204" pitchFamily="34" charset="-122"/>
                  </a:rPr>
                  <a:t>时在</a:t>
                </a:r>
                <a14:m>
                  <m:oMath xmlns:m="http://schemas.openxmlformats.org/officeDocument/2006/math">
                    <m:r>
                      <a:rPr lang="en-US" altLang="zh-CN" sz="1900" b="0" i="1" smtClean="0">
                        <a:solidFill>
                          <a:srgbClr val="000000"/>
                        </a:solidFill>
                        <a:latin typeface="Cambria Math" panose="02040503050406030204" pitchFamily="18" charset="0"/>
                        <a:ea typeface="微软雅黑" panose="020B0503020204020204" pitchFamily="34" charset="-122"/>
                      </a:rPr>
                      <m:t>𝑥</m:t>
                    </m:r>
                    <m:r>
                      <a:rPr lang="en-US" altLang="zh-CN" sz="1900" i="1" smtClean="0">
                        <a:solidFill>
                          <a:srgbClr val="000000"/>
                        </a:solidFill>
                        <a:latin typeface="Cambria Math" panose="02040503050406030204" pitchFamily="18" charset="0"/>
                        <a:ea typeface="Cambria Math" panose="02040503050406030204" pitchFamily="18" charset="0"/>
                      </a:rPr>
                      <m:t>&gt;</m:t>
                    </m:r>
                    <m:r>
                      <a:rPr lang="en-US" altLang="zh-CN" sz="1900" b="0" i="1" smtClean="0">
                        <a:solidFill>
                          <a:srgbClr val="000000"/>
                        </a:solidFill>
                        <a:latin typeface="Cambria Math" panose="02040503050406030204" pitchFamily="18" charset="0"/>
                        <a:ea typeface="Cambria Math" panose="02040503050406030204" pitchFamily="18" charset="0"/>
                      </a:rPr>
                      <m:t>0</m:t>
                    </m:r>
                  </m:oMath>
                </a14:m>
                <a:r>
                  <a:rPr lang="zh-CN" altLang="en-US" sz="1900" dirty="0">
                    <a:solidFill>
                      <a:srgbClr val="000000"/>
                    </a:solidFill>
                    <a:latin typeface="微软雅黑" panose="020B0503020204020204" pitchFamily="34" charset="-122"/>
                    <a:ea typeface="微软雅黑" panose="020B0503020204020204" pitchFamily="34" charset="-122"/>
                  </a:rPr>
                  <a:t>为近似线性</a:t>
                </a:r>
                <a:endParaRPr lang="en-US" altLang="zh-CN" sz="1900" dirty="0">
                  <a:solidFill>
                    <a:srgbClr val="000000"/>
                  </a:solidFill>
                  <a:latin typeface="微软雅黑" panose="020B0503020204020204" pitchFamily="34" charset="-122"/>
                  <a:ea typeface="微软雅黑" panose="020B0503020204020204" pitchFamily="34" charset="-122"/>
                </a:endParaRPr>
              </a:p>
              <a:p>
                <a:pPr marL="800100" lvl="1" indent="-342900">
                  <a:spcBef>
                    <a:spcPts val="300"/>
                  </a:spcBef>
                  <a:spcAft>
                    <a:spcPts val="300"/>
                  </a:spcAft>
                  <a:buClr>
                    <a:srgbClr val="0000FF"/>
                  </a:buClr>
                  <a:buFont typeface="Wingdings" panose="05000000000000000000" pitchFamily="2" charset="2"/>
                  <a:buChar char="ü"/>
                </a:pPr>
                <a:r>
                  <a:rPr lang="zh-CN" altLang="en-US" sz="1900" dirty="0">
                    <a:solidFill>
                      <a:srgbClr val="000000"/>
                    </a:solidFill>
                    <a:latin typeface="微软雅黑" panose="020B0503020204020204" pitchFamily="34" charset="-122"/>
                    <a:ea typeface="微软雅黑" panose="020B0503020204020204" pitchFamily="34" charset="-122"/>
                  </a:rPr>
                  <a:t>当</a:t>
                </a:r>
                <a14:m>
                  <m:oMath xmlns:m="http://schemas.openxmlformats.org/officeDocument/2006/math">
                    <m:r>
                      <a:rPr lang="zh-CN" altLang="en-US" sz="1900" i="1">
                        <a:solidFill>
                          <a:srgbClr val="000000"/>
                        </a:solidFill>
                        <a:latin typeface="Cambria Math" panose="02040503050406030204" pitchFamily="18" charset="0"/>
                        <a:ea typeface="微软雅黑" panose="020B0503020204020204" pitchFamily="34" charset="-122"/>
                      </a:rPr>
                      <m:t>𝛽</m:t>
                    </m:r>
                    <m:r>
                      <a:rPr lang="en-US" altLang="zh-CN" sz="1900" i="1" smtClean="0">
                        <a:solidFill>
                          <a:srgbClr val="000000"/>
                        </a:solidFill>
                        <a:latin typeface="Cambria Math" panose="02040503050406030204" pitchFamily="18" charset="0"/>
                        <a:ea typeface="Cambria Math" panose="02040503050406030204" pitchFamily="18" charset="0"/>
                      </a:rPr>
                      <m:t>→∞</m:t>
                    </m:r>
                  </m:oMath>
                </a14:m>
                <a:r>
                  <a:rPr lang="zh-CN" altLang="en-US" sz="1900" dirty="0">
                    <a:solidFill>
                      <a:srgbClr val="000000"/>
                    </a:solidFill>
                    <a:latin typeface="微软雅黑" panose="020B0503020204020204" pitchFamily="34" charset="-122"/>
                    <a:ea typeface="微软雅黑" panose="020B0503020204020204" pitchFamily="34" charset="-122"/>
                  </a:rPr>
                  <a:t>时近似</a:t>
                </a:r>
                <a:r>
                  <a:rPr lang="en-US" altLang="zh-CN" sz="1900" dirty="0" err="1">
                    <a:solidFill>
                      <a:srgbClr val="000000"/>
                    </a:solidFill>
                    <a:latin typeface="微软雅黑" panose="020B0503020204020204" pitchFamily="34" charset="-122"/>
                    <a:ea typeface="微软雅黑" panose="020B0503020204020204" pitchFamily="34" charset="-122"/>
                  </a:rPr>
                  <a:t>ReLU</a:t>
                </a:r>
                <a:r>
                  <a:rPr lang="zh-CN" altLang="en-US" sz="1900" dirty="0">
                    <a:solidFill>
                      <a:srgbClr val="000000"/>
                    </a:solidFill>
                    <a:latin typeface="微软雅黑" panose="020B0503020204020204" pitchFamily="34" charset="-122"/>
                    <a:ea typeface="微软雅黑" panose="020B0503020204020204" pitchFamily="34" charset="-122"/>
                  </a:rPr>
                  <a:t>函数</a:t>
                </a:r>
                <a:endParaRPr lang="en-US" altLang="zh-CN" sz="1900" dirty="0">
                  <a:solidFill>
                    <a:srgbClr val="000000"/>
                  </a:solidFill>
                  <a:latin typeface="微软雅黑" panose="020B0503020204020204" pitchFamily="34" charset="-122"/>
                  <a:ea typeface="微软雅黑" panose="020B0503020204020204" pitchFamily="34" charset="-122"/>
                </a:endParaRPr>
              </a:p>
              <a:p>
                <a:pPr marL="800100" lvl="1" indent="-342900">
                  <a:spcBef>
                    <a:spcPts val="300"/>
                  </a:spcBef>
                  <a:spcAft>
                    <a:spcPts val="300"/>
                  </a:spcAft>
                  <a:buClr>
                    <a:srgbClr val="0000FF"/>
                  </a:buClr>
                  <a:buFont typeface="Wingdings" panose="05000000000000000000" pitchFamily="2" charset="2"/>
                  <a:buChar char="ü"/>
                </a:pPr>
                <a:r>
                  <a:rPr lang="zh-CN" altLang="en-US" sz="1900" dirty="0">
                    <a:solidFill>
                      <a:srgbClr val="000000"/>
                    </a:solidFill>
                    <a:latin typeface="微软雅黑" panose="020B0503020204020204" pitchFamily="34" charset="-122"/>
                    <a:ea typeface="微软雅黑" panose="020B0503020204020204" pitchFamily="34" charset="-122"/>
                  </a:rPr>
                  <a:t>可看成线性函数和</a:t>
                </a:r>
                <a:r>
                  <a:rPr lang="en-US" altLang="zh-CN" sz="1900" dirty="0" err="1">
                    <a:solidFill>
                      <a:srgbClr val="000000"/>
                    </a:solidFill>
                    <a:latin typeface="微软雅黑" panose="020B0503020204020204" pitchFamily="34" charset="-122"/>
                    <a:ea typeface="微软雅黑" panose="020B0503020204020204" pitchFamily="34" charset="-122"/>
                  </a:rPr>
                  <a:t>ReLU</a:t>
                </a:r>
                <a:r>
                  <a:rPr lang="zh-CN" altLang="en-US" sz="1900" dirty="0">
                    <a:solidFill>
                      <a:srgbClr val="000000"/>
                    </a:solidFill>
                    <a:latin typeface="微软雅黑" panose="020B0503020204020204" pitchFamily="34" charset="-122"/>
                    <a:ea typeface="微软雅黑" panose="020B0503020204020204" pitchFamily="34" charset="-122"/>
                  </a:rPr>
                  <a:t>之间的非线性插值函数</a:t>
                </a:r>
                <a:endParaRPr lang="en-US" altLang="zh-CN" sz="1900" b="0" dirty="0">
                  <a:solidFill>
                    <a:srgbClr val="000000"/>
                  </a:solidFill>
                  <a:ea typeface="微软雅黑" panose="020B0503020204020204" pitchFamily="34" charset="-122"/>
                </a:endParaRPr>
              </a:p>
              <a:p>
                <a:pPr marL="457200" indent="-457200">
                  <a:lnSpc>
                    <a:spcPct val="150000"/>
                  </a:lnSpc>
                  <a:buClr>
                    <a:srgbClr val="0000FF"/>
                  </a:buClr>
                  <a:buFont typeface="Wingdings" panose="05000000000000000000" pitchFamily="2" charset="2"/>
                  <a:buChar char="n"/>
                </a:pPr>
                <a:r>
                  <a:rPr lang="zh-CN" altLang="en-US" sz="2400" b="1" dirty="0">
                    <a:solidFill>
                      <a:srgbClr val="000000"/>
                    </a:solidFill>
                    <a:latin typeface="微软雅黑" panose="020B0503020204020204" pitchFamily="34" charset="-122"/>
                    <a:ea typeface="微软雅黑" panose="020B0503020204020204" pitchFamily="34" charset="-122"/>
                  </a:rPr>
                  <a:t>高斯误差线性单元（</a:t>
                </a:r>
                <a:r>
                  <a:rPr lang="en-US" altLang="zh-CN" sz="2400" b="1" dirty="0">
                    <a:solidFill>
                      <a:srgbClr val="000000"/>
                    </a:solidFill>
                    <a:latin typeface="微软雅黑" panose="020B0503020204020204" pitchFamily="34" charset="-122"/>
                    <a:ea typeface="微软雅黑" panose="020B0503020204020204" pitchFamily="34" charset="-122"/>
                  </a:rPr>
                  <a:t>GELU</a:t>
                </a:r>
                <a:r>
                  <a:rPr lang="zh-CN" altLang="en-US" sz="2400" b="1" dirty="0">
                    <a:solidFill>
                      <a:srgbClr val="000000"/>
                    </a:solidFill>
                    <a:latin typeface="微软雅黑" panose="020B0503020204020204" pitchFamily="34" charset="-122"/>
                    <a:ea typeface="微软雅黑" panose="020B0503020204020204" pitchFamily="34" charset="-122"/>
                  </a:rPr>
                  <a:t>）</a:t>
                </a:r>
                <a:endParaRPr lang="en-US" altLang="zh-CN" sz="2400" b="1" dirty="0">
                  <a:solidFill>
                    <a:srgbClr val="000000"/>
                  </a:solidFill>
                  <a:latin typeface="微软雅黑" panose="020B0503020204020204" pitchFamily="34" charset="-122"/>
                  <a:ea typeface="微软雅黑" panose="020B0503020204020204" pitchFamily="34" charset="-122"/>
                </a:endParaRPr>
              </a:p>
              <a:p>
                <a:pPr>
                  <a:spcBef>
                    <a:spcPts val="1800"/>
                  </a:spcBef>
                  <a:spcAft>
                    <a:spcPts val="1800"/>
                  </a:spcAft>
                  <a:buClr>
                    <a:srgbClr val="0000FF"/>
                  </a:buClr>
                </a:pPr>
                <a:r>
                  <a:rPr lang="en-US" altLang="zh-CN" sz="2400" dirty="0">
                    <a:solidFill>
                      <a:srgbClr val="000000"/>
                    </a:solidFill>
                    <a:ea typeface="微软雅黑" panose="020B0503020204020204" pitchFamily="34" charset="-122"/>
                  </a:rPr>
                  <a:t>     </a:t>
                </a:r>
                <a14:m>
                  <m:oMath xmlns:m="http://schemas.openxmlformats.org/officeDocument/2006/math">
                    <m:r>
                      <m:rPr>
                        <m:sty m:val="p"/>
                      </m:rPr>
                      <a:rPr lang="en-US" altLang="zh-CN" sz="2400" i="1" dirty="0">
                        <a:solidFill>
                          <a:srgbClr val="000000"/>
                        </a:solidFill>
                        <a:latin typeface="Cambria Math" panose="02040503050406030204" pitchFamily="18" charset="0"/>
                        <a:ea typeface="微软雅黑" panose="020B0503020204020204" pitchFamily="34" charset="-122"/>
                      </a:rPr>
                      <m:t>GELU</m:t>
                    </m:r>
                    <m:d>
                      <m:dPr>
                        <m:ctrlPr>
                          <a:rPr lang="en-US" altLang="zh-CN" sz="2400" i="1">
                            <a:solidFill>
                              <a:srgbClr val="000000"/>
                            </a:solidFill>
                            <a:latin typeface="Cambria Math" panose="02040503050406030204" pitchFamily="18" charset="0"/>
                            <a:ea typeface="微软雅黑" panose="020B0503020204020204" pitchFamily="34" charset="-122"/>
                          </a:rPr>
                        </m:ctrlPr>
                      </m:dPr>
                      <m:e>
                        <m:r>
                          <a:rPr lang="en-US" altLang="zh-CN" sz="2400" i="1">
                            <a:solidFill>
                              <a:srgbClr val="000000"/>
                            </a:solidFill>
                            <a:latin typeface="Cambria Math" panose="02040503050406030204" pitchFamily="18" charset="0"/>
                            <a:ea typeface="微软雅黑" panose="020B0503020204020204" pitchFamily="34" charset="-122"/>
                          </a:rPr>
                          <m:t>𝑥</m:t>
                        </m:r>
                      </m:e>
                    </m:d>
                    <m:r>
                      <a:rPr lang="en-US" altLang="zh-CN" sz="2400" i="1">
                        <a:solidFill>
                          <a:srgbClr val="000000"/>
                        </a:solidFill>
                        <a:latin typeface="Cambria Math" panose="02040503050406030204" pitchFamily="18" charset="0"/>
                        <a:ea typeface="微软雅黑" panose="020B0503020204020204" pitchFamily="34" charset="-122"/>
                      </a:rPr>
                      <m:t>=</m:t>
                    </m:r>
                    <m:r>
                      <a:rPr lang="en-US" altLang="zh-CN" sz="2400" i="1">
                        <a:solidFill>
                          <a:srgbClr val="000000"/>
                        </a:solidFill>
                        <a:latin typeface="Cambria Math" panose="02040503050406030204" pitchFamily="18" charset="0"/>
                        <a:ea typeface="微软雅黑" panose="020B0503020204020204" pitchFamily="34" charset="-122"/>
                      </a:rPr>
                      <m:t>𝑥𝑃</m:t>
                    </m:r>
                    <m:d>
                      <m:dPr>
                        <m:ctrlPr>
                          <a:rPr lang="en-US" altLang="zh-CN" sz="2400" i="1">
                            <a:solidFill>
                              <a:srgbClr val="000000"/>
                            </a:solidFill>
                            <a:latin typeface="Cambria Math" panose="02040503050406030204" pitchFamily="18" charset="0"/>
                            <a:ea typeface="微软雅黑" panose="020B0503020204020204" pitchFamily="34" charset="-122"/>
                          </a:rPr>
                        </m:ctrlPr>
                      </m:dPr>
                      <m:e>
                        <m:r>
                          <a:rPr lang="en-US" altLang="zh-CN" sz="2400" b="0" i="1" smtClean="0">
                            <a:solidFill>
                              <a:srgbClr val="000000"/>
                            </a:solidFill>
                            <a:latin typeface="Cambria Math" panose="02040503050406030204" pitchFamily="18" charset="0"/>
                            <a:ea typeface="微软雅黑" panose="020B0503020204020204" pitchFamily="34" charset="-122"/>
                          </a:rPr>
                          <m:t>𝑋</m:t>
                        </m:r>
                        <m:r>
                          <a:rPr lang="zh-CN" altLang="en-US" sz="2400" i="1" smtClean="0">
                            <a:solidFill>
                              <a:srgbClr val="000000"/>
                            </a:solidFill>
                            <a:latin typeface="Cambria Math" panose="02040503050406030204" pitchFamily="18" charset="0"/>
                            <a:ea typeface="微软雅黑" panose="020B0503020204020204" pitchFamily="34" charset="-122"/>
                          </a:rPr>
                          <m:t>≤</m:t>
                        </m:r>
                        <m:r>
                          <a:rPr lang="en-US" altLang="zh-CN" sz="2400" i="1">
                            <a:solidFill>
                              <a:srgbClr val="000000"/>
                            </a:solidFill>
                            <a:latin typeface="Cambria Math" panose="02040503050406030204" pitchFamily="18" charset="0"/>
                            <a:ea typeface="微软雅黑" panose="020B0503020204020204" pitchFamily="34" charset="-122"/>
                          </a:rPr>
                          <m:t>𝑥</m:t>
                        </m:r>
                      </m:e>
                    </m:d>
                  </m:oMath>
                </a14:m>
                <a:r>
                  <a:rPr lang="en-US" altLang="zh-CN" sz="2400" b="1" dirty="0">
                    <a:solidFill>
                      <a:srgbClr val="0000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smtClean="0">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微软雅黑" panose="020B0503020204020204" pitchFamily="34" charset="-122"/>
                      </a:rPr>
                      <m:t>𝑥</m:t>
                    </m:r>
                    <m:r>
                      <a:rPr lang="zh-CN" altLang="en-US" sz="2400" i="1" smtClean="0">
                        <a:solidFill>
                          <a:srgbClr val="000000"/>
                        </a:solidFill>
                        <a:latin typeface="Cambria Math" panose="02040503050406030204" pitchFamily="18" charset="0"/>
                        <a:ea typeface="微软雅黑" panose="020B0503020204020204" pitchFamily="34" charset="-122"/>
                      </a:rPr>
                      <m:t>𝜎</m:t>
                    </m:r>
                    <m:d>
                      <m:dPr>
                        <m:ctrlPr>
                          <a:rPr lang="en-US" altLang="zh-CN" sz="2400" i="1">
                            <a:solidFill>
                              <a:srgbClr val="000000"/>
                            </a:solidFill>
                            <a:latin typeface="Cambria Math" panose="02040503050406030204" pitchFamily="18" charset="0"/>
                            <a:ea typeface="微软雅黑" panose="020B0503020204020204" pitchFamily="34" charset="-122"/>
                          </a:rPr>
                        </m:ctrlPr>
                      </m:dPr>
                      <m:e>
                        <m:r>
                          <a:rPr lang="en-US" altLang="zh-CN" sz="2400" b="0" i="1" smtClean="0">
                            <a:solidFill>
                              <a:srgbClr val="000000"/>
                            </a:solidFill>
                            <a:latin typeface="Cambria Math" panose="02040503050406030204" pitchFamily="18" charset="0"/>
                            <a:ea typeface="微软雅黑" panose="020B0503020204020204" pitchFamily="34" charset="-122"/>
                          </a:rPr>
                          <m:t>1.702</m:t>
                        </m:r>
                        <m:r>
                          <a:rPr lang="en-US" altLang="zh-CN" sz="2400" i="1">
                            <a:solidFill>
                              <a:srgbClr val="000000"/>
                            </a:solidFill>
                            <a:latin typeface="Cambria Math" panose="02040503050406030204" pitchFamily="18" charset="0"/>
                            <a:ea typeface="微软雅黑" panose="020B0503020204020204" pitchFamily="34" charset="-122"/>
                          </a:rPr>
                          <m:t>𝑥</m:t>
                        </m:r>
                      </m:e>
                    </m:d>
                  </m:oMath>
                </a14:m>
                <a:r>
                  <a:rPr lang="en-US" altLang="zh-CN" sz="2400" b="1" dirty="0">
                    <a:solidFill>
                      <a:srgbClr val="000000"/>
                    </a:solidFill>
                    <a:latin typeface="微软雅黑" panose="020B0503020204020204" pitchFamily="34" charset="-122"/>
                    <a:ea typeface="微软雅黑" panose="020B0503020204020204" pitchFamily="34" charset="-122"/>
                  </a:rPr>
                  <a:t> </a:t>
                </a:r>
              </a:p>
              <a:p>
                <a:pPr marL="800100" lvl="1" indent="-342900">
                  <a:spcBef>
                    <a:spcPts val="300"/>
                  </a:spcBef>
                  <a:spcAft>
                    <a:spcPts val="300"/>
                  </a:spcAft>
                  <a:buClr>
                    <a:srgbClr val="0000FF"/>
                  </a:buClr>
                  <a:buFont typeface="Wingdings" panose="05000000000000000000" pitchFamily="2" charset="2"/>
                  <a:buChar char="ü"/>
                </a:pPr>
                <a14:m>
                  <m:oMath xmlns:m="http://schemas.openxmlformats.org/officeDocument/2006/math">
                    <m:r>
                      <a:rPr lang="en-US" altLang="zh-CN" sz="1900" i="1">
                        <a:solidFill>
                          <a:srgbClr val="000000"/>
                        </a:solidFill>
                        <a:latin typeface="Cambria Math" panose="02040503050406030204" pitchFamily="18" charset="0"/>
                        <a:ea typeface="微软雅黑" panose="020B0503020204020204" pitchFamily="34" charset="-122"/>
                      </a:rPr>
                      <m:t>𝑃</m:t>
                    </m:r>
                    <m:d>
                      <m:dPr>
                        <m:ctrlPr>
                          <a:rPr lang="en-US" altLang="zh-CN" sz="1900" i="1">
                            <a:solidFill>
                              <a:srgbClr val="000000"/>
                            </a:solidFill>
                            <a:latin typeface="Cambria Math" panose="02040503050406030204" pitchFamily="18" charset="0"/>
                            <a:ea typeface="微软雅黑" panose="020B0503020204020204" pitchFamily="34" charset="-122"/>
                          </a:rPr>
                        </m:ctrlPr>
                      </m:dPr>
                      <m:e>
                        <m:r>
                          <a:rPr lang="en-US" altLang="zh-CN" sz="1900" i="1">
                            <a:solidFill>
                              <a:srgbClr val="000000"/>
                            </a:solidFill>
                            <a:latin typeface="Cambria Math" panose="02040503050406030204" pitchFamily="18" charset="0"/>
                            <a:ea typeface="微软雅黑" panose="020B0503020204020204" pitchFamily="34" charset="-122"/>
                          </a:rPr>
                          <m:t>𝑋</m:t>
                        </m:r>
                        <m:r>
                          <a:rPr lang="zh-CN" altLang="en-US" sz="1900" i="1">
                            <a:solidFill>
                              <a:srgbClr val="000000"/>
                            </a:solidFill>
                            <a:latin typeface="Cambria Math" panose="02040503050406030204" pitchFamily="18" charset="0"/>
                            <a:ea typeface="微软雅黑" panose="020B0503020204020204" pitchFamily="34" charset="-122"/>
                          </a:rPr>
                          <m:t>≤</m:t>
                        </m:r>
                        <m:r>
                          <a:rPr lang="en-US" altLang="zh-CN" sz="1900" i="1">
                            <a:solidFill>
                              <a:srgbClr val="000000"/>
                            </a:solidFill>
                            <a:latin typeface="Cambria Math" panose="02040503050406030204" pitchFamily="18" charset="0"/>
                            <a:ea typeface="微软雅黑" panose="020B0503020204020204" pitchFamily="34" charset="-122"/>
                          </a:rPr>
                          <m:t>𝑥</m:t>
                        </m:r>
                      </m:e>
                    </m:d>
                  </m:oMath>
                </a14:m>
                <a:r>
                  <a:rPr lang="zh-CN" altLang="en-US" sz="1900" dirty="0">
                    <a:solidFill>
                      <a:srgbClr val="000000"/>
                    </a:solidFill>
                    <a:latin typeface="微软雅黑" panose="020B0503020204020204" pitchFamily="34" charset="-122"/>
                    <a:ea typeface="微软雅黑" panose="020B0503020204020204" pitchFamily="34" charset="-122"/>
                  </a:rPr>
                  <a:t>为高斯分布的累积分布函数</a:t>
                </a:r>
                <a:endParaRPr lang="en-US" altLang="zh-CN" sz="1900" dirty="0">
                  <a:solidFill>
                    <a:srgbClr val="000000"/>
                  </a:solidFill>
                  <a:latin typeface="微软雅黑" panose="020B0503020204020204" pitchFamily="34" charset="-122"/>
                  <a:ea typeface="微软雅黑" panose="020B0503020204020204" pitchFamily="34" charset="-122"/>
                </a:endParaRPr>
              </a:p>
              <a:p>
                <a:pPr marL="800100" lvl="1" indent="-342900">
                  <a:spcBef>
                    <a:spcPts val="300"/>
                  </a:spcBef>
                  <a:spcAft>
                    <a:spcPts val="300"/>
                  </a:spcAft>
                  <a:buClr>
                    <a:srgbClr val="0000FF"/>
                  </a:buClr>
                  <a:buFont typeface="Wingdings" panose="05000000000000000000" pitchFamily="2" charset="2"/>
                  <a:buChar char="ü"/>
                </a:pPr>
                <a:r>
                  <a:rPr lang="zh-CN" altLang="en-US" sz="1900" dirty="0">
                    <a:solidFill>
                      <a:srgbClr val="000000"/>
                    </a:solidFill>
                    <a:latin typeface="微软雅黑" panose="020B0503020204020204" pitchFamily="34" charset="-122"/>
                    <a:ea typeface="微软雅黑" panose="020B0503020204020204" pitchFamily="34" charset="-122"/>
                  </a:rPr>
                  <a:t>可使用</a:t>
                </a:r>
                <a:r>
                  <a:rPr lang="en-US" altLang="zh-CN" sz="1900" dirty="0">
                    <a:solidFill>
                      <a:srgbClr val="000000"/>
                    </a:solidFill>
                    <a:latin typeface="微软雅黑" panose="020B0503020204020204" pitchFamily="34" charset="-122"/>
                    <a:ea typeface="微软雅黑" panose="020B0503020204020204" pitchFamily="34" charset="-122"/>
                  </a:rPr>
                  <a:t>Logistic</a:t>
                </a:r>
                <a:r>
                  <a:rPr lang="zh-CN" altLang="en-US" sz="1900" dirty="0">
                    <a:solidFill>
                      <a:srgbClr val="000000"/>
                    </a:solidFill>
                    <a:latin typeface="微软雅黑" panose="020B0503020204020204" pitchFamily="34" charset="-122"/>
                    <a:ea typeface="微软雅黑" panose="020B0503020204020204" pitchFamily="34" charset="-122"/>
                  </a:rPr>
                  <a:t>或者</a:t>
                </a:r>
                <a:r>
                  <a:rPr lang="en-US" altLang="zh-CN" sz="1900" dirty="0">
                    <a:solidFill>
                      <a:srgbClr val="000000"/>
                    </a:solidFill>
                    <a:latin typeface="微软雅黑" panose="020B0503020204020204" pitchFamily="34" charset="-122"/>
                    <a:ea typeface="微软雅黑" panose="020B0503020204020204" pitchFamily="34" charset="-122"/>
                  </a:rPr>
                  <a:t>Tanh</a:t>
                </a:r>
                <a:r>
                  <a:rPr lang="zh-CN" altLang="en-US" sz="1900" dirty="0">
                    <a:solidFill>
                      <a:srgbClr val="000000"/>
                    </a:solidFill>
                    <a:latin typeface="微软雅黑" panose="020B0503020204020204" pitchFamily="34" charset="-122"/>
                    <a:ea typeface="微软雅黑" panose="020B0503020204020204" pitchFamily="34" charset="-122"/>
                  </a:rPr>
                  <a:t>来近似计算</a:t>
                </a:r>
                <a:endParaRPr lang="en-US" altLang="zh-CN" sz="1900" dirty="0">
                  <a:solidFill>
                    <a:srgbClr val="000000"/>
                  </a:solidFill>
                  <a:latin typeface="微软雅黑" panose="020B0503020204020204" pitchFamily="34" charset="-122"/>
                  <a:ea typeface="微软雅黑" panose="020B0503020204020204" pitchFamily="34" charset="-122"/>
                </a:endParaRPr>
              </a:p>
              <a:p>
                <a:pPr marL="800100" lvl="1" indent="-342900">
                  <a:spcBef>
                    <a:spcPts val="300"/>
                  </a:spcBef>
                  <a:spcAft>
                    <a:spcPts val="300"/>
                  </a:spcAft>
                  <a:buClr>
                    <a:srgbClr val="0000FF"/>
                  </a:buClr>
                  <a:buFont typeface="Wingdings" panose="05000000000000000000" pitchFamily="2" charset="2"/>
                  <a:buChar char="ü"/>
                </a:pPr>
                <a:r>
                  <a:rPr lang="zh-CN" altLang="en-US" sz="1900" dirty="0">
                    <a:solidFill>
                      <a:srgbClr val="000000"/>
                    </a:solidFill>
                    <a:latin typeface="微软雅黑" panose="020B0503020204020204" pitchFamily="34" charset="-122"/>
                    <a:ea typeface="微软雅黑" panose="020B0503020204020204" pitchFamily="34" charset="-122"/>
                  </a:rPr>
                  <a:t>当使用</a:t>
                </a:r>
                <a:r>
                  <a:rPr lang="en-US" altLang="zh-CN" sz="1900" dirty="0">
                    <a:solidFill>
                      <a:srgbClr val="000000"/>
                    </a:solidFill>
                    <a:latin typeface="微软雅黑" panose="020B0503020204020204" pitchFamily="34" charset="-122"/>
                    <a:ea typeface="微软雅黑" panose="020B0503020204020204" pitchFamily="34" charset="-122"/>
                  </a:rPr>
                  <a:t>Logistic</a:t>
                </a:r>
                <a:r>
                  <a:rPr lang="zh-CN" altLang="en-US" sz="1900" dirty="0">
                    <a:solidFill>
                      <a:srgbClr val="000000"/>
                    </a:solidFill>
                    <a:latin typeface="微软雅黑" panose="020B0503020204020204" pitchFamily="34" charset="-122"/>
                    <a:ea typeface="微软雅黑" panose="020B0503020204020204" pitchFamily="34" charset="-122"/>
                  </a:rPr>
                  <a:t>近似时，相当于一种特殊的</a:t>
                </a:r>
                <a:r>
                  <a:rPr lang="en-US" altLang="zh-CN" sz="1900" dirty="0">
                    <a:solidFill>
                      <a:srgbClr val="000000"/>
                    </a:solidFill>
                    <a:latin typeface="微软雅黑" panose="020B0503020204020204" pitchFamily="34" charset="-122"/>
                    <a:ea typeface="微软雅黑" panose="020B0503020204020204" pitchFamily="34" charset="-122"/>
                  </a:rPr>
                  <a:t>Swish</a:t>
                </a:r>
                <a:r>
                  <a:rPr lang="zh-CN" altLang="en-US" sz="1900" dirty="0">
                    <a:solidFill>
                      <a:srgbClr val="000000"/>
                    </a:solidFill>
                    <a:latin typeface="微软雅黑" panose="020B0503020204020204" pitchFamily="34" charset="-122"/>
                    <a:ea typeface="微软雅黑" panose="020B0503020204020204" pitchFamily="34" charset="-122"/>
                  </a:rPr>
                  <a:t>函数</a:t>
                </a:r>
                <a:endParaRPr lang="en-US" altLang="zh-CN" sz="19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2800" b="0" dirty="0">
                  <a:solidFill>
                    <a:srgbClr val="000000"/>
                  </a:solidFill>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1" y="773472"/>
                <a:ext cx="5501236" cy="5965990"/>
              </a:xfrm>
              <a:prstGeom prst="rect">
                <a:avLst/>
              </a:prstGeom>
              <a:blipFill rotWithShape="1">
                <a:blip r:embed="rId1"/>
                <a:stretch>
                  <a:fillRect l="-1441" r="-998" b="-1430"/>
                </a:stretch>
              </a:blipFill>
            </p:spPr>
            <p:txBody>
              <a:bodyPr/>
              <a:lstStyle/>
              <a:p>
                <a:r>
                  <a:rPr lang="zh-CN" altLang="en-US">
                    <a:noFill/>
                  </a:rPr>
                  <a:t> </a:t>
                </a:r>
                <a:endParaRPr lang="zh-CN" altLang="en-US">
                  <a:noFill/>
                </a:endParaRPr>
              </a:p>
            </p:txBody>
          </p:sp>
        </mc:Fallback>
      </mc:AlternateContent>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其他激活函数</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8" name="图片 7"/>
          <p:cNvPicPr/>
          <p:nvPr/>
        </p:nvPicPr>
        <p:blipFill>
          <a:blip r:embed="rId2">
            <a:extLst>
              <a:ext uri="{28A0092B-C50C-407E-A947-70E740481C1C}">
                <a14:useLocalDpi xmlns:a14="http://schemas.microsoft.com/office/drawing/2010/main" val="0"/>
              </a:ext>
            </a:extLst>
          </a:blip>
          <a:stretch>
            <a:fillRect/>
          </a:stretch>
        </p:blipFill>
        <p:spPr>
          <a:xfrm>
            <a:off x="8891822" y="1184980"/>
            <a:ext cx="3168000" cy="2160000"/>
          </a:xfrm>
          <a:prstGeom prst="rect">
            <a:avLst/>
          </a:prstGeom>
        </p:spPr>
      </p:pic>
      <p:pic>
        <p:nvPicPr>
          <p:cNvPr id="11" name="图片 10"/>
          <p:cNvPicPr/>
          <p:nvPr/>
        </p:nvPicPr>
        <p:blipFill>
          <a:blip r:embed="rId3">
            <a:extLst>
              <a:ext uri="{28A0092B-C50C-407E-A947-70E740481C1C}">
                <a14:useLocalDpi xmlns:a14="http://schemas.microsoft.com/office/drawing/2010/main" val="0"/>
              </a:ext>
            </a:extLst>
          </a:blip>
          <a:stretch>
            <a:fillRect/>
          </a:stretch>
        </p:blipFill>
        <p:spPr>
          <a:xfrm>
            <a:off x="5539707" y="1184980"/>
            <a:ext cx="3168000" cy="2160000"/>
          </a:xfrm>
          <a:prstGeom prst="rect">
            <a:avLst/>
          </a:prstGeom>
        </p:spPr>
      </p:pic>
      <p:sp>
        <p:nvSpPr>
          <p:cNvPr id="14" name="矩形 13"/>
          <p:cNvSpPr/>
          <p:nvPr/>
        </p:nvSpPr>
        <p:spPr>
          <a:xfrm>
            <a:off x="6510398" y="3321845"/>
            <a:ext cx="1226618" cy="369332"/>
          </a:xfrm>
          <a:prstGeom prst="rect">
            <a:avLst/>
          </a:prstGeom>
        </p:spPr>
        <p:txBody>
          <a:bodyPr wrap="none">
            <a:spAutoFit/>
          </a:bodyPr>
          <a:lstStyle/>
          <a:p>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Swish</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a:t>
            </a:r>
            <a:endParaRPr lang="zh-CN" altLang="en-US" dirty="0"/>
          </a:p>
        </p:txBody>
      </p:sp>
      <p:sp>
        <p:nvSpPr>
          <p:cNvPr id="15" name="矩形 14"/>
          <p:cNvSpPr/>
          <p:nvPr/>
        </p:nvSpPr>
        <p:spPr>
          <a:xfrm>
            <a:off x="9513860" y="3321845"/>
            <a:ext cx="1923925" cy="369332"/>
          </a:xfrm>
          <a:prstGeom prst="rect">
            <a:avLst/>
          </a:prstGeom>
        </p:spPr>
        <p:txBody>
          <a:bodyPr wrap="none">
            <a:spAutoFit/>
          </a:bodyPr>
          <a:lstStyle/>
          <a:p>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Swish</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函数的导数</a:t>
            </a:r>
            <a:endParaRPr lang="zh-CN" altLang="en-US" dirty="0"/>
          </a:p>
        </p:txBody>
      </p:sp>
      <p:sp>
        <p:nvSpPr>
          <p:cNvPr id="16" name="矩形 15"/>
          <p:cNvSpPr/>
          <p:nvPr/>
        </p:nvSpPr>
        <p:spPr>
          <a:xfrm>
            <a:off x="6471926" y="6339832"/>
            <a:ext cx="1303562" cy="369332"/>
          </a:xfrm>
          <a:prstGeom prst="rect">
            <a:avLst/>
          </a:prstGeom>
        </p:spPr>
        <p:txBody>
          <a:bodyPr wrap="none">
            <a:spAutoFit/>
          </a:bodyPr>
          <a:lstStyle/>
          <a:p>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GELU</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a:t>
            </a:r>
            <a:endParaRPr lang="zh-CN" altLang="en-US" dirty="0"/>
          </a:p>
        </p:txBody>
      </p:sp>
      <p:sp>
        <p:nvSpPr>
          <p:cNvPr id="17" name="矩形 16"/>
          <p:cNvSpPr/>
          <p:nvPr/>
        </p:nvSpPr>
        <p:spPr>
          <a:xfrm>
            <a:off x="9475388" y="6385562"/>
            <a:ext cx="2000869" cy="369332"/>
          </a:xfrm>
          <a:prstGeom prst="rect">
            <a:avLst/>
          </a:prstGeom>
        </p:spPr>
        <p:txBody>
          <a:bodyPr wrap="none">
            <a:spAutoFit/>
          </a:bodyPr>
          <a:lstStyle/>
          <a:p>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GELU</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函数的导数</a:t>
            </a:r>
            <a:endParaRPr lang="zh-CN" altLang="en-US" dirty="0"/>
          </a:p>
        </p:txBody>
      </p:sp>
      <p:pic>
        <p:nvPicPr>
          <p:cNvPr id="25" name="图片 24"/>
          <p:cNvPicPr/>
          <p:nvPr/>
        </p:nvPicPr>
        <p:blipFill>
          <a:blip r:embed="rId4">
            <a:extLst>
              <a:ext uri="{28A0092B-C50C-407E-A947-70E740481C1C}">
                <a14:useLocalDpi xmlns:a14="http://schemas.microsoft.com/office/drawing/2010/main" val="0"/>
              </a:ext>
            </a:extLst>
          </a:blip>
          <a:stretch>
            <a:fillRect/>
          </a:stretch>
        </p:blipFill>
        <p:spPr>
          <a:xfrm>
            <a:off x="8891822" y="4143672"/>
            <a:ext cx="3168000" cy="2160000"/>
          </a:xfrm>
          <a:prstGeom prst="rect">
            <a:avLst/>
          </a:prstGeom>
        </p:spPr>
      </p:pic>
      <p:pic>
        <p:nvPicPr>
          <p:cNvPr id="27" name="图片 26"/>
          <p:cNvPicPr/>
          <p:nvPr/>
        </p:nvPicPr>
        <p:blipFill>
          <a:blip r:embed="rId5">
            <a:extLst>
              <a:ext uri="{28A0092B-C50C-407E-A947-70E740481C1C}">
                <a14:useLocalDpi xmlns:a14="http://schemas.microsoft.com/office/drawing/2010/main" val="0"/>
              </a:ext>
            </a:extLst>
          </a:blip>
          <a:stretch>
            <a:fillRect/>
          </a:stretch>
        </p:blipFill>
        <p:spPr>
          <a:xfrm>
            <a:off x="5539707" y="4150015"/>
            <a:ext cx="3168000" cy="216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文本框 7">
                <a:extLst>
                  <a:ext uri="{FF2B5EF4-FFF2-40B4-BE49-F238E27FC236}">
                    <ele attr="{796F0653-E7F9-46EB-8C4F-8987BA45E179}"/>
                  </a:ext>
                </a:extLst>
              </p:cNvPr>
              <p:cNvSpPr txBox="1">
                <a:spLocks/>
              </p:cNvSpPr>
              <p:nvPr/>
            </p:nvSpPr>
            <p:spPr>
              <a:xfrm>
                <a:off x="0" y="773472"/>
                <a:ext cx="6488580" cy="3938666"/>
              </a:xfrm>
              <a:prstGeom prst="rect">
                <a:avLst/>
              </a:prstGeom>
              <a:noFill/>
            </p:spPr>
            <p:txBody>
              <a:bodyPr wrap="square" rtlCol="0">
                <a:noAutofit/>
              </a:bodyPr>
              <a:lstStyle/>
              <a:p>
                <a:pPr marL="457200" indent="-457200">
                  <a:lnSpc>
                    <a:spcPct val="150000"/>
                  </a:lnSpc>
                  <a:spcBef>
                    <a:spcPts val="600"/>
                  </a:spcBef>
                  <a:spcAft>
                    <a:spcPts val="600"/>
                  </a:spcAft>
                  <a:buClr>
                    <a:srgbClr val="0000FF"/>
                  </a:buClr>
                  <a:buFont typeface="Wingdings" panose="05000000000000000000" pitchFamily="2" charset="2"/>
                  <a:buChar char="n"/>
                </a:pPr>
                <a:r>
                  <a:rPr lang="en-US" altLang="zh-CN" sz="2800" b="1" kern="0" dirty="0">
                    <a:solidFill>
                      <a:srgbClr val="000000"/>
                    </a:solidFill>
                    <a:latin typeface="微软雅黑" panose="020B0503020204020204" pitchFamily="34" charset="-122"/>
                    <a:ea typeface="微软雅黑" panose="020B0503020204020204" pitchFamily="34" charset="-122"/>
                  </a:rPr>
                  <a:t>Maxout</a:t>
                </a:r>
                <a:r>
                  <a:rPr lang="zh-CN" altLang="en-US" sz="2800" b="1" kern="0" dirty="0">
                    <a:solidFill>
                      <a:srgbClr val="000000"/>
                    </a:solidFill>
                    <a:latin typeface="微软雅黑" panose="020B0503020204020204" pitchFamily="34" charset="-122"/>
                    <a:ea typeface="微软雅黑" panose="020B0503020204020204" pitchFamily="34" charset="-122"/>
                  </a:rPr>
                  <a:t>单元</a:t>
                </a:r>
                <a:endParaRPr lang="en-US" altLang="zh-CN" sz="2800" b="1" kern="0" dirty="0">
                  <a:solidFill>
                    <a:srgbClr val="000000"/>
                  </a:solidFill>
                  <a:latin typeface="微软雅黑" panose="020B0503020204020204" pitchFamily="34" charset="-122"/>
                  <a:ea typeface="微软雅黑" panose="020B0503020204020204" pitchFamily="34" charset="-122"/>
                </a:endParaRPr>
              </a:p>
              <a:p>
                <a:pPr marL="800100" lvl="1" indent="-342900" algn="just">
                  <a:lnSpc>
                    <a:spcPct val="150000"/>
                  </a:lnSpc>
                  <a:spcBef>
                    <a:spcPts val="600"/>
                  </a:spcBef>
                  <a:spcAft>
                    <a:spcPts val="600"/>
                  </a:spcAft>
                  <a:buClr>
                    <a:srgbClr val="0000FF"/>
                  </a:buClr>
                  <a:buFont typeface="Wingdings" panose="05000000000000000000" pitchFamily="2" charset="2"/>
                  <a:buChar char="ü"/>
                </a:pPr>
                <a:r>
                  <a:rPr lang="en-US" altLang="zh-CN" sz="2400" kern="0" dirty="0" err="1">
                    <a:solidFill>
                      <a:srgbClr val="000000"/>
                    </a:solidFill>
                    <a:latin typeface="微软雅黑" panose="020B0503020204020204" pitchFamily="34" charset="-122"/>
                    <a:ea typeface="微软雅黑" panose="020B0503020204020204" pitchFamily="34" charset="-122"/>
                  </a:rPr>
                  <a:t>Maxout</a:t>
                </a:r>
                <a:r>
                  <a:rPr lang="zh-CN" altLang="en-US" sz="2400" kern="0" dirty="0">
                    <a:solidFill>
                      <a:srgbClr val="000000"/>
                    </a:solidFill>
                    <a:latin typeface="微软雅黑" panose="020B0503020204020204" pitchFamily="34" charset="-122"/>
                    <a:ea typeface="微软雅黑" panose="020B0503020204020204" pitchFamily="34" charset="-122"/>
                  </a:rPr>
                  <a:t>是对整流线性单元的进一步扩展</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800100" lvl="1" indent="-342900" algn="just">
                  <a:lnSpc>
                    <a:spcPct val="150000"/>
                  </a:lnSpc>
                  <a:spcBef>
                    <a:spcPts val="600"/>
                  </a:spcBef>
                  <a:spcAft>
                    <a:spcPts val="600"/>
                  </a:spcAft>
                  <a:buClr>
                    <a:srgbClr val="0000FF"/>
                  </a:buClr>
                  <a:buFont typeface="Wingdings" panose="05000000000000000000" pitchFamily="2" charset="2"/>
                  <a:buChar char="ü"/>
                </a:pPr>
                <a:r>
                  <a:rPr lang="en-US" altLang="zh-CN" sz="2400" kern="0" dirty="0" err="1">
                    <a:solidFill>
                      <a:srgbClr val="000000"/>
                    </a:solidFill>
                    <a:latin typeface="微软雅黑" panose="020B0503020204020204" pitchFamily="34" charset="-122"/>
                    <a:ea typeface="微软雅黑" panose="020B0503020204020204" pitchFamily="34" charset="-122"/>
                  </a:rPr>
                  <a:t>Maxout</a:t>
                </a:r>
                <a:r>
                  <a:rPr lang="zh-CN" altLang="en-US" sz="2400" kern="0" dirty="0">
                    <a:solidFill>
                      <a:srgbClr val="000000"/>
                    </a:solidFill>
                    <a:latin typeface="微软雅黑" panose="020B0503020204020204" pitchFamily="34" charset="-122"/>
                    <a:ea typeface="微软雅黑" panose="020B0503020204020204" pitchFamily="34" charset="-122"/>
                  </a:rPr>
                  <a:t>将神经元的净输入</a:t>
                </a:r>
                <a14:m>
                  <m:oMath xmlns:m="http://schemas.openxmlformats.org/officeDocument/2006/math">
                    <m:r>
                      <a:rPr lang="en-US" altLang="zh-CN" sz="2400" i="1" kern="0">
                        <a:solidFill>
                          <a:srgbClr val="000000"/>
                        </a:solidFill>
                        <a:latin typeface="Cambria Math" panose="02040503050406030204" pitchFamily="18" charset="0"/>
                        <a:ea typeface="微软雅黑" panose="020B0503020204020204" pitchFamily="34" charset="-122"/>
                      </a:rPr>
                      <m:t>𝑧</m:t>
                    </m:r>
                  </m:oMath>
                </a14:m>
                <a:r>
                  <a:rPr lang="zh-CN" altLang="en-US" sz="2400" kern="0" dirty="0">
                    <a:solidFill>
                      <a:srgbClr val="000000"/>
                    </a:solidFill>
                    <a:latin typeface="微软雅黑" panose="020B0503020204020204" pitchFamily="34" charset="-122"/>
                    <a:ea typeface="微软雅黑" panose="020B0503020204020204" pitchFamily="34" charset="-122"/>
                  </a:rPr>
                  <a:t>分为</a:t>
                </a:r>
                <a14:m>
                  <m:oMath xmlns:m="http://schemas.openxmlformats.org/officeDocument/2006/math">
                    <m:r>
                      <a:rPr lang="en-US" altLang="zh-CN" sz="2400" b="0" i="1" kern="0" smtClean="0">
                        <a:solidFill>
                          <a:srgbClr val="000000"/>
                        </a:solidFill>
                        <a:latin typeface="Cambria Math" panose="02040503050406030204" pitchFamily="18" charset="0"/>
                        <a:ea typeface="微软雅黑" panose="020B0503020204020204" pitchFamily="34" charset="-122"/>
                      </a:rPr>
                      <m:t>𝐾</m:t>
                    </m:r>
                  </m:oMath>
                </a14:m>
                <a:r>
                  <a:rPr lang="zh-CN" altLang="en-US" sz="2400" kern="0" dirty="0">
                    <a:solidFill>
                      <a:srgbClr val="000000"/>
                    </a:solidFill>
                    <a:latin typeface="微软雅黑" panose="020B0503020204020204" pitchFamily="34" charset="-122"/>
                    <a:ea typeface="微软雅黑" panose="020B0503020204020204" pitchFamily="34" charset="-122"/>
                  </a:rPr>
                  <a:t>组，每一组均为一个线性函数</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800100" lvl="1" indent="-342900" algn="just">
                  <a:lnSpc>
                    <a:spcPct val="150000"/>
                  </a:lnSpc>
                  <a:spcBef>
                    <a:spcPts val="600"/>
                  </a:spcBef>
                  <a:spcAft>
                    <a:spcPts val="600"/>
                  </a:spcAft>
                  <a:buClr>
                    <a:srgbClr val="0000FF"/>
                  </a:buClr>
                  <a:buFont typeface="Wingdings" panose="05000000000000000000" pitchFamily="2" charset="2"/>
                  <a:buChar char="ü"/>
                </a:pPr>
                <a:r>
                  <a:rPr lang="en-US" altLang="zh-CN" sz="2400" kern="0" dirty="0" err="1">
                    <a:solidFill>
                      <a:srgbClr val="000000"/>
                    </a:solidFill>
                    <a:latin typeface="微软雅黑" panose="020B0503020204020204" pitchFamily="34" charset="-122"/>
                    <a:ea typeface="微软雅黑" panose="020B0503020204020204" pitchFamily="34" charset="-122"/>
                  </a:rPr>
                  <a:t>Maxout</a:t>
                </a:r>
                <a:r>
                  <a:rPr lang="zh-CN" altLang="en-US" sz="2400" kern="0" dirty="0">
                    <a:solidFill>
                      <a:srgbClr val="000000"/>
                    </a:solidFill>
                    <a:latin typeface="微软雅黑" panose="020B0503020204020204" pitchFamily="34" charset="-122"/>
                    <a:ea typeface="微软雅黑" panose="020B0503020204020204" pitchFamily="34" charset="-122"/>
                  </a:rPr>
                  <a:t>可以看做任意凸函数的分段线性近似</a:t>
                </a:r>
                <a:endParaRPr lang="en-US" altLang="zh-CN" sz="2400" kern="0" dirty="0">
                  <a:solidFill>
                    <a:srgbClr val="000000"/>
                  </a:solidFill>
                  <a:latin typeface="微软雅黑" panose="020B0503020204020204" pitchFamily="34" charset="-122"/>
                  <a:ea typeface="微软雅黑" panose="020B0503020204020204" pitchFamily="34"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0" y="773472"/>
                <a:ext cx="6488580" cy="3938666"/>
              </a:xfrm>
              <a:prstGeom prst="rect">
                <a:avLst/>
              </a:prstGeom>
              <a:blipFill rotWithShape="1">
                <a:blip r:embed="rId1"/>
                <a:stretch>
                  <a:fillRect l="-1598" r="-1410" b="-1858"/>
                </a:stretch>
              </a:blipFill>
            </p:spPr>
            <p:txBody>
              <a:bodyPr/>
              <a:lstStyle/>
              <a:p>
                <a:r>
                  <a:rPr lang="zh-CN" altLang="en-US">
                    <a:noFill/>
                  </a:rPr>
                  <a:t> </a:t>
                </a:r>
                <a:endParaRPr lang="zh-CN" altLang="en-US">
                  <a:noFill/>
                </a:endParaRPr>
              </a:p>
            </p:txBody>
          </p:sp>
        </mc:Fallback>
      </mc:AlternateContent>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其他激活函数</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88" name="箭头: 下 87"/>
          <p:cNvSpPr/>
          <p:nvPr/>
        </p:nvSpPr>
        <p:spPr>
          <a:xfrm>
            <a:off x="9035765" y="3022545"/>
            <a:ext cx="665921" cy="458573"/>
          </a:xfrm>
          <a:prstGeom prst="down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 name="组合 1"/>
          <p:cNvGrpSpPr/>
          <p:nvPr/>
        </p:nvGrpSpPr>
        <p:grpSpPr>
          <a:xfrm>
            <a:off x="7127506" y="782982"/>
            <a:ext cx="4651668" cy="2178825"/>
            <a:chOff x="7127506" y="782982"/>
            <a:chExt cx="4651668" cy="2178825"/>
          </a:xfrm>
        </p:grpSpPr>
        <p:sp>
          <p:nvSpPr>
            <p:cNvPr id="7" name="椭圆 6"/>
            <p:cNvSpPr/>
            <p:nvPr/>
          </p:nvSpPr>
          <p:spPr>
            <a:xfrm>
              <a:off x="7573614" y="812192"/>
              <a:ext cx="360000" cy="36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椭圆 8"/>
            <p:cNvSpPr/>
            <p:nvPr/>
          </p:nvSpPr>
          <p:spPr>
            <a:xfrm>
              <a:off x="7573614" y="1439087"/>
              <a:ext cx="360000" cy="36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椭圆 11"/>
            <p:cNvSpPr/>
            <p:nvPr/>
          </p:nvSpPr>
          <p:spPr>
            <a:xfrm>
              <a:off x="7573614" y="2065982"/>
              <a:ext cx="360000" cy="36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椭圆 12"/>
            <p:cNvSpPr/>
            <p:nvPr/>
          </p:nvSpPr>
          <p:spPr>
            <a:xfrm>
              <a:off x="11394113" y="1438512"/>
              <a:ext cx="360000" cy="360000"/>
            </a:xfrm>
            <a:prstGeom prst="ellipse">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4" name="直接箭头连接符 13"/>
            <p:cNvCxnSpPr>
              <a:stCxn id="7" idx="6"/>
              <a:endCxn id="13" idx="2"/>
            </p:cNvCxnSpPr>
            <p:nvPr/>
          </p:nvCxnSpPr>
          <p:spPr>
            <a:xfrm>
              <a:off x="7933614" y="992192"/>
              <a:ext cx="3460499" cy="62632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9" idx="6"/>
              <a:endCxn id="13" idx="2"/>
            </p:cNvCxnSpPr>
            <p:nvPr/>
          </p:nvCxnSpPr>
          <p:spPr>
            <a:xfrm flipV="1">
              <a:off x="7933614" y="1618512"/>
              <a:ext cx="3460499" cy="57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2" idx="6"/>
              <a:endCxn id="13" idx="2"/>
            </p:cNvCxnSpPr>
            <p:nvPr/>
          </p:nvCxnSpPr>
          <p:spPr>
            <a:xfrm flipV="1">
              <a:off x="7933614" y="1618512"/>
              <a:ext cx="3460499" cy="62747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0" name="矩形 69">
                  <a:extLst>
                    <a:ext uri="{FF2B5EF4-FFF2-40B4-BE49-F238E27FC236}">
                      <ele attr="{A2AF7998-3DAC-49FD-A7FB-0D9B3DE80F04}"/>
                    </a:ext>
                  </a:extLst>
                </p:cNvPr>
                <p:cNvSpPr/>
                <p:nvPr/>
              </p:nvSpPr>
              <p:spPr>
                <a:xfrm>
                  <a:off x="7130168" y="782982"/>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𝑥</m:t>
                            </m:r>
                          </m:e>
                          <m:sub>
                            <m:r>
                              <a:rPr lang="en-US" altLang="zh-CN" b="0" i="1" smtClean="0">
                                <a:solidFill>
                                  <a:srgbClr val="000000"/>
                                </a:solidFill>
                                <a:latin typeface="Cambria Math" panose="02040503050406030204" pitchFamily="18" charset="0"/>
                                <a:ea typeface="微软雅黑" panose="020B0503020204020204" pitchFamily="34" charset="-122"/>
                              </a:rPr>
                              <m:t>1</m:t>
                            </m:r>
                          </m:sub>
                        </m:sSub>
                      </m:oMath>
                    </m:oMathPara>
                  </a14:m>
                  <a:endParaRPr lang="zh-CN" altLang="en-US" dirty="0"/>
                </a:p>
              </p:txBody>
            </p:sp>
          </mc:Choice>
          <mc:Fallback>
            <p:sp>
              <p:nvSpPr>
                <p:cNvPr id="70" name="矩形 69"/>
                <p:cNvSpPr>
                  <a:spLocks noRot="1" noChangeAspect="1" noMove="1" noResize="1" noEditPoints="1" noAdjustHandles="1" noChangeArrowheads="1" noChangeShapeType="1" noTextEdit="1"/>
                </p:cNvSpPr>
                <p:nvPr/>
              </p:nvSpPr>
              <p:spPr>
                <a:xfrm>
                  <a:off x="7130168" y="782982"/>
                  <a:ext cx="470385" cy="369332"/>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1" name="矩形 70">
                  <a:extLst>
                    <a:ext uri="{FF2B5EF4-FFF2-40B4-BE49-F238E27FC236}">
                      <ele attr="{29686617-62C7-4528-90EE-233ECC14446E}"/>
                    </a:ext>
                  </a:extLst>
                </p:cNvPr>
                <p:cNvSpPr/>
                <p:nvPr/>
              </p:nvSpPr>
              <p:spPr>
                <a:xfrm>
                  <a:off x="7127506" y="1409302"/>
                  <a:ext cx="4757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𝑥</m:t>
                            </m:r>
                          </m:e>
                          <m:sub>
                            <m:r>
                              <a:rPr lang="en-US" altLang="zh-CN" b="0" i="1" smtClean="0">
                                <a:solidFill>
                                  <a:srgbClr val="000000"/>
                                </a:solidFill>
                                <a:latin typeface="Cambria Math" panose="02040503050406030204" pitchFamily="18" charset="0"/>
                                <a:ea typeface="微软雅黑" panose="020B0503020204020204" pitchFamily="34" charset="-122"/>
                              </a:rPr>
                              <m:t>2</m:t>
                            </m:r>
                          </m:sub>
                        </m:sSub>
                      </m:oMath>
                    </m:oMathPara>
                  </a14:m>
                  <a:endParaRPr lang="zh-CN" altLang="en-US" dirty="0"/>
                </a:p>
              </p:txBody>
            </p:sp>
          </mc:Choice>
          <mc:Fallback>
            <p:sp>
              <p:nvSpPr>
                <p:cNvPr id="71" name="矩形 70"/>
                <p:cNvSpPr>
                  <a:spLocks noRot="1" noChangeAspect="1" noMove="1" noResize="1" noEditPoints="1" noAdjustHandles="1" noChangeArrowheads="1" noChangeShapeType="1" noTextEdit="1"/>
                </p:cNvSpPr>
                <p:nvPr/>
              </p:nvSpPr>
              <p:spPr>
                <a:xfrm>
                  <a:off x="7127506" y="1409302"/>
                  <a:ext cx="475708" cy="36933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2" name="矩形 71">
                  <a:extLst>
                    <a:ext uri="{FF2B5EF4-FFF2-40B4-BE49-F238E27FC236}">
                      <ele attr="{5C81B933-17BF-4092-862D-D05CF9F1CBC4}"/>
                    </a:ext>
                  </a:extLst>
                </p:cNvPr>
                <p:cNvSpPr/>
                <p:nvPr/>
              </p:nvSpPr>
              <p:spPr>
                <a:xfrm>
                  <a:off x="7127506" y="2035622"/>
                  <a:ext cx="4757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𝑥</m:t>
                            </m:r>
                          </m:e>
                          <m:sub>
                            <m:r>
                              <a:rPr lang="en-US" altLang="zh-CN" b="0" i="1" smtClean="0">
                                <a:solidFill>
                                  <a:srgbClr val="000000"/>
                                </a:solidFill>
                                <a:latin typeface="Cambria Math" panose="02040503050406030204" pitchFamily="18" charset="0"/>
                                <a:ea typeface="微软雅黑" panose="020B0503020204020204" pitchFamily="34" charset="-122"/>
                              </a:rPr>
                              <m:t>3</m:t>
                            </m:r>
                          </m:sub>
                        </m:sSub>
                      </m:oMath>
                    </m:oMathPara>
                  </a14:m>
                  <a:endParaRPr lang="zh-CN" altLang="en-US" dirty="0"/>
                </a:p>
              </p:txBody>
            </p:sp>
          </mc:Choice>
          <mc:Fallback>
            <p:sp>
              <p:nvSpPr>
                <p:cNvPr id="72" name="矩形 71"/>
                <p:cNvSpPr>
                  <a:spLocks noRot="1" noChangeAspect="1" noMove="1" noResize="1" noEditPoints="1" noAdjustHandles="1" noChangeArrowheads="1" noChangeShapeType="1" noTextEdit="1"/>
                </p:cNvSpPr>
                <p:nvPr/>
              </p:nvSpPr>
              <p:spPr>
                <a:xfrm>
                  <a:off x="7127506" y="2035622"/>
                  <a:ext cx="475708" cy="369332"/>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5" name="矩形 74">
                  <a:extLst>
                    <a:ext uri="{FF2B5EF4-FFF2-40B4-BE49-F238E27FC236}">
                      <ele attr="{B2AEBE3A-AA7E-4FC4-A204-C5FB4D7466A3}"/>
                    </a:ext>
                  </a:extLst>
                </p:cNvPr>
                <p:cNvSpPr/>
                <p:nvPr/>
              </p:nvSpPr>
              <p:spPr>
                <a:xfrm>
                  <a:off x="10361928" y="1136052"/>
                  <a:ext cx="6479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000000"/>
                            </a:solidFill>
                            <a:latin typeface="Cambria Math" panose="02040503050406030204" pitchFamily="18" charset="0"/>
                            <a:ea typeface="微软雅黑" panose="020B0503020204020204" pitchFamily="34" charset="-122"/>
                          </a:rPr>
                          <m:t>𝒘</m:t>
                        </m:r>
                        <m:r>
                          <a:rPr lang="en-US" altLang="zh-CN" b="1" i="1" smtClean="0">
                            <a:solidFill>
                              <a:srgbClr val="000000"/>
                            </a:solidFill>
                            <a:latin typeface="Cambria Math" panose="02040503050406030204" pitchFamily="18" charset="0"/>
                            <a:ea typeface="微软雅黑" panose="020B0503020204020204" pitchFamily="34" charset="-122"/>
                          </a:rPr>
                          <m:t>,</m:t>
                        </m:r>
                        <m:r>
                          <a:rPr lang="en-US" altLang="zh-CN" b="0" i="1" smtClean="0">
                            <a:solidFill>
                              <a:srgbClr val="000000"/>
                            </a:solidFill>
                            <a:latin typeface="Cambria Math" panose="02040503050406030204" pitchFamily="18" charset="0"/>
                            <a:ea typeface="微软雅黑" panose="020B0503020204020204" pitchFamily="34" charset="-122"/>
                          </a:rPr>
                          <m:t> </m:t>
                        </m:r>
                        <m:r>
                          <a:rPr lang="en-US" altLang="zh-CN" b="0" i="1" smtClean="0">
                            <a:solidFill>
                              <a:srgbClr val="000000"/>
                            </a:solidFill>
                            <a:latin typeface="Cambria Math" panose="02040503050406030204" pitchFamily="18" charset="0"/>
                            <a:ea typeface="微软雅黑" panose="020B0503020204020204" pitchFamily="34" charset="-122"/>
                          </a:rPr>
                          <m:t>𝑏</m:t>
                        </m:r>
                      </m:oMath>
                    </m:oMathPara>
                  </a14:m>
                  <a:endParaRPr lang="zh-CN" altLang="en-US" b="1" dirty="0"/>
                </a:p>
              </p:txBody>
            </p:sp>
          </mc:Choice>
          <mc:Fallback>
            <p:sp>
              <p:nvSpPr>
                <p:cNvPr id="75" name="矩形 74"/>
                <p:cNvSpPr>
                  <a:spLocks noRot="1" noChangeAspect="1" noMove="1" noResize="1" noEditPoints="1" noAdjustHandles="1" noChangeArrowheads="1" noChangeShapeType="1" noTextEdit="1"/>
                </p:cNvSpPr>
                <p:nvPr/>
              </p:nvSpPr>
              <p:spPr>
                <a:xfrm>
                  <a:off x="10361928" y="1136052"/>
                  <a:ext cx="647934" cy="369332"/>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3" name="矩形 82">
                  <a:extLst>
                    <a:ext uri="{FF2B5EF4-FFF2-40B4-BE49-F238E27FC236}">
                      <ele attr="{E93E3BF4-FD5C-43BC-8034-71D47CB79B95}"/>
                    </a:ext>
                  </a:extLst>
                </p:cNvPr>
                <p:cNvSpPr/>
                <p:nvPr/>
              </p:nvSpPr>
              <p:spPr>
                <a:xfrm>
                  <a:off x="7724897" y="2156650"/>
                  <a:ext cx="3347295" cy="805157"/>
                </a:xfrm>
                <a:prstGeom prst="rect">
                  <a:avLst/>
                </a:prstGeom>
              </p:spPr>
              <p:txBody>
                <a:bodyPr wrap="square">
                  <a:spAutoFit/>
                </a:bodyPr>
                <a:lstStyle/>
                <a:p>
                  <a:pPr marL="0" lvl="1" algn="just" eaLnBrk="0" fontAlgn="base" hangingPunct="0">
                    <a:spcBef>
                      <a:spcPts val="600"/>
                    </a:spcBef>
                    <a:spcAft>
                      <a:spcPts val="600"/>
                    </a:spcAft>
                    <a:buClr>
                      <a:srgbClr val="0000FF"/>
                    </a:buClr>
                  </a:pPr>
                  <a14:m>
                    <m:oMathPara xmlns:m="http://schemas.openxmlformats.org/officeDocument/2006/math">
                      <m:oMathParaPr>
                        <m:jc m:val="centerGroup"/>
                      </m:oMathParaPr>
                      <m:oMath xmlns:m="http://schemas.openxmlformats.org/officeDocument/2006/math">
                        <m:r>
                          <a:rPr lang="en-US" altLang="zh-CN" i="1" kern="0" smtClean="0">
                            <a:solidFill>
                              <a:srgbClr val="000000"/>
                            </a:solidFill>
                            <a:latin typeface="Cambria Math" panose="02040503050406030204" pitchFamily="18" charset="0"/>
                            <a:ea typeface="微软雅黑" panose="020B0503020204020204" pitchFamily="34" charset="-122"/>
                          </a:rPr>
                          <m:t>𝑧</m:t>
                        </m:r>
                        <m:r>
                          <a:rPr lang="en-US" altLang="zh-CN" i="1" kern="0">
                            <a:solidFill>
                              <a:srgbClr val="000000"/>
                            </a:solidFill>
                            <a:latin typeface="Cambria Math" panose="02040503050406030204" pitchFamily="18" charset="0"/>
                            <a:ea typeface="微软雅黑" panose="020B0503020204020204" pitchFamily="34" charset="-122"/>
                          </a:rPr>
                          <m:t>=</m:t>
                        </m:r>
                        <m:sSup>
                          <m:sSupPr>
                            <m:ctrlPr>
                              <a:rPr lang="en-US" altLang="zh-CN" b="1" i="1" kern="0" smtClean="0">
                                <a:solidFill>
                                  <a:srgbClr val="000000"/>
                                </a:solidFill>
                                <a:latin typeface="Cambria Math" panose="02040503050406030204" pitchFamily="18" charset="0"/>
                                <a:ea typeface="微软雅黑" panose="020B0503020204020204" pitchFamily="34" charset="-122"/>
                              </a:rPr>
                            </m:ctrlPr>
                          </m:sSupPr>
                          <m:e>
                            <m:r>
                              <a:rPr lang="en-US" altLang="zh-CN" b="1" i="1" kern="0" smtClean="0">
                                <a:solidFill>
                                  <a:srgbClr val="000000"/>
                                </a:solidFill>
                                <a:latin typeface="Cambria Math" panose="02040503050406030204" pitchFamily="18" charset="0"/>
                                <a:ea typeface="微软雅黑" panose="020B0503020204020204" pitchFamily="34" charset="-122"/>
                              </a:rPr>
                              <m:t>𝒘</m:t>
                            </m:r>
                          </m:e>
                          <m:sup>
                            <m:r>
                              <m:rPr>
                                <m:sty m:val="p"/>
                              </m:rPr>
                              <a:rPr lang="en-US" altLang="zh-CN" b="0" i="0" kern="0" smtClean="0">
                                <a:solidFill>
                                  <a:srgbClr val="000000"/>
                                </a:solidFill>
                                <a:latin typeface="Cambria Math" panose="02040503050406030204" pitchFamily="18" charset="0"/>
                                <a:ea typeface="微软雅黑" panose="020B0503020204020204" pitchFamily="34" charset="-122"/>
                              </a:rPr>
                              <m:t>T</m:t>
                            </m:r>
                          </m:sup>
                        </m:sSup>
                        <m:r>
                          <a:rPr lang="en-US" altLang="zh-CN" b="1" i="1" kern="0" smtClean="0">
                            <a:solidFill>
                              <a:srgbClr val="000000"/>
                            </a:solidFill>
                            <a:latin typeface="Cambria Math" panose="02040503050406030204" pitchFamily="18" charset="0"/>
                            <a:ea typeface="微软雅黑" panose="020B0503020204020204" pitchFamily="34" charset="-122"/>
                          </a:rPr>
                          <m:t>𝒙</m:t>
                        </m:r>
                        <m:r>
                          <a:rPr lang="en-US" altLang="zh-CN" i="1" kern="0">
                            <a:solidFill>
                              <a:srgbClr val="000000"/>
                            </a:solidFill>
                            <a:latin typeface="Cambria Math" panose="02040503050406030204" pitchFamily="18" charset="0"/>
                            <a:ea typeface="微软雅黑" panose="020B0503020204020204" pitchFamily="34" charset="-122"/>
                          </a:rPr>
                          <m:t>+</m:t>
                        </m:r>
                        <m:r>
                          <a:rPr lang="en-US" altLang="zh-CN" i="1" kern="0" smtClean="0">
                            <a:solidFill>
                              <a:srgbClr val="000000"/>
                            </a:solidFill>
                            <a:latin typeface="Cambria Math" panose="02040503050406030204" pitchFamily="18" charset="0"/>
                            <a:ea typeface="微软雅黑" panose="020B0503020204020204" pitchFamily="34" charset="-122"/>
                          </a:rPr>
                          <m:t>𝑏</m:t>
                        </m:r>
                      </m:oMath>
                    </m:oMathPara>
                  </a14:m>
                  <a:endParaRPr lang="en-US" altLang="zh-CN" kern="0" dirty="0">
                    <a:solidFill>
                      <a:srgbClr val="000000"/>
                    </a:solidFill>
                    <a:latin typeface="微软雅黑" panose="020B0503020204020204" pitchFamily="34" charset="-122"/>
                    <a:ea typeface="微软雅黑" panose="020B0503020204020204" pitchFamily="34" charset="-122"/>
                  </a:endParaRPr>
                </a:p>
                <a:p>
                  <a:pPr marL="0" lvl="1" algn="just" eaLnBrk="0" fontAlgn="base" hangingPunct="0">
                    <a:spcBef>
                      <a:spcPts val="600"/>
                    </a:spcBef>
                    <a:spcAft>
                      <a:spcPts val="600"/>
                    </a:spcAft>
                    <a:buClr>
                      <a:srgbClr val="0000FF"/>
                    </a:buClr>
                  </a:pPr>
                  <a14:m>
                    <m:oMathPara xmlns:m="http://schemas.openxmlformats.org/officeDocument/2006/math">
                      <m:oMathParaPr>
                        <m:jc m:val="centerGroup"/>
                      </m:oMathParaPr>
                      <m:oMath xmlns:m="http://schemas.openxmlformats.org/officeDocument/2006/math">
                        <m:r>
                          <a:rPr lang="en-US" altLang="zh-CN" i="1" kern="0" smtClean="0">
                            <a:solidFill>
                              <a:srgbClr val="000000"/>
                            </a:solidFill>
                            <a:latin typeface="Cambria Math" panose="02040503050406030204" pitchFamily="18" charset="0"/>
                            <a:ea typeface="微软雅黑" panose="020B0503020204020204" pitchFamily="34" charset="-122"/>
                          </a:rPr>
                          <m:t>𝑎</m:t>
                        </m:r>
                        <m:r>
                          <a:rPr lang="en-US" altLang="zh-CN" i="1" kern="0">
                            <a:solidFill>
                              <a:srgbClr val="000000"/>
                            </a:solidFill>
                            <a:latin typeface="Cambria Math" panose="02040503050406030204" pitchFamily="18" charset="0"/>
                            <a:ea typeface="微软雅黑" panose="020B0503020204020204" pitchFamily="34" charset="-122"/>
                          </a:rPr>
                          <m:t>=</m:t>
                        </m:r>
                        <m:r>
                          <a:rPr lang="en-US" altLang="zh-CN" b="0" i="1" kern="0" smtClean="0">
                            <a:solidFill>
                              <a:srgbClr val="000000"/>
                            </a:solidFill>
                            <a:latin typeface="Cambria Math" panose="02040503050406030204" pitchFamily="18" charset="0"/>
                            <a:ea typeface="微软雅黑" panose="020B0503020204020204" pitchFamily="34" charset="-122"/>
                          </a:rPr>
                          <m:t>𝑓</m:t>
                        </m:r>
                        <m:r>
                          <a:rPr lang="en-US" altLang="zh-CN" i="1" kern="0">
                            <a:solidFill>
                              <a:srgbClr val="000000"/>
                            </a:solidFill>
                            <a:latin typeface="Cambria Math" panose="02040503050406030204" pitchFamily="18" charset="0"/>
                            <a:ea typeface="微软雅黑" panose="020B0503020204020204" pitchFamily="34" charset="-122"/>
                          </a:rPr>
                          <m:t>(</m:t>
                        </m:r>
                        <m:r>
                          <a:rPr lang="en-US" altLang="zh-CN" i="1" kern="0" smtClean="0">
                            <a:solidFill>
                              <a:srgbClr val="000000"/>
                            </a:solidFill>
                            <a:latin typeface="Cambria Math" panose="02040503050406030204" pitchFamily="18" charset="0"/>
                            <a:ea typeface="微软雅黑" panose="020B0503020204020204" pitchFamily="34" charset="-122"/>
                          </a:rPr>
                          <m:t>𝑧</m:t>
                        </m:r>
                        <m:r>
                          <a:rPr lang="en-US" altLang="zh-CN" i="1" kern="0">
                            <a:solidFill>
                              <a:srgbClr val="000000"/>
                            </a:solidFill>
                            <a:latin typeface="Cambria Math" panose="02040503050406030204" pitchFamily="18" charset="0"/>
                            <a:ea typeface="微软雅黑" panose="020B0503020204020204" pitchFamily="34" charset="-122"/>
                          </a:rPr>
                          <m:t>)</m:t>
                        </m:r>
                      </m:oMath>
                    </m:oMathPara>
                  </a14:m>
                  <a:endParaRPr lang="en-US" altLang="zh-CN" kern="0" dirty="0">
                    <a:solidFill>
                      <a:srgbClr val="000000"/>
                    </a:solidFill>
                    <a:latin typeface="微软雅黑" panose="020B0503020204020204" pitchFamily="34" charset="-122"/>
                    <a:ea typeface="微软雅黑" panose="020B0503020204020204" pitchFamily="34" charset="-122"/>
                  </a:endParaRPr>
                </a:p>
              </p:txBody>
            </p:sp>
          </mc:Choice>
          <mc:Fallback>
            <p:sp>
              <p:nvSpPr>
                <p:cNvPr id="83" name="矩形 82"/>
                <p:cNvSpPr>
                  <a:spLocks noRot="1" noChangeAspect="1" noMove="1" noResize="1" noEditPoints="1" noAdjustHandles="1" noChangeArrowheads="1" noChangeShapeType="1" noTextEdit="1"/>
                </p:cNvSpPr>
                <p:nvPr/>
              </p:nvSpPr>
              <p:spPr>
                <a:xfrm>
                  <a:off x="7724897" y="2156650"/>
                  <a:ext cx="3347295" cy="805157"/>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sp>
          <p:nvSpPr>
            <p:cNvPr id="89" name="对话气泡: 圆角矩形 88"/>
            <p:cNvSpPr/>
            <p:nvPr/>
          </p:nvSpPr>
          <p:spPr>
            <a:xfrm>
              <a:off x="10481026" y="2227840"/>
              <a:ext cx="1298148" cy="446320"/>
            </a:xfrm>
            <a:prstGeom prst="wedgeRoundRectCallout">
              <a:avLst>
                <a:gd name="adj1" fmla="val -74341"/>
                <a:gd name="adj2" fmla="val 46912"/>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b="1" dirty="0"/>
                <a:t>普通激活函数</a:t>
              </a:r>
              <a:endParaRPr lang="zh-CN" altLang="en-US" sz="1400" b="1" dirty="0"/>
            </a:p>
          </p:txBody>
        </p:sp>
      </p:grpSp>
      <p:grpSp>
        <p:nvGrpSpPr>
          <p:cNvPr id="3" name="组合 2"/>
          <p:cNvGrpSpPr/>
          <p:nvPr/>
        </p:nvGrpSpPr>
        <p:grpSpPr>
          <a:xfrm>
            <a:off x="7127506" y="3379866"/>
            <a:ext cx="4829264" cy="3525949"/>
            <a:chOff x="7127506" y="3379866"/>
            <a:chExt cx="4829264" cy="3525949"/>
          </a:xfrm>
        </p:grpSpPr>
        <p:sp>
          <p:nvSpPr>
            <p:cNvPr id="38" name="椭圆 37"/>
            <p:cNvSpPr/>
            <p:nvPr/>
          </p:nvSpPr>
          <p:spPr>
            <a:xfrm>
              <a:off x="7573614" y="3905246"/>
              <a:ext cx="360000" cy="36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9" name="椭圆 38"/>
            <p:cNvSpPr/>
            <p:nvPr/>
          </p:nvSpPr>
          <p:spPr>
            <a:xfrm>
              <a:off x="7573614" y="4532141"/>
              <a:ext cx="360000" cy="36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0" name="椭圆 39"/>
            <p:cNvSpPr/>
            <p:nvPr/>
          </p:nvSpPr>
          <p:spPr>
            <a:xfrm>
              <a:off x="7573614" y="5159036"/>
              <a:ext cx="360000" cy="36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1" name="椭圆 40"/>
            <p:cNvSpPr/>
            <p:nvPr/>
          </p:nvSpPr>
          <p:spPr>
            <a:xfrm>
              <a:off x="11394113" y="3510027"/>
              <a:ext cx="360000" cy="360000"/>
            </a:xfrm>
            <a:prstGeom prst="ellipse">
              <a:avLst/>
            </a:prstGeom>
            <a:noFill/>
            <a:ln w="19050" cap="flat" cmpd="sng" algn="ctr">
              <a:solidFill>
                <a:srgbClr val="0000FF"/>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42" name="直接箭头连接符 41"/>
            <p:cNvCxnSpPr>
              <a:stCxn id="38" idx="6"/>
              <a:endCxn id="41" idx="2"/>
            </p:cNvCxnSpPr>
            <p:nvPr/>
          </p:nvCxnSpPr>
          <p:spPr>
            <a:xfrm flipV="1">
              <a:off x="7933614" y="3690027"/>
              <a:ext cx="3460499" cy="395219"/>
            </a:xfrm>
            <a:prstGeom prst="straightConnector1">
              <a:avLst/>
            </a:prstGeom>
            <a:ln w="12700">
              <a:solidFill>
                <a:srgbClr val="0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9" idx="6"/>
              <a:endCxn id="41" idx="2"/>
            </p:cNvCxnSpPr>
            <p:nvPr/>
          </p:nvCxnSpPr>
          <p:spPr>
            <a:xfrm flipV="1">
              <a:off x="7933614" y="3690027"/>
              <a:ext cx="3460499" cy="1022114"/>
            </a:xfrm>
            <a:prstGeom prst="straightConnector1">
              <a:avLst/>
            </a:prstGeom>
            <a:ln w="12700">
              <a:solidFill>
                <a:srgbClr val="0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6"/>
              <a:endCxn id="41" idx="2"/>
            </p:cNvCxnSpPr>
            <p:nvPr/>
          </p:nvCxnSpPr>
          <p:spPr>
            <a:xfrm flipV="1">
              <a:off x="7933614" y="3690027"/>
              <a:ext cx="3460499" cy="1649009"/>
            </a:xfrm>
            <a:prstGeom prst="straightConnector1">
              <a:avLst/>
            </a:prstGeom>
            <a:ln w="12700">
              <a:solidFill>
                <a:srgbClr val="0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11394113" y="4146861"/>
              <a:ext cx="360000" cy="360000"/>
            </a:xfrm>
            <a:prstGeom prst="ellipse">
              <a:avLst/>
            </a:prstGeom>
            <a:noFill/>
            <a:ln w="19050" cap="flat" cmpd="sng" algn="ctr">
              <a:solidFill>
                <a:srgbClr val="0000FF"/>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椭圆 52"/>
            <p:cNvSpPr/>
            <p:nvPr/>
          </p:nvSpPr>
          <p:spPr>
            <a:xfrm>
              <a:off x="11394113" y="4783695"/>
              <a:ext cx="360000" cy="360000"/>
            </a:xfrm>
            <a:prstGeom prst="ellipse">
              <a:avLst/>
            </a:prstGeom>
            <a:no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b="1" dirty="0">
                  <a:solidFill>
                    <a:srgbClr val="0000FF"/>
                  </a:solidFill>
                </a:rPr>
                <a:t>…</a:t>
              </a:r>
              <a:endParaRPr lang="zh-CN" altLang="en-US" b="1" dirty="0">
                <a:solidFill>
                  <a:srgbClr val="0000FF"/>
                </a:solidFill>
              </a:endParaRPr>
            </a:p>
          </p:txBody>
        </p:sp>
        <p:sp>
          <p:nvSpPr>
            <p:cNvPr id="54" name="椭圆 53"/>
            <p:cNvSpPr/>
            <p:nvPr/>
          </p:nvSpPr>
          <p:spPr>
            <a:xfrm>
              <a:off x="11394113" y="5410590"/>
              <a:ext cx="360000" cy="360000"/>
            </a:xfrm>
            <a:prstGeom prst="ellipse">
              <a:avLst/>
            </a:prstGeom>
            <a:noFill/>
            <a:ln w="19050" cap="flat" cmpd="sng" algn="ctr">
              <a:solidFill>
                <a:srgbClr val="0000FF"/>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59" name="直接箭头连接符 58"/>
            <p:cNvCxnSpPr>
              <a:stCxn id="38" idx="6"/>
              <a:endCxn id="52" idx="2"/>
            </p:cNvCxnSpPr>
            <p:nvPr/>
          </p:nvCxnSpPr>
          <p:spPr>
            <a:xfrm>
              <a:off x="7933614" y="4085246"/>
              <a:ext cx="3460499" cy="24161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39" idx="6"/>
              <a:endCxn id="52" idx="2"/>
            </p:cNvCxnSpPr>
            <p:nvPr/>
          </p:nvCxnSpPr>
          <p:spPr>
            <a:xfrm flipV="1">
              <a:off x="7933614" y="4326861"/>
              <a:ext cx="3460499" cy="38528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39" idx="6"/>
              <a:endCxn id="54" idx="2"/>
            </p:cNvCxnSpPr>
            <p:nvPr/>
          </p:nvCxnSpPr>
          <p:spPr>
            <a:xfrm>
              <a:off x="7933614" y="4712141"/>
              <a:ext cx="3460499" cy="878449"/>
            </a:xfrm>
            <a:prstGeom prst="straightConnector1">
              <a:avLst/>
            </a:prstGeom>
            <a:ln w="12700">
              <a:solidFill>
                <a:srgbClr val="0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40" idx="6"/>
              <a:endCxn id="52" idx="2"/>
            </p:cNvCxnSpPr>
            <p:nvPr/>
          </p:nvCxnSpPr>
          <p:spPr>
            <a:xfrm flipV="1">
              <a:off x="7933614" y="4326861"/>
              <a:ext cx="3460499" cy="101217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40" idx="6"/>
              <a:endCxn id="54" idx="2"/>
            </p:cNvCxnSpPr>
            <p:nvPr/>
          </p:nvCxnSpPr>
          <p:spPr>
            <a:xfrm>
              <a:off x="7933614" y="5339036"/>
              <a:ext cx="3460499" cy="251554"/>
            </a:xfrm>
            <a:prstGeom prst="straightConnector1">
              <a:avLst/>
            </a:prstGeom>
            <a:ln w="12700">
              <a:solidFill>
                <a:srgbClr val="0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38" idx="6"/>
              <a:endCxn id="54" idx="2"/>
            </p:cNvCxnSpPr>
            <p:nvPr/>
          </p:nvCxnSpPr>
          <p:spPr>
            <a:xfrm>
              <a:off x="7933614" y="4085246"/>
              <a:ext cx="3460499" cy="1505344"/>
            </a:xfrm>
            <a:prstGeom prst="straightConnector1">
              <a:avLst/>
            </a:prstGeom>
            <a:ln w="12700">
              <a:solidFill>
                <a:srgbClr val="0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11191457" y="3433037"/>
              <a:ext cx="765313" cy="243104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77" name="矩形 76">
                  <a:extLst>
                    <a:ext uri="{FF2B5EF4-FFF2-40B4-BE49-F238E27FC236}">
                      <ele attr="{2AB45C64-016D-4B04-895A-B78C71DC5FE4}"/>
                    </a:ext>
                  </a:extLst>
                </p:cNvPr>
                <p:cNvSpPr/>
                <p:nvPr/>
              </p:nvSpPr>
              <p:spPr>
                <a:xfrm>
                  <a:off x="10251706" y="3379866"/>
                  <a:ext cx="8382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000000"/>
                                </a:solidFill>
                                <a:latin typeface="Cambria Math" panose="02040503050406030204" pitchFamily="18" charset="0"/>
                                <a:ea typeface="微软雅黑" panose="020B0503020204020204" pitchFamily="34" charset="-122"/>
                              </a:rPr>
                            </m:ctrlPr>
                          </m:sSubPr>
                          <m:e>
                            <m:r>
                              <a:rPr lang="en-US" altLang="zh-CN" b="1" i="1" smtClean="0">
                                <a:solidFill>
                                  <a:srgbClr val="000000"/>
                                </a:solidFill>
                                <a:latin typeface="Cambria Math" panose="02040503050406030204" pitchFamily="18" charset="0"/>
                                <a:ea typeface="微软雅黑" panose="020B0503020204020204" pitchFamily="34" charset="-122"/>
                              </a:rPr>
                              <m:t>𝒘</m:t>
                            </m:r>
                          </m:e>
                          <m:sub>
                            <m:r>
                              <a:rPr lang="en-US" altLang="zh-CN" b="0" i="1" smtClean="0">
                                <a:solidFill>
                                  <a:srgbClr val="000000"/>
                                </a:solidFill>
                                <a:latin typeface="Cambria Math" panose="02040503050406030204" pitchFamily="18" charset="0"/>
                                <a:ea typeface="微软雅黑" panose="020B0503020204020204" pitchFamily="34" charset="-122"/>
                              </a:rPr>
                              <m:t>1</m:t>
                            </m:r>
                          </m:sub>
                        </m:sSub>
                        <m:r>
                          <a:rPr lang="en-US" altLang="zh-CN" b="1" i="1" smtClean="0">
                            <a:solidFill>
                              <a:srgbClr val="000000"/>
                            </a:solidFill>
                            <a:latin typeface="Cambria Math" panose="02040503050406030204" pitchFamily="18" charset="0"/>
                            <a:ea typeface="微软雅黑" panose="020B0503020204020204" pitchFamily="34" charset="-122"/>
                          </a:rPr>
                          <m:t>,</m:t>
                        </m:r>
                        <m:r>
                          <a:rPr lang="en-US" altLang="zh-CN" b="0" i="1" smtClean="0">
                            <a:solidFill>
                              <a:srgbClr val="000000"/>
                            </a:solidFill>
                            <a:latin typeface="Cambria Math" panose="02040503050406030204" pitchFamily="18" charset="0"/>
                            <a:ea typeface="微软雅黑" panose="020B0503020204020204" pitchFamily="34" charset="-122"/>
                          </a:rPr>
                          <m:t> </m:t>
                        </m:r>
                        <m:sSub>
                          <m:sSubPr>
                            <m:ctrlPr>
                              <a:rPr lang="en-US" altLang="zh-CN" b="0"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𝑏</m:t>
                            </m:r>
                          </m:e>
                          <m:sub>
                            <m:r>
                              <a:rPr lang="en-US" altLang="zh-CN" b="0" i="1" smtClean="0">
                                <a:solidFill>
                                  <a:srgbClr val="000000"/>
                                </a:solidFill>
                                <a:latin typeface="Cambria Math" panose="02040503050406030204" pitchFamily="18" charset="0"/>
                                <a:ea typeface="微软雅黑" panose="020B0503020204020204" pitchFamily="34" charset="-122"/>
                              </a:rPr>
                              <m:t>1</m:t>
                            </m:r>
                          </m:sub>
                        </m:sSub>
                      </m:oMath>
                    </m:oMathPara>
                  </a14:m>
                  <a:endParaRPr lang="zh-CN" altLang="en-US" b="1" dirty="0"/>
                </a:p>
              </p:txBody>
            </p:sp>
          </mc:Choice>
          <mc:Fallback>
            <p:sp>
              <p:nvSpPr>
                <p:cNvPr id="77" name="矩形 76"/>
                <p:cNvSpPr>
                  <a:spLocks noRot="1" noChangeAspect="1" noMove="1" noResize="1" noEditPoints="1" noAdjustHandles="1" noChangeArrowheads="1" noChangeShapeType="1" noTextEdit="1"/>
                </p:cNvSpPr>
                <p:nvPr/>
              </p:nvSpPr>
              <p:spPr>
                <a:xfrm>
                  <a:off x="10251706" y="3379866"/>
                  <a:ext cx="838243" cy="369332"/>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8" name="矩形 77">
                  <a:extLst>
                    <a:ext uri="{FF2B5EF4-FFF2-40B4-BE49-F238E27FC236}">
                      <ele attr="{B87F4602-3C62-4297-A19D-A2930093AC1A}"/>
                    </a:ext>
                  </a:extLst>
                </p:cNvPr>
                <p:cNvSpPr/>
                <p:nvPr/>
              </p:nvSpPr>
              <p:spPr>
                <a:xfrm>
                  <a:off x="10251706" y="4563252"/>
                  <a:ext cx="8488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000000"/>
                                </a:solidFill>
                                <a:latin typeface="Cambria Math" panose="02040503050406030204" pitchFamily="18" charset="0"/>
                                <a:ea typeface="微软雅黑" panose="020B0503020204020204" pitchFamily="34" charset="-122"/>
                              </a:rPr>
                            </m:ctrlPr>
                          </m:sSubPr>
                          <m:e>
                            <m:r>
                              <a:rPr lang="en-US" altLang="zh-CN" b="1" i="1" smtClean="0">
                                <a:solidFill>
                                  <a:srgbClr val="000000"/>
                                </a:solidFill>
                                <a:latin typeface="Cambria Math" panose="02040503050406030204" pitchFamily="18" charset="0"/>
                                <a:ea typeface="微软雅黑" panose="020B0503020204020204" pitchFamily="34" charset="-122"/>
                              </a:rPr>
                              <m:t>𝒘</m:t>
                            </m:r>
                          </m:e>
                          <m:sub>
                            <m:r>
                              <a:rPr lang="en-US" altLang="zh-CN" b="0" i="1" smtClean="0">
                                <a:solidFill>
                                  <a:srgbClr val="000000"/>
                                </a:solidFill>
                                <a:latin typeface="Cambria Math" panose="02040503050406030204" pitchFamily="18" charset="0"/>
                                <a:ea typeface="微软雅黑" panose="020B0503020204020204" pitchFamily="34" charset="-122"/>
                              </a:rPr>
                              <m:t>2</m:t>
                            </m:r>
                          </m:sub>
                        </m:sSub>
                        <m:r>
                          <a:rPr lang="en-US" altLang="zh-CN" b="1" i="1" smtClean="0">
                            <a:solidFill>
                              <a:srgbClr val="000000"/>
                            </a:solidFill>
                            <a:latin typeface="Cambria Math" panose="02040503050406030204" pitchFamily="18" charset="0"/>
                            <a:ea typeface="微软雅黑" panose="020B0503020204020204" pitchFamily="34" charset="-122"/>
                          </a:rPr>
                          <m:t>,</m:t>
                        </m:r>
                        <m:r>
                          <a:rPr lang="en-US" altLang="zh-CN" b="0" i="1" smtClean="0">
                            <a:solidFill>
                              <a:srgbClr val="000000"/>
                            </a:solidFill>
                            <a:latin typeface="Cambria Math" panose="02040503050406030204" pitchFamily="18" charset="0"/>
                            <a:ea typeface="微软雅黑" panose="020B0503020204020204" pitchFamily="34" charset="-122"/>
                          </a:rPr>
                          <m:t> </m:t>
                        </m:r>
                        <m:sSub>
                          <m:sSubPr>
                            <m:ctrlPr>
                              <a:rPr lang="en-US" altLang="zh-CN" b="0"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𝑏</m:t>
                            </m:r>
                          </m:e>
                          <m:sub>
                            <m:r>
                              <a:rPr lang="en-US" altLang="zh-CN" b="0" i="1" smtClean="0">
                                <a:solidFill>
                                  <a:srgbClr val="000000"/>
                                </a:solidFill>
                                <a:latin typeface="Cambria Math" panose="02040503050406030204" pitchFamily="18" charset="0"/>
                                <a:ea typeface="微软雅黑" panose="020B0503020204020204" pitchFamily="34" charset="-122"/>
                              </a:rPr>
                              <m:t>2</m:t>
                            </m:r>
                          </m:sub>
                        </m:sSub>
                      </m:oMath>
                    </m:oMathPara>
                  </a14:m>
                  <a:endParaRPr lang="zh-CN" altLang="en-US" b="1" dirty="0"/>
                </a:p>
              </p:txBody>
            </p:sp>
          </mc:Choice>
          <mc:Fallback>
            <p:sp>
              <p:nvSpPr>
                <p:cNvPr id="78" name="矩形 77"/>
                <p:cNvSpPr>
                  <a:spLocks noRot="1" noChangeAspect="1" noMove="1" noResize="1" noEditPoints="1" noAdjustHandles="1" noChangeArrowheads="1" noChangeShapeType="1" noTextEdit="1"/>
                </p:cNvSpPr>
                <p:nvPr/>
              </p:nvSpPr>
              <p:spPr>
                <a:xfrm>
                  <a:off x="10251706" y="4563252"/>
                  <a:ext cx="848887" cy="369332"/>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9" name="矩形 78">
                  <a:extLst>
                    <a:ext uri="{FF2B5EF4-FFF2-40B4-BE49-F238E27FC236}">
                      <ele attr="{4801CA62-89E0-4F84-82FD-F90D2C335BA0}"/>
                    </a:ext>
                  </a:extLst>
                </p:cNvPr>
                <p:cNvSpPr/>
                <p:nvPr/>
              </p:nvSpPr>
              <p:spPr>
                <a:xfrm>
                  <a:off x="10251706" y="5577371"/>
                  <a:ext cx="9071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000000"/>
                                </a:solidFill>
                                <a:latin typeface="Cambria Math" panose="02040503050406030204" pitchFamily="18" charset="0"/>
                                <a:ea typeface="微软雅黑" panose="020B0503020204020204" pitchFamily="34" charset="-122"/>
                              </a:rPr>
                            </m:ctrlPr>
                          </m:sSubPr>
                          <m:e>
                            <m:r>
                              <a:rPr lang="en-US" altLang="zh-CN" b="1" i="1" smtClean="0">
                                <a:solidFill>
                                  <a:srgbClr val="000000"/>
                                </a:solidFill>
                                <a:latin typeface="Cambria Math" panose="02040503050406030204" pitchFamily="18" charset="0"/>
                                <a:ea typeface="微软雅黑" panose="020B0503020204020204" pitchFamily="34" charset="-122"/>
                              </a:rPr>
                              <m:t>𝒘</m:t>
                            </m:r>
                          </m:e>
                          <m:sub>
                            <m:r>
                              <a:rPr lang="en-US" altLang="zh-CN" b="0" i="1" smtClean="0">
                                <a:solidFill>
                                  <a:srgbClr val="000000"/>
                                </a:solidFill>
                                <a:latin typeface="Cambria Math" panose="02040503050406030204" pitchFamily="18" charset="0"/>
                                <a:ea typeface="微软雅黑" panose="020B0503020204020204" pitchFamily="34" charset="-122"/>
                              </a:rPr>
                              <m:t>𝐾</m:t>
                            </m:r>
                          </m:sub>
                        </m:sSub>
                        <m:r>
                          <a:rPr lang="en-US" altLang="zh-CN" b="1" i="1" smtClean="0">
                            <a:solidFill>
                              <a:srgbClr val="000000"/>
                            </a:solidFill>
                            <a:latin typeface="Cambria Math" panose="02040503050406030204" pitchFamily="18" charset="0"/>
                            <a:ea typeface="微软雅黑" panose="020B0503020204020204" pitchFamily="34" charset="-122"/>
                          </a:rPr>
                          <m:t>,</m:t>
                        </m:r>
                        <m:r>
                          <a:rPr lang="en-US" altLang="zh-CN" b="0" i="1" smtClean="0">
                            <a:solidFill>
                              <a:srgbClr val="000000"/>
                            </a:solidFill>
                            <a:latin typeface="Cambria Math" panose="02040503050406030204" pitchFamily="18" charset="0"/>
                            <a:ea typeface="微软雅黑" panose="020B0503020204020204" pitchFamily="34" charset="-122"/>
                          </a:rPr>
                          <m:t> </m:t>
                        </m:r>
                        <m:sSub>
                          <m:sSubPr>
                            <m:ctrlPr>
                              <a:rPr lang="en-US" altLang="zh-CN" b="0"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𝑏</m:t>
                            </m:r>
                          </m:e>
                          <m:sub>
                            <m:r>
                              <a:rPr lang="en-US" altLang="zh-CN" b="0" i="1" smtClean="0">
                                <a:solidFill>
                                  <a:srgbClr val="000000"/>
                                </a:solidFill>
                                <a:latin typeface="Cambria Math" panose="02040503050406030204" pitchFamily="18" charset="0"/>
                                <a:ea typeface="微软雅黑" panose="020B0503020204020204" pitchFamily="34" charset="-122"/>
                              </a:rPr>
                              <m:t>𝐾</m:t>
                            </m:r>
                          </m:sub>
                        </m:sSub>
                      </m:oMath>
                    </m:oMathPara>
                  </a14:m>
                  <a:endParaRPr lang="zh-CN" altLang="en-US" b="1" dirty="0"/>
                </a:p>
              </p:txBody>
            </p:sp>
          </mc:Choice>
          <mc:Fallback>
            <p:sp>
              <p:nvSpPr>
                <p:cNvPr id="79" name="矩形 78"/>
                <p:cNvSpPr>
                  <a:spLocks noRot="1" noChangeAspect="1" noMove="1" noResize="1" noEditPoints="1" noAdjustHandles="1" noChangeArrowheads="1" noChangeShapeType="1" noTextEdit="1"/>
                </p:cNvSpPr>
                <p:nvPr/>
              </p:nvSpPr>
              <p:spPr>
                <a:xfrm>
                  <a:off x="10251706" y="5577371"/>
                  <a:ext cx="907108" cy="369332"/>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0" name="矩形 79">
                  <a:extLst>
                    <a:ext uri="{FF2B5EF4-FFF2-40B4-BE49-F238E27FC236}">
                      <ele attr="{299AB097-C76E-4F8D-8AA8-8E3085F5646E}"/>
                    </a:ext>
                  </a:extLst>
                </p:cNvPr>
                <p:cNvSpPr/>
                <p:nvPr/>
              </p:nvSpPr>
              <p:spPr>
                <a:xfrm>
                  <a:off x="7130168" y="3871129"/>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𝑥</m:t>
                            </m:r>
                          </m:e>
                          <m:sub>
                            <m:r>
                              <a:rPr lang="en-US" altLang="zh-CN" b="0" i="1" smtClean="0">
                                <a:solidFill>
                                  <a:srgbClr val="000000"/>
                                </a:solidFill>
                                <a:latin typeface="Cambria Math" panose="02040503050406030204" pitchFamily="18" charset="0"/>
                                <a:ea typeface="微软雅黑" panose="020B0503020204020204" pitchFamily="34" charset="-122"/>
                              </a:rPr>
                              <m:t>1</m:t>
                            </m:r>
                          </m:sub>
                        </m:sSub>
                      </m:oMath>
                    </m:oMathPara>
                  </a14:m>
                  <a:endParaRPr lang="zh-CN" altLang="en-US" dirty="0"/>
                </a:p>
              </p:txBody>
            </p:sp>
          </mc:Choice>
          <mc:Fallback>
            <p:sp>
              <p:nvSpPr>
                <p:cNvPr id="80" name="矩形 79"/>
                <p:cNvSpPr>
                  <a:spLocks noRot="1" noChangeAspect="1" noMove="1" noResize="1" noEditPoints="1" noAdjustHandles="1" noChangeArrowheads="1" noChangeShapeType="1" noTextEdit="1"/>
                </p:cNvSpPr>
                <p:nvPr/>
              </p:nvSpPr>
              <p:spPr>
                <a:xfrm>
                  <a:off x="7130168" y="3871129"/>
                  <a:ext cx="470385" cy="369332"/>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1" name="矩形 80">
                  <a:extLst>
                    <a:ext uri="{FF2B5EF4-FFF2-40B4-BE49-F238E27FC236}">
                      <ele attr="{BD41875D-77B2-4A6B-8603-786F5BB30F9B}"/>
                    </a:ext>
                  </a:extLst>
                </p:cNvPr>
                <p:cNvSpPr/>
                <p:nvPr/>
              </p:nvSpPr>
              <p:spPr>
                <a:xfrm>
                  <a:off x="7127506" y="4497449"/>
                  <a:ext cx="4757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𝑥</m:t>
                            </m:r>
                          </m:e>
                          <m:sub>
                            <m:r>
                              <a:rPr lang="en-US" altLang="zh-CN" b="0" i="1" smtClean="0">
                                <a:solidFill>
                                  <a:srgbClr val="000000"/>
                                </a:solidFill>
                                <a:latin typeface="Cambria Math" panose="02040503050406030204" pitchFamily="18" charset="0"/>
                                <a:ea typeface="微软雅黑" panose="020B0503020204020204" pitchFamily="34" charset="-122"/>
                              </a:rPr>
                              <m:t>2</m:t>
                            </m:r>
                          </m:sub>
                        </m:sSub>
                      </m:oMath>
                    </m:oMathPara>
                  </a14:m>
                  <a:endParaRPr lang="zh-CN" altLang="en-US" dirty="0"/>
                </a:p>
              </p:txBody>
            </p:sp>
          </mc:Choice>
          <mc:Fallback>
            <p:sp>
              <p:nvSpPr>
                <p:cNvPr id="81" name="矩形 80"/>
                <p:cNvSpPr>
                  <a:spLocks noRot="1" noChangeAspect="1" noMove="1" noResize="1" noEditPoints="1" noAdjustHandles="1" noChangeArrowheads="1" noChangeShapeType="1" noTextEdit="1"/>
                </p:cNvSpPr>
                <p:nvPr/>
              </p:nvSpPr>
              <p:spPr>
                <a:xfrm>
                  <a:off x="7127506" y="4497449"/>
                  <a:ext cx="475708" cy="369332"/>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2" name="矩形 81">
                  <a:extLst>
                    <a:ext uri="{FF2B5EF4-FFF2-40B4-BE49-F238E27FC236}">
                      <ele attr="{2E844C4A-CDF7-4C5D-8728-B3E5986DFAFD}"/>
                    </a:ext>
                  </a:extLst>
                </p:cNvPr>
                <p:cNvSpPr/>
                <p:nvPr/>
              </p:nvSpPr>
              <p:spPr>
                <a:xfrm>
                  <a:off x="7127506" y="5123769"/>
                  <a:ext cx="4757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𝑥</m:t>
                            </m:r>
                          </m:e>
                          <m:sub>
                            <m:r>
                              <a:rPr lang="en-US" altLang="zh-CN" b="0" i="1" smtClean="0">
                                <a:solidFill>
                                  <a:srgbClr val="000000"/>
                                </a:solidFill>
                                <a:latin typeface="Cambria Math" panose="02040503050406030204" pitchFamily="18" charset="0"/>
                                <a:ea typeface="微软雅黑" panose="020B0503020204020204" pitchFamily="34" charset="-122"/>
                              </a:rPr>
                              <m:t>3</m:t>
                            </m:r>
                          </m:sub>
                        </m:sSub>
                      </m:oMath>
                    </m:oMathPara>
                  </a14:m>
                  <a:endParaRPr lang="zh-CN" altLang="en-US" dirty="0"/>
                </a:p>
              </p:txBody>
            </p:sp>
          </mc:Choice>
          <mc:Fallback>
            <p:sp>
              <p:nvSpPr>
                <p:cNvPr id="82" name="矩形 81"/>
                <p:cNvSpPr>
                  <a:spLocks noRot="1" noChangeAspect="1" noMove="1" noResize="1" noEditPoints="1" noAdjustHandles="1" noChangeArrowheads="1" noChangeShapeType="1" noTextEdit="1"/>
                </p:cNvSpPr>
                <p:nvPr/>
              </p:nvSpPr>
              <p:spPr>
                <a:xfrm>
                  <a:off x="7127506" y="5123769"/>
                  <a:ext cx="475708" cy="369332"/>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4" name="矩形 83">
                  <a:extLst>
                    <a:ext uri="{FF2B5EF4-FFF2-40B4-BE49-F238E27FC236}">
                      <ele attr="{94BDB032-36B9-40F0-89AA-5E37B0C95CBD}"/>
                    </a:ext>
                  </a:extLst>
                </p:cNvPr>
                <p:cNvSpPr/>
                <p:nvPr/>
              </p:nvSpPr>
              <p:spPr>
                <a:xfrm>
                  <a:off x="8047383" y="5967225"/>
                  <a:ext cx="2766391" cy="938590"/>
                </a:xfrm>
                <a:prstGeom prst="rect">
                  <a:avLst/>
                </a:prstGeom>
              </p:spPr>
              <p:txBody>
                <a:bodyPr wrap="square">
                  <a:spAutoFit/>
                </a:bodyPr>
                <a:lstStyle/>
                <a:p>
                  <a:pPr marL="0" lvl="1" algn="just" eaLnBrk="0" fontAlgn="base" hangingPunct="0">
                    <a:spcBef>
                      <a:spcPts val="600"/>
                    </a:spcBef>
                    <a:spcAft>
                      <a:spcPts val="600"/>
                    </a:spcAft>
                    <a:buClr>
                      <a:srgbClr val="0000FF"/>
                    </a:buClr>
                  </a:pPr>
                  <a14:m>
                    <m:oMathPara xmlns:m="http://schemas.openxmlformats.org/officeDocument/2006/math">
                      <m:oMathParaPr>
                        <m:jc m:val="centerGroup"/>
                      </m:oMathParaPr>
                      <m:oMath xmlns:m="http://schemas.openxmlformats.org/officeDocument/2006/math">
                        <m:sSub>
                          <m:sSubPr>
                            <m:ctrlPr>
                              <a:rPr lang="en-US" altLang="zh-CN" i="1" kern="0" smtClean="0">
                                <a:solidFill>
                                  <a:srgbClr val="000000"/>
                                </a:solidFill>
                                <a:latin typeface="Cambria Math" panose="02040503050406030204" pitchFamily="18" charset="0"/>
                                <a:ea typeface="微软雅黑" panose="020B0503020204020204" pitchFamily="34" charset="-122"/>
                              </a:rPr>
                            </m:ctrlPr>
                          </m:sSubPr>
                          <m:e>
                            <m:r>
                              <a:rPr lang="en-US" altLang="zh-CN" i="1" kern="0">
                                <a:solidFill>
                                  <a:srgbClr val="000000"/>
                                </a:solidFill>
                                <a:latin typeface="Cambria Math" panose="02040503050406030204" pitchFamily="18" charset="0"/>
                                <a:ea typeface="微软雅黑" panose="020B0503020204020204" pitchFamily="34" charset="-122"/>
                              </a:rPr>
                              <m:t>𝑧</m:t>
                            </m:r>
                          </m:e>
                          <m:sub>
                            <m:r>
                              <a:rPr lang="en-US" altLang="zh-CN" i="1" kern="0">
                                <a:solidFill>
                                  <a:srgbClr val="000000"/>
                                </a:solidFill>
                                <a:latin typeface="Cambria Math" panose="02040503050406030204" pitchFamily="18" charset="0"/>
                                <a:ea typeface="微软雅黑" panose="020B0503020204020204" pitchFamily="34" charset="-122"/>
                              </a:rPr>
                              <m:t>𝑘</m:t>
                            </m:r>
                          </m:sub>
                        </m:sSub>
                        <m:r>
                          <a:rPr lang="en-US" altLang="zh-CN" i="1" kern="0">
                            <a:solidFill>
                              <a:srgbClr val="000000"/>
                            </a:solidFill>
                            <a:latin typeface="Cambria Math" panose="02040503050406030204" pitchFamily="18" charset="0"/>
                            <a:ea typeface="微软雅黑" panose="020B0503020204020204" pitchFamily="34" charset="-122"/>
                          </a:rPr>
                          <m:t>=</m:t>
                        </m:r>
                        <m:sSubSup>
                          <m:sSubSupPr>
                            <m:ctrlPr>
                              <a:rPr lang="en-US" altLang="zh-CN" i="1" kern="0">
                                <a:solidFill>
                                  <a:srgbClr val="000000"/>
                                </a:solidFill>
                                <a:latin typeface="Cambria Math" panose="02040503050406030204" pitchFamily="18" charset="0"/>
                                <a:ea typeface="微软雅黑" panose="020B0503020204020204" pitchFamily="34" charset="-122"/>
                              </a:rPr>
                            </m:ctrlPr>
                          </m:sSubSupPr>
                          <m:e>
                            <m:r>
                              <a:rPr lang="en-US" altLang="zh-CN" b="1" i="1" kern="0">
                                <a:solidFill>
                                  <a:srgbClr val="000000"/>
                                </a:solidFill>
                                <a:latin typeface="Cambria Math" panose="02040503050406030204" pitchFamily="18" charset="0"/>
                                <a:ea typeface="微软雅黑" panose="020B0503020204020204" pitchFamily="34" charset="-122"/>
                              </a:rPr>
                              <m:t>𝒘</m:t>
                            </m:r>
                          </m:e>
                          <m:sub>
                            <m:r>
                              <a:rPr lang="en-US" altLang="zh-CN" i="1" kern="0">
                                <a:solidFill>
                                  <a:srgbClr val="000000"/>
                                </a:solidFill>
                                <a:latin typeface="Cambria Math" panose="02040503050406030204" pitchFamily="18" charset="0"/>
                                <a:ea typeface="微软雅黑" panose="020B0503020204020204" pitchFamily="34" charset="-122"/>
                              </a:rPr>
                              <m:t>𝑘</m:t>
                            </m:r>
                          </m:sub>
                          <m:sup>
                            <m:r>
                              <m:rPr>
                                <m:sty m:val="p"/>
                              </m:rPr>
                              <a:rPr lang="en-US" altLang="zh-CN" kern="0">
                                <a:solidFill>
                                  <a:srgbClr val="000000"/>
                                </a:solidFill>
                                <a:latin typeface="Cambria Math" panose="02040503050406030204" pitchFamily="18" charset="0"/>
                                <a:ea typeface="微软雅黑" panose="020B0503020204020204" pitchFamily="34" charset="-122"/>
                              </a:rPr>
                              <m:t>T</m:t>
                            </m:r>
                          </m:sup>
                        </m:sSubSup>
                        <m:r>
                          <a:rPr lang="en-US" altLang="zh-CN" b="1" i="1" kern="0">
                            <a:solidFill>
                              <a:srgbClr val="000000"/>
                            </a:solidFill>
                            <a:latin typeface="Cambria Math" panose="02040503050406030204" pitchFamily="18" charset="0"/>
                            <a:ea typeface="微软雅黑" panose="020B0503020204020204" pitchFamily="34" charset="-122"/>
                          </a:rPr>
                          <m:t>𝒙</m:t>
                        </m:r>
                        <m:r>
                          <a:rPr lang="en-US" altLang="zh-CN" i="1" kern="0">
                            <a:solidFill>
                              <a:srgbClr val="000000"/>
                            </a:solidFill>
                            <a:latin typeface="Cambria Math" panose="02040503050406030204" pitchFamily="18" charset="0"/>
                            <a:ea typeface="微软雅黑" panose="020B0503020204020204" pitchFamily="34" charset="-122"/>
                          </a:rPr>
                          <m:t>+</m:t>
                        </m:r>
                        <m:sSub>
                          <m:sSubPr>
                            <m:ctrlPr>
                              <a:rPr lang="en-US" altLang="zh-CN" i="1" kern="0">
                                <a:solidFill>
                                  <a:srgbClr val="000000"/>
                                </a:solidFill>
                                <a:latin typeface="Cambria Math" panose="02040503050406030204" pitchFamily="18" charset="0"/>
                                <a:ea typeface="微软雅黑" panose="020B0503020204020204" pitchFamily="34" charset="-122"/>
                              </a:rPr>
                            </m:ctrlPr>
                          </m:sSubPr>
                          <m:e>
                            <m:r>
                              <a:rPr lang="en-US" altLang="zh-CN" i="1" kern="0">
                                <a:solidFill>
                                  <a:srgbClr val="000000"/>
                                </a:solidFill>
                                <a:latin typeface="Cambria Math" panose="02040503050406030204" pitchFamily="18" charset="0"/>
                                <a:ea typeface="微软雅黑" panose="020B0503020204020204" pitchFamily="34" charset="-122"/>
                              </a:rPr>
                              <m:t>𝑏</m:t>
                            </m:r>
                          </m:e>
                          <m:sub>
                            <m:r>
                              <a:rPr lang="en-US" altLang="zh-CN" i="1" kern="0">
                                <a:solidFill>
                                  <a:srgbClr val="000000"/>
                                </a:solidFill>
                                <a:latin typeface="Cambria Math" panose="02040503050406030204" pitchFamily="18" charset="0"/>
                                <a:ea typeface="微软雅黑" panose="020B0503020204020204" pitchFamily="34" charset="-122"/>
                              </a:rPr>
                              <m:t>𝑘</m:t>
                            </m:r>
                          </m:sub>
                        </m:sSub>
                      </m:oMath>
                    </m:oMathPara>
                  </a14:m>
                  <a:endParaRPr lang="en-US" altLang="zh-CN" kern="0" dirty="0">
                    <a:solidFill>
                      <a:srgbClr val="000000"/>
                    </a:solidFill>
                    <a:latin typeface="微软雅黑" panose="020B0503020204020204" pitchFamily="34" charset="-122"/>
                    <a:ea typeface="微软雅黑" panose="020B0503020204020204" pitchFamily="34" charset="-122"/>
                  </a:endParaRPr>
                </a:p>
                <a:p>
                  <a:pPr marL="0" lvl="1" algn="just" eaLnBrk="0" fontAlgn="base" hangingPunct="0">
                    <a:spcBef>
                      <a:spcPts val="600"/>
                    </a:spcBef>
                    <a:spcAft>
                      <a:spcPts val="600"/>
                    </a:spcAft>
                    <a:buClr>
                      <a:srgbClr val="0000FF"/>
                    </a:buClr>
                  </a:pPr>
                  <a14:m>
                    <m:oMathPara xmlns:m="http://schemas.openxmlformats.org/officeDocument/2006/math">
                      <m:oMathParaPr>
                        <m:jc m:val="centerGroup"/>
                      </m:oMathParaPr>
                      <m:oMath xmlns:m="http://schemas.openxmlformats.org/officeDocument/2006/math">
                        <m:r>
                          <a:rPr lang="en-US" altLang="zh-CN" i="1" kern="0">
                            <a:solidFill>
                              <a:srgbClr val="000000"/>
                            </a:solidFill>
                            <a:latin typeface="Cambria Math" panose="02040503050406030204" pitchFamily="18" charset="0"/>
                            <a:ea typeface="微软雅黑" panose="020B0503020204020204" pitchFamily="34" charset="-122"/>
                          </a:rPr>
                          <m:t>𝑎</m:t>
                        </m:r>
                        <m:r>
                          <a:rPr lang="en-US" altLang="zh-CN" i="1" kern="0">
                            <a:solidFill>
                              <a:srgbClr val="000000"/>
                            </a:solidFill>
                            <a:latin typeface="Cambria Math" panose="02040503050406030204" pitchFamily="18" charset="0"/>
                            <a:ea typeface="微软雅黑" panose="020B0503020204020204" pitchFamily="34" charset="-122"/>
                          </a:rPr>
                          <m:t>=</m:t>
                        </m:r>
                        <m:func>
                          <m:funcPr>
                            <m:ctrlPr>
                              <a:rPr lang="en-US" altLang="zh-CN" i="1" kern="0">
                                <a:solidFill>
                                  <a:srgbClr val="000000"/>
                                </a:solidFill>
                                <a:latin typeface="Cambria Math" panose="02040503050406030204" pitchFamily="18" charset="0"/>
                                <a:ea typeface="微软雅黑" panose="020B0503020204020204" pitchFamily="34" charset="-122"/>
                              </a:rPr>
                            </m:ctrlPr>
                          </m:funcPr>
                          <m:fName>
                            <m:limLow>
                              <m:limLowPr>
                                <m:ctrlPr>
                                  <a:rPr lang="en-US" altLang="zh-CN" i="1" kern="0">
                                    <a:solidFill>
                                      <a:srgbClr val="000000"/>
                                    </a:solidFill>
                                    <a:latin typeface="Cambria Math" panose="02040503050406030204" pitchFamily="18" charset="0"/>
                                    <a:ea typeface="微软雅黑" panose="020B0503020204020204" pitchFamily="34" charset="-122"/>
                                  </a:rPr>
                                </m:ctrlPr>
                              </m:limLowPr>
                              <m:e>
                                <m:r>
                                  <m:rPr>
                                    <m:sty m:val="p"/>
                                  </m:rPr>
                                  <a:rPr lang="en-US" altLang="zh-CN" kern="0">
                                    <a:solidFill>
                                      <a:srgbClr val="000000"/>
                                    </a:solidFill>
                                    <a:latin typeface="Cambria Math" panose="02040503050406030204" pitchFamily="18" charset="0"/>
                                    <a:ea typeface="微软雅黑" panose="020B0503020204020204" pitchFamily="34" charset="-122"/>
                                  </a:rPr>
                                  <m:t>max</m:t>
                                </m:r>
                              </m:e>
                              <m:lim>
                                <m:r>
                                  <a:rPr lang="en-US" altLang="zh-CN" i="1" kern="0">
                                    <a:solidFill>
                                      <a:srgbClr val="000000"/>
                                    </a:solidFill>
                                    <a:latin typeface="Cambria Math" panose="02040503050406030204" pitchFamily="18" charset="0"/>
                                    <a:ea typeface="微软雅黑" panose="020B0503020204020204" pitchFamily="34" charset="-122"/>
                                  </a:rPr>
                                  <m:t>𝑘</m:t>
                                </m:r>
                                <m:r>
                                  <a:rPr lang="en-US" altLang="zh-CN" i="1" kern="0">
                                    <a:solidFill>
                                      <a:srgbClr val="000000"/>
                                    </a:solidFill>
                                    <a:latin typeface="Cambria Math" panose="02040503050406030204" pitchFamily="18" charset="0"/>
                                    <a:ea typeface="Cambria Math" panose="02040503050406030204" pitchFamily="18" charset="0"/>
                                  </a:rPr>
                                  <m:t>∈[1,</m:t>
                                </m:r>
                                <m:r>
                                  <a:rPr lang="en-US" altLang="zh-CN" i="1" kern="0">
                                    <a:solidFill>
                                      <a:srgbClr val="000000"/>
                                    </a:solidFill>
                                    <a:latin typeface="Cambria Math" panose="02040503050406030204" pitchFamily="18" charset="0"/>
                                    <a:ea typeface="Cambria Math" panose="02040503050406030204" pitchFamily="18" charset="0"/>
                                  </a:rPr>
                                  <m:t>𝐾</m:t>
                                </m:r>
                                <m:r>
                                  <a:rPr lang="en-US" altLang="zh-CN" i="1" kern="0">
                                    <a:solidFill>
                                      <a:srgbClr val="000000"/>
                                    </a:solidFill>
                                    <a:latin typeface="Cambria Math" panose="02040503050406030204" pitchFamily="18" charset="0"/>
                                    <a:ea typeface="Cambria Math" panose="02040503050406030204" pitchFamily="18" charset="0"/>
                                  </a:rPr>
                                  <m:t>]</m:t>
                                </m:r>
                              </m:lim>
                            </m:limLow>
                          </m:fName>
                          <m:e>
                            <m:r>
                              <a:rPr lang="en-US" altLang="zh-CN" i="1" kern="0">
                                <a:solidFill>
                                  <a:srgbClr val="000000"/>
                                </a:solidFill>
                                <a:latin typeface="Cambria Math" panose="02040503050406030204" pitchFamily="18" charset="0"/>
                                <a:ea typeface="微软雅黑" panose="020B0503020204020204" pitchFamily="34" charset="-122"/>
                              </a:rPr>
                              <m:t>(</m:t>
                            </m:r>
                            <m:sSub>
                              <m:sSubPr>
                                <m:ctrlPr>
                                  <a:rPr lang="en-US" altLang="zh-CN" i="1" kern="0">
                                    <a:solidFill>
                                      <a:srgbClr val="000000"/>
                                    </a:solidFill>
                                    <a:latin typeface="Cambria Math" panose="02040503050406030204" pitchFamily="18" charset="0"/>
                                    <a:ea typeface="微软雅黑" panose="020B0503020204020204" pitchFamily="34" charset="-122"/>
                                  </a:rPr>
                                </m:ctrlPr>
                              </m:sSubPr>
                              <m:e>
                                <m:r>
                                  <a:rPr lang="en-US" altLang="zh-CN" i="1" kern="0">
                                    <a:solidFill>
                                      <a:srgbClr val="000000"/>
                                    </a:solidFill>
                                    <a:latin typeface="Cambria Math" panose="02040503050406030204" pitchFamily="18" charset="0"/>
                                    <a:ea typeface="微软雅黑" panose="020B0503020204020204" pitchFamily="34" charset="-122"/>
                                  </a:rPr>
                                  <m:t>𝑧</m:t>
                                </m:r>
                              </m:e>
                              <m:sub>
                                <m:r>
                                  <a:rPr lang="en-US" altLang="zh-CN" i="1" kern="0">
                                    <a:solidFill>
                                      <a:srgbClr val="000000"/>
                                    </a:solidFill>
                                    <a:latin typeface="Cambria Math" panose="02040503050406030204" pitchFamily="18" charset="0"/>
                                    <a:ea typeface="微软雅黑" panose="020B0503020204020204" pitchFamily="34" charset="-122"/>
                                  </a:rPr>
                                  <m:t>𝑘</m:t>
                                </m:r>
                              </m:sub>
                            </m:sSub>
                            <m:r>
                              <a:rPr lang="en-US" altLang="zh-CN" i="1" kern="0">
                                <a:solidFill>
                                  <a:srgbClr val="000000"/>
                                </a:solidFill>
                                <a:latin typeface="Cambria Math" panose="02040503050406030204" pitchFamily="18" charset="0"/>
                                <a:ea typeface="微软雅黑" panose="020B0503020204020204" pitchFamily="34" charset="-122"/>
                              </a:rPr>
                              <m:t>)</m:t>
                            </m:r>
                          </m:e>
                        </m:func>
                      </m:oMath>
                    </m:oMathPara>
                  </a14:m>
                  <a:endParaRPr lang="zh-CN" altLang="en-US" dirty="0"/>
                </a:p>
              </p:txBody>
            </p:sp>
          </mc:Choice>
          <mc:Fallback>
            <p:sp>
              <p:nvSpPr>
                <p:cNvPr id="84" name="矩形 83"/>
                <p:cNvSpPr>
                  <a:spLocks noRot="1" noChangeAspect="1" noMove="1" noResize="1" noEditPoints="1" noAdjustHandles="1" noChangeArrowheads="1" noChangeShapeType="1" noTextEdit="1"/>
                </p:cNvSpPr>
                <p:nvPr/>
              </p:nvSpPr>
              <p:spPr>
                <a:xfrm>
                  <a:off x="8047383" y="5967225"/>
                  <a:ext cx="2766391" cy="938590"/>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5" name="矩形 84">
                  <a:extLst>
                    <a:ext uri="{FF2B5EF4-FFF2-40B4-BE49-F238E27FC236}">
                      <ele attr="{1F7AC3F6-1B05-48DF-A385-14769A0E9EE1}"/>
                    </a:ext>
                  </a:extLst>
                </p:cNvPr>
                <p:cNvSpPr/>
                <p:nvPr/>
              </p:nvSpPr>
              <p:spPr>
                <a:xfrm>
                  <a:off x="11281918" y="5877894"/>
                  <a:ext cx="584391" cy="369332"/>
                </a:xfrm>
                <a:prstGeom prst="rect">
                  <a:avLst/>
                </a:prstGeom>
              </p:spPr>
              <p:txBody>
                <a:bodyPr wrap="none">
                  <a:spAutoFit/>
                </a:bodyPr>
                <a:lstStyle/>
                <a:p>
                  <a14:m>
                    <m:oMath xmlns:m="http://schemas.openxmlformats.org/officeDocument/2006/math">
                      <m:r>
                        <a:rPr lang="en-US" altLang="zh-CN" i="1" smtClean="0">
                          <a:solidFill>
                            <a:srgbClr val="0000FF"/>
                          </a:solidFill>
                          <a:latin typeface="Cambria Math" panose="02040503050406030204" pitchFamily="18" charset="0"/>
                          <a:ea typeface="微软雅黑" panose="020B0503020204020204" pitchFamily="34" charset="-122"/>
                        </a:rPr>
                        <m:t>𝐾</m:t>
                      </m:r>
                    </m:oMath>
                  </a14:m>
                  <a:r>
                    <a:rPr lang="zh-CN" altLang="en-US" dirty="0">
                      <a:solidFill>
                        <a:srgbClr val="0000FF"/>
                      </a:solidFill>
                    </a:rPr>
                    <a:t>组</a:t>
                  </a:r>
                </a:p>
              </p:txBody>
            </p:sp>
          </mc:Choice>
          <mc:Fallback>
            <p:sp>
              <p:nvSpPr>
                <p:cNvPr id="85" name="矩形 84"/>
                <p:cNvSpPr>
                  <a:spLocks noRot="1" noChangeAspect="1" noMove="1" noResize="1" noEditPoints="1" noAdjustHandles="1" noChangeArrowheads="1" noChangeShapeType="1" noTextEdit="1"/>
                </p:cNvSpPr>
                <p:nvPr/>
              </p:nvSpPr>
              <p:spPr>
                <a:xfrm>
                  <a:off x="11281918" y="5877894"/>
                  <a:ext cx="584391" cy="369332"/>
                </a:xfrm>
                <a:prstGeom prst="rect">
                  <a:avLst/>
                </a:prstGeom>
                <a:blipFill rotWithShape="1">
                  <a:blip r:embed="rId14"/>
                  <a:stretch>
                    <a:fillRect t="-8197" r="-7292" b="-24590"/>
                  </a:stretch>
                </a:blipFill>
              </p:spPr>
              <p:txBody>
                <a:bodyPr/>
                <a:lstStyle/>
                <a:p>
                  <a:r>
                    <a:rPr lang="zh-CN" altLang="en-US">
                      <a:noFill/>
                    </a:rPr>
                    <a:t> </a:t>
                  </a:r>
                  <a:endParaRPr lang="zh-CN" altLang="en-US">
                    <a:noFill/>
                  </a:endParaRPr>
                </a:p>
              </p:txBody>
            </p:sp>
          </mc:Fallback>
        </mc:AlternateContent>
        <p:sp>
          <p:nvSpPr>
            <p:cNvPr id="90" name="对话气泡: 圆角矩形 89"/>
            <p:cNvSpPr/>
            <p:nvPr/>
          </p:nvSpPr>
          <p:spPr>
            <a:xfrm>
              <a:off x="10500181" y="6247942"/>
              <a:ext cx="1298148" cy="446320"/>
            </a:xfrm>
            <a:prstGeom prst="wedgeRoundRectCallout">
              <a:avLst>
                <a:gd name="adj1" fmla="val -73575"/>
                <a:gd name="adj2" fmla="val 147"/>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400" b="1" dirty="0" err="1"/>
                <a:t>Maxout</a:t>
              </a:r>
              <a:r>
                <a:rPr lang="zh-CN" altLang="en-US" sz="1400" b="1" dirty="0"/>
                <a:t>单元</a:t>
              </a:r>
              <a:endParaRPr lang="zh-CN" altLang="en-US" sz="1400" b="1" dirty="0"/>
            </a:p>
          </p:txBody>
        </p:sp>
      </p:grpSp>
      <p:grpSp>
        <p:nvGrpSpPr>
          <p:cNvPr id="109" name="组合 108"/>
          <p:cNvGrpSpPr/>
          <p:nvPr/>
        </p:nvGrpSpPr>
        <p:grpSpPr>
          <a:xfrm>
            <a:off x="668515" y="4783695"/>
            <a:ext cx="1864153" cy="1648197"/>
            <a:chOff x="668515" y="4783695"/>
            <a:chExt cx="1864153" cy="1648197"/>
          </a:xfrm>
        </p:grpSpPr>
        <p:cxnSp>
          <p:nvCxnSpPr>
            <p:cNvPr id="94" name="直接箭头连接符 93"/>
            <p:cNvCxnSpPr/>
            <p:nvPr/>
          </p:nvCxnSpPr>
          <p:spPr>
            <a:xfrm>
              <a:off x="668515" y="5775256"/>
              <a:ext cx="1736754"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flipV="1">
              <a:off x="1480930" y="4932584"/>
              <a:ext cx="0" cy="1499308"/>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7" name="矩形 96">
                  <a:extLst>
                    <a:ext uri="{FF2B5EF4-FFF2-40B4-BE49-F238E27FC236}">
                      <ele attr="{FA7CC9BF-71FF-4C85-9647-613CF21219A6}"/>
                    </a:ext>
                  </a:extLst>
                </p:cNvPr>
                <p:cNvSpPr/>
                <p:nvPr/>
              </p:nvSpPr>
              <p:spPr>
                <a:xfrm>
                  <a:off x="2155065" y="5430944"/>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kern="0" smtClean="0">
                            <a:solidFill>
                              <a:srgbClr val="000000"/>
                            </a:solidFill>
                            <a:latin typeface="Cambria Math" panose="02040503050406030204" pitchFamily="18" charset="0"/>
                            <a:ea typeface="微软雅黑" panose="020B0503020204020204" pitchFamily="34" charset="-122"/>
                          </a:rPr>
                          <m:t>𝑥</m:t>
                        </m:r>
                      </m:oMath>
                    </m:oMathPara>
                  </a14:m>
                  <a:endParaRPr lang="zh-CN" altLang="en-US" dirty="0"/>
                </a:p>
              </p:txBody>
            </p:sp>
          </mc:Choice>
          <mc:Fallback>
            <p:sp>
              <p:nvSpPr>
                <p:cNvPr id="97" name="矩形 96"/>
                <p:cNvSpPr>
                  <a:spLocks noRot="1" noChangeAspect="1" noMove="1" noResize="1" noEditPoints="1" noAdjustHandles="1" noChangeArrowheads="1" noChangeShapeType="1" noTextEdit="1"/>
                </p:cNvSpPr>
                <p:nvPr/>
              </p:nvSpPr>
              <p:spPr>
                <a:xfrm>
                  <a:off x="2155065" y="5430944"/>
                  <a:ext cx="377603" cy="369332"/>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8" name="矩形 97">
                  <a:extLst>
                    <a:ext uri="{FF2B5EF4-FFF2-40B4-BE49-F238E27FC236}">
                      <ele attr="{9C38B3C0-AEB1-440F-AD0A-540D2E700AE0}"/>
                    </a:ext>
                  </a:extLst>
                </p:cNvPr>
                <p:cNvSpPr/>
                <p:nvPr/>
              </p:nvSpPr>
              <p:spPr>
                <a:xfrm>
                  <a:off x="1156470" y="4783695"/>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kern="0" smtClean="0">
                            <a:solidFill>
                              <a:srgbClr val="000000"/>
                            </a:solidFill>
                            <a:latin typeface="Cambria Math" panose="02040503050406030204" pitchFamily="18" charset="0"/>
                            <a:ea typeface="微软雅黑" panose="020B0503020204020204" pitchFamily="34" charset="-122"/>
                          </a:rPr>
                          <m:t>𝑦</m:t>
                        </m:r>
                      </m:oMath>
                    </m:oMathPara>
                  </a14:m>
                  <a:endParaRPr lang="zh-CN" altLang="en-US" dirty="0"/>
                </a:p>
              </p:txBody>
            </p:sp>
          </mc:Choice>
          <mc:Fallback>
            <p:sp>
              <p:nvSpPr>
                <p:cNvPr id="98" name="矩形 97"/>
                <p:cNvSpPr>
                  <a:spLocks noRot="1" noChangeAspect="1" noMove="1" noResize="1" noEditPoints="1" noAdjustHandles="1" noChangeArrowheads="1" noChangeShapeType="1" noTextEdit="1"/>
                </p:cNvSpPr>
                <p:nvPr/>
              </p:nvSpPr>
              <p:spPr>
                <a:xfrm>
                  <a:off x="1156470" y="4783695"/>
                  <a:ext cx="381002" cy="369332"/>
                </a:xfrm>
                <a:prstGeom prst="rect">
                  <a:avLst/>
                </a:prstGeom>
                <a:blipFill rotWithShape="1">
                  <a:blip r:embed="rId16"/>
                  <a:stretch>
                    <a:fillRect b="-6667"/>
                  </a:stretch>
                </a:blipFill>
              </p:spPr>
              <p:txBody>
                <a:bodyPr/>
                <a:lstStyle/>
                <a:p>
                  <a:r>
                    <a:rPr lang="zh-CN" altLang="en-US">
                      <a:noFill/>
                    </a:rPr>
                    <a:t> </a:t>
                  </a:r>
                  <a:endParaRPr lang="zh-CN" altLang="en-US">
                    <a:noFill/>
                  </a:endParaRPr>
                </a:p>
              </p:txBody>
            </p:sp>
          </mc:Fallback>
        </mc:AlternateContent>
        <p:cxnSp>
          <p:nvCxnSpPr>
            <p:cNvPr id="101" name="直接连接符 100"/>
            <p:cNvCxnSpPr/>
            <p:nvPr/>
          </p:nvCxnSpPr>
          <p:spPr>
            <a:xfrm flipV="1">
              <a:off x="924603" y="5762038"/>
              <a:ext cx="568934" cy="56893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668515" y="5775256"/>
              <a:ext cx="82194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1476167" y="5101218"/>
              <a:ext cx="674135" cy="674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a:off x="2646732" y="4783695"/>
            <a:ext cx="1864153" cy="1648197"/>
            <a:chOff x="668515" y="4783695"/>
            <a:chExt cx="1864153" cy="1648197"/>
          </a:xfrm>
        </p:grpSpPr>
        <p:cxnSp>
          <p:nvCxnSpPr>
            <p:cNvPr id="111" name="直接箭头连接符 110"/>
            <p:cNvCxnSpPr/>
            <p:nvPr/>
          </p:nvCxnSpPr>
          <p:spPr>
            <a:xfrm>
              <a:off x="668515" y="5775256"/>
              <a:ext cx="1736754"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flipV="1">
              <a:off x="1480930" y="4932584"/>
              <a:ext cx="0" cy="1499308"/>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3" name="矩形 112">
                  <a:extLst>
                    <a:ext uri="{FF2B5EF4-FFF2-40B4-BE49-F238E27FC236}">
                      <ele attr="{587AC35D-13E8-4C84-911E-BF1B9CB7BD1B}"/>
                    </a:ext>
                  </a:extLst>
                </p:cNvPr>
                <p:cNvSpPr/>
                <p:nvPr/>
              </p:nvSpPr>
              <p:spPr>
                <a:xfrm>
                  <a:off x="2155065" y="5430944"/>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kern="0" smtClean="0">
                            <a:solidFill>
                              <a:srgbClr val="000000"/>
                            </a:solidFill>
                            <a:latin typeface="Cambria Math" panose="02040503050406030204" pitchFamily="18" charset="0"/>
                            <a:ea typeface="微软雅黑" panose="020B0503020204020204" pitchFamily="34" charset="-122"/>
                          </a:rPr>
                          <m:t>𝑥</m:t>
                        </m:r>
                      </m:oMath>
                    </m:oMathPara>
                  </a14:m>
                  <a:endParaRPr lang="zh-CN" altLang="en-US" dirty="0"/>
                </a:p>
              </p:txBody>
            </p:sp>
          </mc:Choice>
          <mc:Fallback>
            <p:sp>
              <p:nvSpPr>
                <p:cNvPr id="113" name="矩形 112"/>
                <p:cNvSpPr>
                  <a:spLocks noRot="1" noChangeAspect="1" noMove="1" noResize="1" noEditPoints="1" noAdjustHandles="1" noChangeArrowheads="1" noChangeShapeType="1" noTextEdit="1"/>
                </p:cNvSpPr>
                <p:nvPr/>
              </p:nvSpPr>
              <p:spPr>
                <a:xfrm>
                  <a:off x="2155065" y="5430944"/>
                  <a:ext cx="377603" cy="369332"/>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14" name="矩形 113">
                  <a:extLst>
                    <a:ext uri="{FF2B5EF4-FFF2-40B4-BE49-F238E27FC236}">
                      <ele attr="{42FF0060-007D-40A6-97FD-F8D8495C4D04}"/>
                    </a:ext>
                  </a:extLst>
                </p:cNvPr>
                <p:cNvSpPr/>
                <p:nvPr/>
              </p:nvSpPr>
              <p:spPr>
                <a:xfrm>
                  <a:off x="1156470" y="4783695"/>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kern="0" smtClean="0">
                            <a:solidFill>
                              <a:srgbClr val="000000"/>
                            </a:solidFill>
                            <a:latin typeface="Cambria Math" panose="02040503050406030204" pitchFamily="18" charset="0"/>
                            <a:ea typeface="微软雅黑" panose="020B0503020204020204" pitchFamily="34" charset="-122"/>
                          </a:rPr>
                          <m:t>𝑦</m:t>
                        </m:r>
                      </m:oMath>
                    </m:oMathPara>
                  </a14:m>
                  <a:endParaRPr lang="zh-CN" altLang="en-US" dirty="0"/>
                </a:p>
              </p:txBody>
            </p:sp>
          </mc:Choice>
          <mc:Fallback>
            <p:sp>
              <p:nvSpPr>
                <p:cNvPr id="114" name="矩形 113"/>
                <p:cNvSpPr>
                  <a:spLocks noRot="1" noChangeAspect="1" noMove="1" noResize="1" noEditPoints="1" noAdjustHandles="1" noChangeArrowheads="1" noChangeShapeType="1" noTextEdit="1"/>
                </p:cNvSpPr>
                <p:nvPr/>
              </p:nvSpPr>
              <p:spPr>
                <a:xfrm>
                  <a:off x="1156470" y="4783695"/>
                  <a:ext cx="381002" cy="369332"/>
                </a:xfrm>
                <a:prstGeom prst="rect">
                  <a:avLst/>
                </a:prstGeom>
                <a:blipFill rotWithShape="1">
                  <a:blip r:embed="rId18"/>
                  <a:stretch>
                    <a:fillRect b="-6667"/>
                  </a:stretch>
                </a:blipFill>
              </p:spPr>
              <p:txBody>
                <a:bodyPr/>
                <a:lstStyle/>
                <a:p>
                  <a:r>
                    <a:rPr lang="zh-CN" altLang="en-US">
                      <a:noFill/>
                    </a:rPr>
                    <a:t> </a:t>
                  </a:r>
                  <a:endParaRPr lang="zh-CN" altLang="en-US">
                    <a:noFill/>
                  </a:endParaRPr>
                </a:p>
              </p:txBody>
            </p:sp>
          </mc:Fallback>
        </mc:AlternateContent>
        <p:cxnSp>
          <p:nvCxnSpPr>
            <p:cNvPr id="115" name="直接连接符 114"/>
            <p:cNvCxnSpPr/>
            <p:nvPr/>
          </p:nvCxnSpPr>
          <p:spPr>
            <a:xfrm flipV="1">
              <a:off x="912375" y="5762038"/>
              <a:ext cx="581162" cy="58116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V="1">
              <a:off x="668515" y="5775256"/>
              <a:ext cx="821941" cy="19196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V="1">
              <a:off x="1476167" y="5101218"/>
              <a:ext cx="674135" cy="674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6" name="矩形 125"/>
          <p:cNvSpPr/>
          <p:nvPr/>
        </p:nvSpPr>
        <p:spPr>
          <a:xfrm>
            <a:off x="1096896" y="6480843"/>
            <a:ext cx="758541" cy="369332"/>
          </a:xfrm>
          <a:prstGeom prst="rect">
            <a:avLst/>
          </a:prstGeom>
        </p:spPr>
        <p:txBody>
          <a:bodyPr wrap="none">
            <a:spAutoFit/>
          </a:bodyPr>
          <a:lstStyle/>
          <a:p>
            <a:r>
              <a:rPr lang="en-US" altLang="zh-CN" kern="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ReLU</a:t>
            </a:r>
            <a:endParaRPr lang="zh-CN" altLang="en-US" dirty="0">
              <a:solidFill>
                <a:srgbClr val="0000FF"/>
              </a:solidFill>
              <a:latin typeface="Times New Roman" panose="02020603050405020304" pitchFamily="18" charset="0"/>
              <a:cs typeface="Times New Roman" panose="02020603050405020304" pitchFamily="18" charset="0"/>
            </a:endParaRPr>
          </a:p>
        </p:txBody>
      </p:sp>
      <p:sp>
        <p:nvSpPr>
          <p:cNvPr id="127" name="矩形 126"/>
          <p:cNvSpPr/>
          <p:nvPr/>
        </p:nvSpPr>
        <p:spPr>
          <a:xfrm>
            <a:off x="2762120" y="6480843"/>
            <a:ext cx="1383712" cy="369332"/>
          </a:xfrm>
          <a:prstGeom prst="rect">
            <a:avLst/>
          </a:prstGeom>
        </p:spPr>
        <p:txBody>
          <a:bodyPr wrap="none">
            <a:spAutoFit/>
          </a:bodyPr>
          <a:lstStyle/>
          <a:p>
            <a:r>
              <a:rPr lang="en-US" altLang="zh-CN" kern="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Leaky </a:t>
            </a:r>
            <a:r>
              <a:rPr lang="en-US" altLang="zh-CN" kern="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ReLU</a:t>
            </a:r>
            <a:endParaRPr lang="zh-CN" altLang="en-US" dirty="0">
              <a:solidFill>
                <a:srgbClr val="0000FF"/>
              </a:solidFill>
              <a:latin typeface="Times New Roman" panose="02020603050405020304" pitchFamily="18" charset="0"/>
              <a:cs typeface="Times New Roman" panose="02020603050405020304" pitchFamily="18" charset="0"/>
            </a:endParaRPr>
          </a:p>
        </p:txBody>
      </p:sp>
      <p:sp>
        <p:nvSpPr>
          <p:cNvPr id="128" name="矩形 127"/>
          <p:cNvSpPr/>
          <p:nvPr/>
        </p:nvSpPr>
        <p:spPr>
          <a:xfrm>
            <a:off x="5033522" y="6480843"/>
            <a:ext cx="902811" cy="369332"/>
          </a:xfrm>
          <a:prstGeom prst="rect">
            <a:avLst/>
          </a:prstGeom>
        </p:spPr>
        <p:txBody>
          <a:bodyPr wrap="none">
            <a:spAutoFit/>
          </a:bodyPr>
          <a:lstStyle/>
          <a:p>
            <a:r>
              <a:rPr lang="en-US" altLang="zh-CN" kern="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Maxout</a:t>
            </a:r>
            <a:endParaRPr lang="zh-CN" altLang="en-US" dirty="0">
              <a:solidFill>
                <a:srgbClr val="0000FF"/>
              </a:solidFill>
              <a:latin typeface="Times New Roman" panose="02020603050405020304" pitchFamily="18" charset="0"/>
              <a:cs typeface="Times New Roman" panose="02020603050405020304" pitchFamily="18" charset="0"/>
            </a:endParaRPr>
          </a:p>
        </p:txBody>
      </p:sp>
      <p:grpSp>
        <p:nvGrpSpPr>
          <p:cNvPr id="180" name="组合 179"/>
          <p:cNvGrpSpPr/>
          <p:nvPr/>
        </p:nvGrpSpPr>
        <p:grpSpPr>
          <a:xfrm>
            <a:off x="4668345" y="4779415"/>
            <a:ext cx="1871865" cy="1648197"/>
            <a:chOff x="4668345" y="4779415"/>
            <a:chExt cx="1871865" cy="1648197"/>
          </a:xfrm>
        </p:grpSpPr>
        <p:cxnSp>
          <p:nvCxnSpPr>
            <p:cNvPr id="119" name="直接箭头连接符 118"/>
            <p:cNvCxnSpPr/>
            <p:nvPr/>
          </p:nvCxnSpPr>
          <p:spPr>
            <a:xfrm>
              <a:off x="4676057" y="5770976"/>
              <a:ext cx="1736754"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flipV="1">
              <a:off x="5488472" y="4928304"/>
              <a:ext cx="0" cy="1499308"/>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1" name="矩形 120">
                  <a:extLst>
                    <a:ext uri="{FF2B5EF4-FFF2-40B4-BE49-F238E27FC236}">
                      <ele attr="{06D01105-35BF-4A1C-A277-960455DF3EA2}"/>
                    </a:ext>
                  </a:extLst>
                </p:cNvPr>
                <p:cNvSpPr/>
                <p:nvPr/>
              </p:nvSpPr>
              <p:spPr>
                <a:xfrm>
                  <a:off x="6162607" y="5426664"/>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kern="0" smtClean="0">
                            <a:solidFill>
                              <a:srgbClr val="000000"/>
                            </a:solidFill>
                            <a:latin typeface="Cambria Math" panose="02040503050406030204" pitchFamily="18" charset="0"/>
                            <a:ea typeface="微软雅黑" panose="020B0503020204020204" pitchFamily="34" charset="-122"/>
                          </a:rPr>
                          <m:t>𝑥</m:t>
                        </m:r>
                      </m:oMath>
                    </m:oMathPara>
                  </a14:m>
                  <a:endParaRPr lang="zh-CN" altLang="en-US" dirty="0"/>
                </a:p>
              </p:txBody>
            </p:sp>
          </mc:Choice>
          <mc:Fallback>
            <p:sp>
              <p:nvSpPr>
                <p:cNvPr id="121" name="矩形 120"/>
                <p:cNvSpPr>
                  <a:spLocks noRot="1" noChangeAspect="1" noMove="1" noResize="1" noEditPoints="1" noAdjustHandles="1" noChangeArrowheads="1" noChangeShapeType="1" noTextEdit="1"/>
                </p:cNvSpPr>
                <p:nvPr/>
              </p:nvSpPr>
              <p:spPr>
                <a:xfrm>
                  <a:off x="6162607" y="5426664"/>
                  <a:ext cx="377603" cy="369332"/>
                </a:xfrm>
                <a:prstGeom prst="rect">
                  <a:avLst/>
                </a:prstGeom>
                <a:blipFill rotWithShape="1">
                  <a:blip r:embed="rId1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2" name="矩形 121">
                  <a:extLst>
                    <a:ext uri="{FF2B5EF4-FFF2-40B4-BE49-F238E27FC236}">
                      <ele attr="{75B00FA7-1A98-4BC2-8E5C-CA328C0EE7D3}"/>
                    </a:ext>
                  </a:extLst>
                </p:cNvPr>
                <p:cNvSpPr/>
                <p:nvPr/>
              </p:nvSpPr>
              <p:spPr>
                <a:xfrm>
                  <a:off x="5164012" y="4779415"/>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kern="0" smtClean="0">
                            <a:solidFill>
                              <a:srgbClr val="000000"/>
                            </a:solidFill>
                            <a:latin typeface="Cambria Math" panose="02040503050406030204" pitchFamily="18" charset="0"/>
                            <a:ea typeface="微软雅黑" panose="020B0503020204020204" pitchFamily="34" charset="-122"/>
                          </a:rPr>
                          <m:t>𝑦</m:t>
                        </m:r>
                      </m:oMath>
                    </m:oMathPara>
                  </a14:m>
                  <a:endParaRPr lang="zh-CN" altLang="en-US" dirty="0"/>
                </a:p>
              </p:txBody>
            </p:sp>
          </mc:Choice>
          <mc:Fallback>
            <p:sp>
              <p:nvSpPr>
                <p:cNvPr id="122" name="矩形 121"/>
                <p:cNvSpPr>
                  <a:spLocks noRot="1" noChangeAspect="1" noMove="1" noResize="1" noEditPoints="1" noAdjustHandles="1" noChangeArrowheads="1" noChangeShapeType="1" noTextEdit="1"/>
                </p:cNvSpPr>
                <p:nvPr/>
              </p:nvSpPr>
              <p:spPr>
                <a:xfrm>
                  <a:off x="5164012" y="4779415"/>
                  <a:ext cx="381002" cy="369332"/>
                </a:xfrm>
                <a:prstGeom prst="rect">
                  <a:avLst/>
                </a:prstGeom>
                <a:blipFill rotWithShape="1">
                  <a:blip r:embed="rId20"/>
                  <a:stretch>
                    <a:fillRect b="-6557"/>
                  </a:stretch>
                </a:blipFill>
              </p:spPr>
              <p:txBody>
                <a:bodyPr/>
                <a:lstStyle/>
                <a:p>
                  <a:r>
                    <a:rPr lang="zh-CN" altLang="en-US">
                      <a:noFill/>
                    </a:rPr>
                    <a:t> </a:t>
                  </a:r>
                  <a:endParaRPr lang="zh-CN" altLang="en-US">
                    <a:noFill/>
                  </a:endParaRPr>
                </a:p>
              </p:txBody>
            </p:sp>
          </mc:Fallback>
        </mc:AlternateContent>
        <p:cxnSp>
          <p:nvCxnSpPr>
            <p:cNvPr id="123" name="直接连接符 122"/>
            <p:cNvCxnSpPr/>
            <p:nvPr/>
          </p:nvCxnSpPr>
          <p:spPr>
            <a:xfrm flipV="1">
              <a:off x="4713541" y="5269706"/>
              <a:ext cx="1654074" cy="82939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V="1">
              <a:off x="5653876" y="4988720"/>
              <a:ext cx="525886" cy="13544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4668345" y="5493101"/>
              <a:ext cx="1578102" cy="60838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4715815" y="4963695"/>
              <a:ext cx="637099" cy="13577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4715922" y="4963695"/>
              <a:ext cx="320422" cy="68224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V="1">
              <a:off x="5988844" y="4983958"/>
              <a:ext cx="190500" cy="4909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flipV="1">
              <a:off x="5381624" y="5450683"/>
              <a:ext cx="626269" cy="31432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5026819" y="5631656"/>
              <a:ext cx="354806" cy="13811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26" grpId="0"/>
      <p:bldP spid="127" grpId="0"/>
      <p:bldP spid="1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输出单元</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a:extLst>
                  <a:ext uri="{FF2B5EF4-FFF2-40B4-BE49-F238E27FC236}">
                    <ele attr="{6A3D4704-941D-4559-BB67-168433AFF266}"/>
                  </a:ext>
                </a:extLst>
              </p:cNvPr>
              <p:cNvSpPr txBox="1">
                <a:spLocks/>
              </p:cNvSpPr>
              <p:nvPr/>
            </p:nvSpPr>
            <p:spPr>
              <a:xfrm>
                <a:off x="0" y="773472"/>
                <a:ext cx="12192000" cy="5965990"/>
              </a:xfrm>
              <a:prstGeom prst="rect">
                <a:avLst/>
              </a:prstGeom>
              <a:noFill/>
            </p:spPr>
            <p:txBody>
              <a:bodyPr wrap="square" rtlCol="0">
                <a:noAutofit/>
              </a:bodyPr>
              <a:lstStyle/>
              <a:p>
                <a:pPr marL="457200" indent="-457200">
                  <a:lnSpc>
                    <a:spcPct val="150000"/>
                  </a:lnSpc>
                  <a:buClr>
                    <a:srgbClr val="0000FF"/>
                  </a:buClr>
                  <a:buFont typeface="Wingdings" panose="05000000000000000000" pitchFamily="2" charset="2"/>
                  <a:buChar char="n"/>
                </a:pPr>
                <a:r>
                  <a:rPr lang="zh-CN" altLang="en-US" sz="2800" b="1" kern="0" dirty="0">
                    <a:solidFill>
                      <a:srgbClr val="000000"/>
                    </a:solidFill>
                    <a:latin typeface="微软雅黑" panose="020B0503020204020204" pitchFamily="34" charset="-122"/>
                    <a:ea typeface="微软雅黑" panose="020B0503020204020204" pitchFamily="34" charset="-122"/>
                  </a:rPr>
                  <a:t>线性输出单元</a:t>
                </a:r>
                <a:endParaRPr lang="en-US" altLang="zh-CN" sz="2800" b="1" kern="0" dirty="0">
                  <a:solidFill>
                    <a:srgbClr val="000000"/>
                  </a:solidFill>
                  <a:latin typeface="微软雅黑" panose="020B0503020204020204" pitchFamily="34" charset="-122"/>
                  <a:ea typeface="微软雅黑" panose="020B0503020204020204" pitchFamily="34" charset="-122"/>
                </a:endParaRPr>
              </a:p>
              <a:p>
                <a:pPr>
                  <a:lnSpc>
                    <a:spcPct val="150000"/>
                  </a:lnSpc>
                  <a:spcBef>
                    <a:spcPts val="3000"/>
                  </a:spcBef>
                  <a:spcAft>
                    <a:spcPts val="3000"/>
                  </a:spcAft>
                </a:pPr>
                <a:r>
                  <a:rPr lang="en-US" altLang="zh-CN" sz="2400" kern="0" dirty="0">
                    <a:solidFill>
                      <a:srgbClr val="000000"/>
                    </a:solidFill>
                    <a:ea typeface="微软雅黑" panose="020B0503020204020204" pitchFamily="34" charset="-122"/>
                  </a:rPr>
                  <a:t>           </a:t>
                </a:r>
                <a14:m>
                  <m:oMath xmlns:m="http://schemas.openxmlformats.org/officeDocument/2006/math">
                    <m:acc>
                      <m:accPr>
                        <m:chr m:val="̂"/>
                        <m:ctrlPr>
                          <a:rPr lang="en-US" altLang="zh-CN" sz="2400" i="1" kern="0" smtClean="0">
                            <a:solidFill>
                              <a:srgbClr val="000000"/>
                            </a:solidFill>
                            <a:latin typeface="Cambria Math" panose="02040503050406030204" pitchFamily="18" charset="0"/>
                            <a:ea typeface="微软雅黑" panose="020B0503020204020204" pitchFamily="34" charset="-122"/>
                          </a:rPr>
                        </m:ctrlPr>
                      </m:accPr>
                      <m:e>
                        <m:r>
                          <a:rPr lang="en-US" altLang="zh-CN" sz="2400" b="0" i="1" kern="0" smtClean="0">
                            <a:solidFill>
                              <a:srgbClr val="000000"/>
                            </a:solidFill>
                            <a:latin typeface="Cambria Math" panose="02040503050406030204" pitchFamily="18" charset="0"/>
                            <a:ea typeface="微软雅黑" panose="020B0503020204020204" pitchFamily="34" charset="-122"/>
                          </a:rPr>
                          <m:t>𝑦</m:t>
                        </m:r>
                      </m:e>
                    </m:acc>
                    <m:r>
                      <a:rPr lang="en-US" altLang="zh-CN" sz="2400" b="0" i="1" kern="0" smtClean="0">
                        <a:solidFill>
                          <a:srgbClr val="000000"/>
                        </a:solidFill>
                        <a:latin typeface="Cambria Math" panose="02040503050406030204" pitchFamily="18" charset="0"/>
                        <a:ea typeface="微软雅黑" panose="020B0503020204020204" pitchFamily="34" charset="-122"/>
                      </a:rPr>
                      <m:t>=</m:t>
                    </m:r>
                    <m:sSup>
                      <m:sSupPr>
                        <m:ctrlPr>
                          <a:rPr lang="en-US" altLang="zh-CN" sz="2400" b="0" i="1" kern="0" smtClean="0">
                            <a:solidFill>
                              <a:srgbClr val="000000"/>
                            </a:solidFill>
                            <a:latin typeface="Cambria Math" panose="02040503050406030204" pitchFamily="18" charset="0"/>
                            <a:ea typeface="微软雅黑" panose="020B0503020204020204" pitchFamily="34" charset="-122"/>
                          </a:rPr>
                        </m:ctrlPr>
                      </m:sSupPr>
                      <m:e>
                        <m:r>
                          <a:rPr lang="en-US" altLang="zh-CN" sz="2400" b="1" i="1" kern="0" smtClean="0">
                            <a:solidFill>
                              <a:srgbClr val="000000"/>
                            </a:solidFill>
                            <a:latin typeface="Cambria Math" panose="02040503050406030204" pitchFamily="18" charset="0"/>
                            <a:ea typeface="微软雅黑" panose="020B0503020204020204" pitchFamily="34" charset="-122"/>
                          </a:rPr>
                          <m:t>𝒘</m:t>
                        </m:r>
                      </m:e>
                      <m:sup>
                        <m:r>
                          <m:rPr>
                            <m:sty m:val="p"/>
                          </m:rPr>
                          <a:rPr lang="en-US" altLang="zh-CN" sz="2400" b="0" i="0" kern="0" smtClean="0">
                            <a:solidFill>
                              <a:srgbClr val="000000"/>
                            </a:solidFill>
                            <a:latin typeface="Cambria Math" panose="02040503050406030204" pitchFamily="18" charset="0"/>
                            <a:ea typeface="微软雅黑" panose="020B0503020204020204" pitchFamily="34" charset="-122"/>
                          </a:rPr>
                          <m:t>T</m:t>
                        </m:r>
                      </m:sup>
                    </m:sSup>
                    <m:r>
                      <a:rPr lang="en-US" altLang="zh-CN" sz="2400" b="1" i="1" kern="0" smtClean="0">
                        <a:solidFill>
                          <a:srgbClr val="000000"/>
                        </a:solidFill>
                        <a:latin typeface="Cambria Math" panose="02040503050406030204" pitchFamily="18" charset="0"/>
                        <a:ea typeface="微软雅黑" panose="020B0503020204020204" pitchFamily="34" charset="-122"/>
                      </a:rPr>
                      <m:t>𝒉</m:t>
                    </m:r>
                    <m:r>
                      <a:rPr lang="en-US" altLang="zh-CN" sz="2400" b="0" i="1" kern="0" smtClea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𝑏</m:t>
                    </m:r>
                  </m:oMath>
                </a14:m>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14400" lvl="1" indent="-457200">
                  <a:lnSpc>
                    <a:spcPct val="150000"/>
                  </a:lnSpc>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线性输出单元经常用于产生</a:t>
                </a:r>
                <a:r>
                  <a:rPr lang="zh-CN" altLang="en-US" sz="2400" b="1" kern="0" dirty="0">
                    <a:solidFill>
                      <a:srgbClr val="000000"/>
                    </a:solidFill>
                    <a:latin typeface="微软雅黑" panose="020B0503020204020204" pitchFamily="34" charset="-122"/>
                    <a:ea typeface="微软雅黑" panose="020B0503020204020204" pitchFamily="34" charset="-122"/>
                  </a:rPr>
                  <a:t>条件高斯分布的均值</a:t>
                </a:r>
                <a:endParaRPr lang="en-US" altLang="zh-CN" sz="2400" b="1" kern="0" dirty="0">
                  <a:solidFill>
                    <a:srgbClr val="000000"/>
                  </a:solidFill>
                  <a:latin typeface="微软雅黑" panose="020B0503020204020204" pitchFamily="34" charset="-122"/>
                  <a:ea typeface="微软雅黑" panose="020B0503020204020204" pitchFamily="34" charset="-122"/>
                </a:endParaRPr>
              </a:p>
              <a:p>
                <a:pPr marL="914400" lvl="1" indent="-457200">
                  <a:lnSpc>
                    <a:spcPct val="150000"/>
                  </a:lnSpc>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适合</a:t>
                </a:r>
                <a:r>
                  <a:rPr lang="zh-CN" altLang="en-US" sz="2400" b="1" kern="0" dirty="0">
                    <a:solidFill>
                      <a:srgbClr val="000000"/>
                    </a:solidFill>
                    <a:latin typeface="微软雅黑" panose="020B0503020204020204" pitchFamily="34" charset="-122"/>
                    <a:ea typeface="微软雅黑" panose="020B0503020204020204" pitchFamily="34" charset="-122"/>
                  </a:rPr>
                  <a:t>连续值预测（回归）</a:t>
                </a:r>
                <a:r>
                  <a:rPr lang="zh-CN" altLang="en-US" sz="2400" kern="0" dirty="0">
                    <a:solidFill>
                      <a:srgbClr val="000000"/>
                    </a:solidFill>
                    <a:latin typeface="微软雅黑" panose="020B0503020204020204" pitchFamily="34" charset="-122"/>
                    <a:ea typeface="微软雅黑" panose="020B0503020204020204" pitchFamily="34" charset="-122"/>
                  </a:rPr>
                  <a:t>问题</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14400" lvl="1" indent="-457200">
                  <a:lnSpc>
                    <a:spcPct val="150000"/>
                  </a:lnSpc>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基于高斯分布，最大化似然（最小化负对数似然）等价于</a:t>
                </a:r>
                <a:r>
                  <a:rPr lang="zh-CN" altLang="en-US" sz="2400" b="1" kern="0" dirty="0">
                    <a:solidFill>
                      <a:srgbClr val="000000"/>
                    </a:solidFill>
                    <a:latin typeface="微软雅黑" panose="020B0503020204020204" pitchFamily="34" charset="-122"/>
                    <a:ea typeface="微软雅黑" panose="020B0503020204020204" pitchFamily="34" charset="-122"/>
                  </a:rPr>
                  <a:t>最小化均方误差</a:t>
                </a:r>
                <a:r>
                  <a:rPr lang="zh-CN" altLang="en-US" sz="2400" kern="0" dirty="0">
                    <a:solidFill>
                      <a:srgbClr val="000000"/>
                    </a:solidFill>
                    <a:latin typeface="微软雅黑" panose="020B0503020204020204" pitchFamily="34" charset="-122"/>
                    <a:ea typeface="微软雅黑" panose="020B0503020204020204" pitchFamily="34" charset="-122"/>
                  </a:rPr>
                  <a:t>，因此线性输出单元可采用均方误差损失函数：</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lvl="1">
                  <a:buClr>
                    <a:srgbClr val="0000FF"/>
                  </a:buClr>
                </a:pPr>
                <a14:m>
                  <m:oMathPara xmlns:m="http://schemas.openxmlformats.org/officeDocument/2006/math">
                    <m:oMathParaPr>
                      <m:jc m:val="centerGroup"/>
                    </m:oMathParaPr>
                    <m:oMath xmlns:m="http://schemas.openxmlformats.org/officeDocument/2006/math">
                      <m:r>
                        <a:rPr lang="en-US" altLang="zh-CN" sz="2400" b="0" i="1" kern="0" smtClean="0">
                          <a:solidFill>
                            <a:srgbClr val="000000"/>
                          </a:solidFill>
                          <a:latin typeface="Cambria Math" panose="02040503050406030204" pitchFamily="18" charset="0"/>
                          <a:ea typeface="微软雅黑" panose="020B0503020204020204" pitchFamily="34" charset="-122"/>
                        </a:rPr>
                        <m:t>𝐿</m:t>
                      </m:r>
                      <m:r>
                        <a:rPr lang="en-US" altLang="zh-CN" sz="2400" b="0" i="1" kern="0" smtClea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𝑦</m:t>
                      </m:r>
                      <m:r>
                        <a:rPr lang="en-US" altLang="zh-CN" sz="2400" b="0" i="1" kern="0" smtClean="0">
                          <a:solidFill>
                            <a:srgbClr val="000000"/>
                          </a:solidFill>
                          <a:latin typeface="Cambria Math" panose="02040503050406030204" pitchFamily="18" charset="0"/>
                          <a:ea typeface="微软雅黑" panose="020B0503020204020204" pitchFamily="34" charset="-122"/>
                        </a:rPr>
                        <m:t>,</m:t>
                      </m:r>
                      <m:acc>
                        <m:accPr>
                          <m:chr m:val="̂"/>
                          <m:ctrlPr>
                            <a:rPr lang="en-US" altLang="zh-CN" sz="2400" i="1" kern="0">
                              <a:solidFill>
                                <a:srgbClr val="000000"/>
                              </a:solidFill>
                              <a:latin typeface="Cambria Math" panose="02040503050406030204" pitchFamily="18" charset="0"/>
                              <a:ea typeface="微软雅黑" panose="020B0503020204020204" pitchFamily="34" charset="-122"/>
                            </a:rPr>
                          </m:ctrlPr>
                        </m:accPr>
                        <m:e>
                          <m:r>
                            <a:rPr lang="en-US" altLang="zh-CN" sz="2400" i="1" kern="0">
                              <a:solidFill>
                                <a:srgbClr val="000000"/>
                              </a:solidFill>
                              <a:latin typeface="Cambria Math" panose="02040503050406030204" pitchFamily="18" charset="0"/>
                              <a:ea typeface="微软雅黑" panose="020B0503020204020204" pitchFamily="34" charset="-122"/>
                            </a:rPr>
                            <m:t>𝑦</m:t>
                          </m:r>
                        </m:e>
                      </m:acc>
                      <m:r>
                        <a:rPr lang="en-US" altLang="zh-CN" sz="2400" b="0" i="1" kern="0" smtClean="0">
                          <a:solidFill>
                            <a:srgbClr val="000000"/>
                          </a:solidFill>
                          <a:latin typeface="Cambria Math" panose="02040503050406030204" pitchFamily="18" charset="0"/>
                          <a:ea typeface="微软雅黑" panose="020B0503020204020204" pitchFamily="34" charset="-122"/>
                        </a:rPr>
                        <m:t>)=</m:t>
                      </m:r>
                      <m:f>
                        <m:fPr>
                          <m:ctrlPr>
                            <a:rPr lang="en-US" altLang="zh-CN" sz="2400" b="0" i="1" kern="0" smtClean="0">
                              <a:solidFill>
                                <a:srgbClr val="000000"/>
                              </a:solidFill>
                              <a:latin typeface="Cambria Math" panose="02040503050406030204" pitchFamily="18" charset="0"/>
                              <a:ea typeface="微软雅黑" panose="020B0503020204020204" pitchFamily="34" charset="-122"/>
                            </a:rPr>
                          </m:ctrlPr>
                        </m:fPr>
                        <m:num>
                          <m:r>
                            <a:rPr lang="en-US" altLang="zh-CN" sz="2400" b="0" i="1" kern="0" smtClean="0">
                              <a:solidFill>
                                <a:srgbClr val="000000"/>
                              </a:solidFill>
                              <a:latin typeface="Cambria Math" panose="02040503050406030204" pitchFamily="18" charset="0"/>
                              <a:ea typeface="微软雅黑" panose="020B0503020204020204" pitchFamily="34" charset="-122"/>
                            </a:rPr>
                            <m:t>1</m:t>
                          </m:r>
                        </m:num>
                        <m:den>
                          <m:r>
                            <a:rPr lang="en-US" altLang="zh-CN" sz="2400" b="0" i="1" kern="0" smtClean="0">
                              <a:solidFill>
                                <a:srgbClr val="000000"/>
                              </a:solidFill>
                              <a:latin typeface="Cambria Math" panose="02040503050406030204" pitchFamily="18" charset="0"/>
                              <a:ea typeface="微软雅黑" panose="020B0503020204020204" pitchFamily="34" charset="-122"/>
                            </a:rPr>
                            <m:t>𝑁</m:t>
                          </m:r>
                        </m:den>
                      </m:f>
                      <m:nary>
                        <m:naryPr>
                          <m:chr m:val="∑"/>
                          <m:ctrlPr>
                            <a:rPr lang="en-US" altLang="zh-CN" sz="2400" b="0" i="1" kern="0" smtClean="0">
                              <a:solidFill>
                                <a:srgbClr val="000000"/>
                              </a:solidFill>
                              <a:latin typeface="Cambria Math" panose="02040503050406030204" pitchFamily="18" charset="0"/>
                              <a:ea typeface="微软雅黑" panose="020B0503020204020204" pitchFamily="34" charset="-122"/>
                            </a:rPr>
                          </m:ctrlPr>
                        </m:naryPr>
                        <m:sub>
                          <m:r>
                            <m:rPr>
                              <m:brk m:alnAt="23"/>
                            </m:rPr>
                            <a:rPr lang="en-US" altLang="zh-CN" sz="2400" b="0" i="1" kern="0" smtClean="0">
                              <a:solidFill>
                                <a:srgbClr val="000000"/>
                              </a:solidFill>
                              <a:latin typeface="Cambria Math" panose="02040503050406030204" pitchFamily="18" charset="0"/>
                              <a:ea typeface="微软雅黑" panose="020B0503020204020204" pitchFamily="34" charset="-122"/>
                            </a:rPr>
                            <m:t>𝑛</m:t>
                          </m:r>
                          <m:r>
                            <a:rPr lang="en-US" altLang="zh-CN" sz="2400" b="0" i="1" kern="0" smtClean="0">
                              <a:solidFill>
                                <a:srgbClr val="000000"/>
                              </a:solidFill>
                              <a:latin typeface="Cambria Math" panose="02040503050406030204" pitchFamily="18" charset="0"/>
                              <a:ea typeface="微软雅黑" panose="020B0503020204020204" pitchFamily="34" charset="-122"/>
                            </a:rPr>
                            <m:t>=1</m:t>
                          </m:r>
                        </m:sub>
                        <m:sup>
                          <m:r>
                            <a:rPr lang="en-US" altLang="zh-CN" sz="2400" b="0" i="1" kern="0" smtClean="0">
                              <a:solidFill>
                                <a:srgbClr val="000000"/>
                              </a:solidFill>
                              <a:latin typeface="Cambria Math" panose="02040503050406030204" pitchFamily="18" charset="0"/>
                              <a:ea typeface="微软雅黑" panose="020B0503020204020204" pitchFamily="34" charset="-122"/>
                            </a:rPr>
                            <m:t>𝑁</m:t>
                          </m:r>
                        </m:sup>
                        <m:e>
                          <m:sSup>
                            <m:sSupPr>
                              <m:ctrlPr>
                                <a:rPr lang="en-US" altLang="zh-CN" sz="2400" b="0" i="1" kern="0" smtClean="0">
                                  <a:solidFill>
                                    <a:srgbClr val="000000"/>
                                  </a:solidFill>
                                  <a:latin typeface="Cambria Math" panose="02040503050406030204" pitchFamily="18" charset="0"/>
                                  <a:ea typeface="微软雅黑" panose="020B0503020204020204" pitchFamily="34" charset="-122"/>
                                </a:rPr>
                              </m:ctrlPr>
                            </m:sSupPr>
                            <m:e>
                              <m:d>
                                <m:dPr>
                                  <m:begChr m:val="‖"/>
                                  <m:endChr m:val="‖"/>
                                  <m:ctrlPr>
                                    <a:rPr lang="en-US" altLang="zh-CN" sz="2400" b="0" i="1" kern="0" smtClean="0">
                                      <a:solidFill>
                                        <a:srgbClr val="000000"/>
                                      </a:solidFill>
                                      <a:latin typeface="Cambria Math" panose="02040503050406030204" pitchFamily="18" charset="0"/>
                                      <a:ea typeface="微软雅黑" panose="020B0503020204020204" pitchFamily="34" charset="-122"/>
                                    </a:rPr>
                                  </m:ctrlPr>
                                </m:dPr>
                                <m:e>
                                  <m:sSup>
                                    <m:sSupPr>
                                      <m:ctrlPr>
                                        <a:rPr lang="en-US" altLang="zh-CN" sz="2400" b="0" i="1" kern="0" smtClean="0">
                                          <a:solidFill>
                                            <a:srgbClr val="000000"/>
                                          </a:solidFill>
                                          <a:latin typeface="Cambria Math" panose="02040503050406030204" pitchFamily="18" charset="0"/>
                                          <a:ea typeface="微软雅黑" panose="020B0503020204020204" pitchFamily="34" charset="-122"/>
                                        </a:rPr>
                                      </m:ctrlPr>
                                    </m:sSupPr>
                                    <m:e>
                                      <m:acc>
                                        <m:accPr>
                                          <m:chr m:val="̂"/>
                                          <m:ctrlPr>
                                            <a:rPr lang="en-US" altLang="zh-CN" sz="2400" b="0" i="1" kern="0" smtClean="0">
                                              <a:solidFill>
                                                <a:srgbClr val="000000"/>
                                              </a:solidFill>
                                              <a:latin typeface="Cambria Math" panose="02040503050406030204" pitchFamily="18" charset="0"/>
                                              <a:ea typeface="微软雅黑" panose="020B0503020204020204" pitchFamily="34" charset="-122"/>
                                            </a:rPr>
                                          </m:ctrlPr>
                                        </m:accPr>
                                        <m:e>
                                          <m:r>
                                            <a:rPr lang="en-US" altLang="zh-CN" sz="2400" b="0" i="1" kern="0" smtClean="0">
                                              <a:solidFill>
                                                <a:srgbClr val="000000"/>
                                              </a:solidFill>
                                              <a:latin typeface="Cambria Math" panose="02040503050406030204" pitchFamily="18" charset="0"/>
                                              <a:ea typeface="微软雅黑" panose="020B0503020204020204" pitchFamily="34" charset="-122"/>
                                            </a:rPr>
                                            <m:t>𝑦</m:t>
                                          </m:r>
                                        </m:e>
                                      </m:acc>
                                    </m:e>
                                    <m:sup>
                                      <m:r>
                                        <a:rPr lang="en-US" altLang="zh-CN" sz="2400" b="0" i="1" kern="0" smtClea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𝑛</m:t>
                                      </m:r>
                                      <m:r>
                                        <a:rPr lang="en-US" altLang="zh-CN" sz="2400" b="0" i="1" kern="0" smtClean="0">
                                          <a:solidFill>
                                            <a:srgbClr val="000000"/>
                                          </a:solidFill>
                                          <a:latin typeface="Cambria Math" panose="02040503050406030204" pitchFamily="18" charset="0"/>
                                          <a:ea typeface="微软雅黑" panose="020B0503020204020204" pitchFamily="34" charset="-122"/>
                                        </a:rPr>
                                        <m:t>)</m:t>
                                      </m:r>
                                    </m:sup>
                                  </m:sSup>
                                  <m:r>
                                    <a:rPr lang="en-US" altLang="zh-CN" sz="2400" b="0" i="1" kern="0" smtClean="0">
                                      <a:solidFill>
                                        <a:srgbClr val="000000"/>
                                      </a:solidFill>
                                      <a:latin typeface="Cambria Math" panose="02040503050406030204" pitchFamily="18" charset="0"/>
                                      <a:ea typeface="微软雅黑" panose="020B0503020204020204" pitchFamily="34" charset="-122"/>
                                    </a:rPr>
                                    <m:t>−</m:t>
                                  </m:r>
                                  <m:sSup>
                                    <m:sSupPr>
                                      <m:ctrlPr>
                                        <a:rPr lang="en-US" altLang="zh-CN" sz="2400" b="0" i="1" kern="0" smtClean="0">
                                          <a:solidFill>
                                            <a:srgbClr val="000000"/>
                                          </a:solidFill>
                                          <a:latin typeface="Cambria Math" panose="02040503050406030204" pitchFamily="18" charset="0"/>
                                          <a:ea typeface="微软雅黑" panose="020B0503020204020204" pitchFamily="34" charset="-122"/>
                                        </a:rPr>
                                      </m:ctrlPr>
                                    </m:sSupPr>
                                    <m:e>
                                      <m:r>
                                        <a:rPr lang="en-US" altLang="zh-CN" sz="2400" b="0" i="1" kern="0" smtClean="0">
                                          <a:solidFill>
                                            <a:srgbClr val="000000"/>
                                          </a:solidFill>
                                          <a:latin typeface="Cambria Math" panose="02040503050406030204" pitchFamily="18" charset="0"/>
                                          <a:ea typeface="微软雅黑" panose="020B0503020204020204" pitchFamily="34" charset="-122"/>
                                        </a:rPr>
                                        <m:t>𝑦</m:t>
                                      </m:r>
                                    </m:e>
                                    <m:sup>
                                      <m:r>
                                        <a:rPr lang="en-US" altLang="zh-CN" sz="2400" b="0" i="1" kern="0" smtClea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𝑛</m:t>
                                      </m:r>
                                      <m:r>
                                        <a:rPr lang="en-US" altLang="zh-CN" sz="2400" b="0" i="1" kern="0" smtClean="0">
                                          <a:solidFill>
                                            <a:srgbClr val="000000"/>
                                          </a:solidFill>
                                          <a:latin typeface="Cambria Math" panose="02040503050406030204" pitchFamily="18" charset="0"/>
                                          <a:ea typeface="微软雅黑" panose="020B0503020204020204" pitchFamily="34" charset="-122"/>
                                        </a:rPr>
                                        <m:t>)</m:t>
                                      </m:r>
                                    </m:sup>
                                  </m:sSup>
                                </m:e>
                              </m:d>
                            </m:e>
                            <m:sup>
                              <m:r>
                                <a:rPr lang="en-US" altLang="zh-CN" sz="2400" b="0" i="1" kern="0" smtClean="0">
                                  <a:solidFill>
                                    <a:srgbClr val="000000"/>
                                  </a:solidFill>
                                  <a:latin typeface="Cambria Math" panose="02040503050406030204" pitchFamily="18" charset="0"/>
                                  <a:ea typeface="微软雅黑" panose="020B0503020204020204" pitchFamily="34" charset="-122"/>
                                </a:rPr>
                                <m:t>2</m:t>
                              </m:r>
                            </m:sup>
                          </m:sSup>
                        </m:e>
                      </m:nary>
                    </m:oMath>
                  </m:oMathPara>
                </a14:m>
                <a:endParaRPr lang="en-US" altLang="zh-CN" sz="2400" b="0" kern="0" dirty="0">
                  <a:solidFill>
                    <a:srgbClr val="000000"/>
                  </a:solidFill>
                  <a:latin typeface="微软雅黑" panose="020B0503020204020204" pitchFamily="34" charset="-122"/>
                  <a:ea typeface="微软雅黑" panose="020B0503020204020204" pitchFamily="34" charset="-122"/>
                </a:endParaRPr>
              </a:p>
              <a:p>
                <a:pPr lvl="1">
                  <a:lnSpc>
                    <a:spcPct val="150000"/>
                  </a:lnSpc>
                  <a:buClr>
                    <a:srgbClr val="0000FF"/>
                  </a:buClr>
                </a:pPr>
                <a:r>
                  <a:rPr lang="zh-CN" altLang="en-US" sz="2400" kern="0" dirty="0">
                    <a:solidFill>
                      <a:srgbClr val="000000"/>
                    </a:solidFill>
                    <a:latin typeface="微软雅黑" panose="020B0503020204020204" pitchFamily="34" charset="-122"/>
                    <a:ea typeface="微软雅黑" panose="020B0503020204020204" pitchFamily="34" charset="-122"/>
                  </a:rPr>
                  <a:t>     其中</a:t>
                </a:r>
                <a14:m>
                  <m:oMath xmlns:m="http://schemas.openxmlformats.org/officeDocument/2006/math">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i="1" kern="0">
                            <a:solidFill>
                              <a:srgbClr val="000000"/>
                            </a:solidFill>
                            <a:latin typeface="Cambria Math" panose="02040503050406030204" pitchFamily="18" charset="0"/>
                            <a:ea typeface="微软雅黑" panose="020B0503020204020204" pitchFamily="34" charset="-122"/>
                          </a:rPr>
                          <m:t>𝑦</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𝑛</m:t>
                        </m:r>
                        <m:r>
                          <a:rPr lang="en-US" altLang="zh-CN" sz="2400" i="1" kern="0">
                            <a:solidFill>
                              <a:srgbClr val="000000"/>
                            </a:solidFill>
                            <a:latin typeface="Cambria Math" panose="02040503050406030204" pitchFamily="18" charset="0"/>
                            <a:ea typeface="微软雅黑" panose="020B0503020204020204" pitchFamily="34" charset="-122"/>
                          </a:rPr>
                          <m:t>)</m:t>
                        </m:r>
                      </m:sup>
                    </m:sSup>
                    <m:r>
                      <a:rPr lang="en-US" altLang="zh-CN" sz="2400" i="1" kern="0">
                        <a:solidFill>
                          <a:srgbClr val="000000"/>
                        </a:solidFill>
                        <a:latin typeface="Cambria Math" panose="02040503050406030204" pitchFamily="18" charset="0"/>
                        <a:ea typeface="微软雅黑" panose="020B0503020204020204" pitchFamily="34" charset="-122"/>
                      </a:rPr>
                      <m:t> </m:t>
                    </m:r>
                  </m:oMath>
                </a14:m>
                <a:r>
                  <a:rPr lang="zh-CN" altLang="en-US" sz="2400" kern="0" dirty="0">
                    <a:solidFill>
                      <a:srgbClr val="000000"/>
                    </a:solidFill>
                    <a:latin typeface="微软雅黑" panose="020B0503020204020204" pitchFamily="34" charset="-122"/>
                    <a:ea typeface="微软雅黑" panose="020B0503020204020204" pitchFamily="34" charset="-122"/>
                  </a:rPr>
                  <a:t>为真实值，</a:t>
                </a:r>
                <a:r>
                  <a:rPr lang="en-US" altLang="zh-CN" sz="2400" kern="0" dirty="0">
                    <a:solidFill>
                      <a:srgbClr val="000000"/>
                    </a:solidFill>
                    <a:ea typeface="微软雅黑" panose="020B0503020204020204" pitchFamily="34" charset="-122"/>
                  </a:rPr>
                  <a:t> </a:t>
                </a:r>
                <a14:m>
                  <m:oMath xmlns:m="http://schemas.openxmlformats.org/officeDocument/2006/math">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acc>
                          <m:accPr>
                            <m:chr m:val="̂"/>
                            <m:ctrlPr>
                              <a:rPr lang="en-US" altLang="zh-CN" sz="2400" i="1" kern="0">
                                <a:solidFill>
                                  <a:srgbClr val="000000"/>
                                </a:solidFill>
                                <a:latin typeface="Cambria Math" panose="02040503050406030204" pitchFamily="18" charset="0"/>
                                <a:ea typeface="微软雅黑" panose="020B0503020204020204" pitchFamily="34" charset="-122"/>
                              </a:rPr>
                            </m:ctrlPr>
                          </m:accPr>
                          <m:e>
                            <m:r>
                              <a:rPr lang="en-US" altLang="zh-CN" sz="2400" i="1" kern="0">
                                <a:solidFill>
                                  <a:srgbClr val="000000"/>
                                </a:solidFill>
                                <a:latin typeface="Cambria Math" panose="02040503050406030204" pitchFamily="18" charset="0"/>
                                <a:ea typeface="微软雅黑" panose="020B0503020204020204" pitchFamily="34" charset="-122"/>
                              </a:rPr>
                              <m:t>𝑦</m:t>
                            </m:r>
                          </m:e>
                        </m:acc>
                      </m:e>
                      <m:sup>
                        <m:d>
                          <m:dPr>
                            <m:ctrlPr>
                              <a:rPr lang="en-US" altLang="zh-CN" sz="2400" i="1" kern="0">
                                <a:solidFill>
                                  <a:srgbClr val="000000"/>
                                </a:solidFill>
                                <a:latin typeface="Cambria Math" panose="02040503050406030204" pitchFamily="18" charset="0"/>
                                <a:ea typeface="微软雅黑" panose="020B0503020204020204" pitchFamily="34" charset="-122"/>
                              </a:rPr>
                            </m:ctrlPr>
                          </m:dPr>
                          <m:e>
                            <m:r>
                              <a:rPr lang="en-US" altLang="zh-CN" sz="2400" b="0" i="1" kern="0" smtClean="0">
                                <a:solidFill>
                                  <a:srgbClr val="000000"/>
                                </a:solidFill>
                                <a:latin typeface="Cambria Math" panose="02040503050406030204" pitchFamily="18" charset="0"/>
                                <a:ea typeface="微软雅黑" panose="020B0503020204020204" pitchFamily="34" charset="-122"/>
                              </a:rPr>
                              <m:t>𝑛</m:t>
                            </m:r>
                          </m:e>
                        </m:d>
                      </m:sup>
                    </m:sSup>
                    <m:r>
                      <a:rPr lang="en-US" altLang="zh-CN" sz="2400" i="1" kern="0">
                        <a:solidFill>
                          <a:srgbClr val="000000"/>
                        </a:solidFill>
                        <a:latin typeface="Cambria Math" panose="02040503050406030204" pitchFamily="18" charset="0"/>
                        <a:ea typeface="微软雅黑" panose="020B0503020204020204" pitchFamily="34" charset="-122"/>
                      </a:rPr>
                      <m:t> </m:t>
                    </m:r>
                    <m:r>
                      <a:rPr lang="zh-CN" altLang="en-US" sz="2400" i="1" kern="0">
                        <a:solidFill>
                          <a:srgbClr val="000000"/>
                        </a:solidFill>
                        <a:latin typeface="Cambria Math" panose="02040503050406030204" pitchFamily="18" charset="0"/>
                        <a:ea typeface="微软雅黑" panose="020B0503020204020204" pitchFamily="34" charset="-122"/>
                      </a:rPr>
                      <m:t>为</m:t>
                    </m:r>
                  </m:oMath>
                </a14:m>
                <a:r>
                  <a:rPr lang="zh-CN" altLang="en-US" sz="2400" kern="0" dirty="0">
                    <a:solidFill>
                      <a:srgbClr val="000000"/>
                    </a:solidFill>
                    <a:latin typeface="微软雅黑" panose="020B0503020204020204" pitchFamily="34" charset="-122"/>
                    <a:ea typeface="微软雅黑" panose="020B0503020204020204" pitchFamily="34" charset="-122"/>
                  </a:rPr>
                  <a:t>预测值，</a:t>
                </a:r>
                <a:r>
                  <a:rPr lang="en-US" altLang="zh-CN" sz="2400" kern="0" dirty="0">
                    <a:solidFill>
                      <a:srgbClr val="000000"/>
                    </a:solidFill>
                    <a:ea typeface="微软雅黑" panose="020B0503020204020204" pitchFamily="34" charset="-122"/>
                  </a:rPr>
                  <a:t> </a:t>
                </a:r>
                <a14:m>
                  <m:oMath xmlns:m="http://schemas.openxmlformats.org/officeDocument/2006/math">
                    <m:r>
                      <a:rPr lang="en-US" altLang="zh-CN" sz="2400" b="0" i="1" kern="0" smtClean="0">
                        <a:solidFill>
                          <a:srgbClr val="000000"/>
                        </a:solidFill>
                        <a:latin typeface="Cambria Math" panose="02040503050406030204" pitchFamily="18" charset="0"/>
                        <a:ea typeface="微软雅黑" panose="020B0503020204020204" pitchFamily="34" charset="-122"/>
                      </a:rPr>
                      <m:t>𝑁</m:t>
                    </m:r>
                  </m:oMath>
                </a14:m>
                <a:r>
                  <a:rPr lang="zh-CN" altLang="en-US" sz="2400" kern="0" dirty="0">
                    <a:solidFill>
                      <a:srgbClr val="000000"/>
                    </a:solidFill>
                    <a:latin typeface="微软雅黑" panose="020B0503020204020204" pitchFamily="34" charset="-122"/>
                    <a:ea typeface="微软雅黑" panose="020B0503020204020204" pitchFamily="34" charset="-122"/>
                  </a:rPr>
                  <a:t>为样本数。</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14400" lvl="1" indent="-457200">
                  <a:lnSpc>
                    <a:spcPct val="150000"/>
                  </a:lnSpc>
                  <a:buClr>
                    <a:srgbClr val="0000FF"/>
                  </a:buClr>
                  <a:buFont typeface="Wingdings" panose="05000000000000000000" pitchFamily="2" charset="2"/>
                  <a:buChar char="ü"/>
                </a:pPr>
                <a:endParaRPr lang="en-US" altLang="zh-CN" sz="2400" kern="0" dirty="0">
                  <a:solidFill>
                    <a:srgbClr val="000000"/>
                  </a:solidFill>
                  <a:latin typeface="微软雅黑" panose="020B0503020204020204" pitchFamily="34" charset="-122"/>
                  <a:ea typeface="微软雅黑" panose="020B0503020204020204" pitchFamily="34"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0" y="773472"/>
                <a:ext cx="12192000" cy="5965990"/>
              </a:xfrm>
              <a:prstGeom prst="rect">
                <a:avLst/>
              </a:prstGeom>
              <a:blipFill rotWithShape="1">
                <a:blip r:embed="rId1"/>
                <a:stretch>
                  <a:fillRect l="-850" b="-613"/>
                </a:stretch>
              </a:blipFill>
            </p:spPr>
            <p:txBody>
              <a:bodyPr/>
              <a:lstStyle/>
              <a:p>
                <a:r>
                  <a:rPr lang="zh-CN" altLang="en-US">
                    <a:noFill/>
                  </a:rPr>
                  <a:t> </a:t>
                </a:r>
                <a:endParaRPr lang="zh-CN" altLang="en-US">
                  <a:noFill/>
                </a:endParaRPr>
              </a:p>
            </p:txBody>
          </p:sp>
        </mc:Fallback>
      </mc:AlternateContent>
      <p:sp>
        <p:nvSpPr>
          <p:cNvPr id="8" name="椭圆 7"/>
          <p:cNvSpPr/>
          <p:nvPr/>
        </p:nvSpPr>
        <p:spPr>
          <a:xfrm>
            <a:off x="8695730" y="1388661"/>
            <a:ext cx="360000" cy="36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椭圆 8"/>
          <p:cNvSpPr/>
          <p:nvPr/>
        </p:nvSpPr>
        <p:spPr>
          <a:xfrm>
            <a:off x="8695730" y="2005042"/>
            <a:ext cx="360000" cy="36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0" name="椭圆 9"/>
          <p:cNvSpPr/>
          <p:nvPr/>
        </p:nvSpPr>
        <p:spPr>
          <a:xfrm>
            <a:off x="8695730" y="2861109"/>
            <a:ext cx="360000" cy="36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 name="椭圆 10"/>
          <p:cNvSpPr/>
          <p:nvPr/>
        </p:nvSpPr>
        <p:spPr>
          <a:xfrm>
            <a:off x="10483119" y="2124310"/>
            <a:ext cx="360000" cy="360000"/>
          </a:xfrm>
          <a:prstGeom prst="ellipse">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dirty="0">
                <a:solidFill>
                  <a:srgbClr val="0000FF"/>
                </a:solidFill>
                <a:latin typeface="Times New Roman" panose="02020603050405020304" pitchFamily="18" charset="0"/>
                <a:cs typeface="Times New Roman" panose="02020603050405020304" pitchFamily="18" charset="0"/>
              </a:rPr>
              <a:t>∑</a:t>
            </a:r>
            <a:endParaRPr lang="zh-CN" altLang="en-US" dirty="0">
              <a:solidFill>
                <a:srgbClr val="0000FF"/>
              </a:solidFill>
              <a:latin typeface="Times New Roman" panose="02020603050405020304" pitchFamily="18" charset="0"/>
              <a:cs typeface="Times New Roman" panose="02020603050405020304" pitchFamily="18" charset="0"/>
            </a:endParaRPr>
          </a:p>
        </p:txBody>
      </p:sp>
      <p:cxnSp>
        <p:nvCxnSpPr>
          <p:cNvPr id="12" name="直接箭头连接符 11"/>
          <p:cNvCxnSpPr>
            <a:stCxn id="8" idx="6"/>
            <a:endCxn id="11" idx="2"/>
          </p:cNvCxnSpPr>
          <p:nvPr/>
        </p:nvCxnSpPr>
        <p:spPr>
          <a:xfrm>
            <a:off x="9055730" y="1568661"/>
            <a:ext cx="1427389" cy="73564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11" idx="2"/>
          </p:cNvCxnSpPr>
          <p:nvPr/>
        </p:nvCxnSpPr>
        <p:spPr>
          <a:xfrm>
            <a:off x="9055730" y="2185042"/>
            <a:ext cx="1427389" cy="119268"/>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0" idx="6"/>
            <a:endCxn id="11" idx="2"/>
          </p:cNvCxnSpPr>
          <p:nvPr/>
        </p:nvCxnSpPr>
        <p:spPr>
          <a:xfrm flipV="1">
            <a:off x="9055730" y="2304310"/>
            <a:ext cx="1427389" cy="73679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矩形 14">
                <a:extLst>
                  <a:ext uri="{FF2B5EF4-FFF2-40B4-BE49-F238E27FC236}">
                    <ele attr="{D4A00371-DF7B-4CCC-AA0A-CDAAF4F8101A}"/>
                  </a:ext>
                </a:extLst>
              </p:cNvPr>
              <p:cNvSpPr/>
              <p:nvPr/>
            </p:nvSpPr>
            <p:spPr>
              <a:xfrm>
                <a:off x="8252284" y="1359451"/>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h</m:t>
                          </m:r>
                        </m:e>
                        <m:sub>
                          <m:r>
                            <a:rPr lang="en-US" altLang="zh-CN" b="0" i="1" smtClean="0">
                              <a:solidFill>
                                <a:srgbClr val="000000"/>
                              </a:solidFill>
                              <a:latin typeface="Cambria Math" panose="02040503050406030204" pitchFamily="18" charset="0"/>
                              <a:ea typeface="微软雅黑" panose="020B0503020204020204" pitchFamily="34" charset="-122"/>
                            </a:rPr>
                            <m:t>1</m:t>
                          </m:r>
                        </m:sub>
                      </m:sSub>
                    </m:oMath>
                  </m:oMathPara>
                </a14:m>
                <a:endParaRPr lang="zh-CN" altLang="en-US" dirty="0"/>
              </a:p>
            </p:txBody>
          </p:sp>
        </mc:Choice>
        <mc:Fallback>
          <p:sp>
            <p:nvSpPr>
              <p:cNvPr id="15" name="矩形 14"/>
              <p:cNvSpPr>
                <a:spLocks noRot="1" noChangeAspect="1" noMove="1" noResize="1" noEditPoints="1" noAdjustHandles="1" noChangeArrowheads="1" noChangeShapeType="1" noTextEdit="1"/>
              </p:cNvSpPr>
              <p:nvPr/>
            </p:nvSpPr>
            <p:spPr>
              <a:xfrm>
                <a:off x="8252284" y="1359451"/>
                <a:ext cx="477438" cy="369332"/>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矩形 15">
                <a:extLst>
                  <a:ext uri="{FF2B5EF4-FFF2-40B4-BE49-F238E27FC236}">
                    <ele attr="{D1F7F1FF-E3A7-4C9F-A021-44733709B6C2}"/>
                  </a:ext>
                </a:extLst>
              </p:cNvPr>
              <p:cNvSpPr/>
              <p:nvPr/>
            </p:nvSpPr>
            <p:spPr>
              <a:xfrm>
                <a:off x="8249622" y="2000376"/>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h</m:t>
                          </m:r>
                        </m:e>
                        <m:sub>
                          <m:r>
                            <a:rPr lang="en-US" altLang="zh-CN" b="0" i="1" smtClean="0">
                              <a:solidFill>
                                <a:srgbClr val="000000"/>
                              </a:solidFill>
                              <a:latin typeface="Cambria Math" panose="02040503050406030204" pitchFamily="18" charset="0"/>
                              <a:ea typeface="微软雅黑" panose="020B0503020204020204" pitchFamily="34" charset="-122"/>
                            </a:rPr>
                            <m:t>2</m:t>
                          </m:r>
                        </m:sub>
                      </m:sSub>
                    </m:oMath>
                  </m:oMathPara>
                </a14:m>
                <a:endParaRPr lang="zh-CN" altLang="en-US" dirty="0"/>
              </a:p>
            </p:txBody>
          </p:sp>
        </mc:Choice>
        <mc:Fallback>
          <p:sp>
            <p:nvSpPr>
              <p:cNvPr id="16" name="矩形 15"/>
              <p:cNvSpPr>
                <a:spLocks noRot="1" noChangeAspect="1" noMove="1" noResize="1" noEditPoints="1" noAdjustHandles="1" noChangeArrowheads="1" noChangeShapeType="1" noTextEdit="1"/>
              </p:cNvSpPr>
              <p:nvPr/>
            </p:nvSpPr>
            <p:spPr>
              <a:xfrm>
                <a:off x="8249622" y="2000376"/>
                <a:ext cx="482760" cy="36933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7" name="矩形 16">
                <a:extLst>
                  <a:ext uri="{FF2B5EF4-FFF2-40B4-BE49-F238E27FC236}">
                    <ele attr="{4B9DFD8D-9B9E-4466-8C24-C525B51A2AE2}"/>
                  </a:ext>
                </a:extLst>
              </p:cNvPr>
              <p:cNvSpPr/>
              <p:nvPr/>
            </p:nvSpPr>
            <p:spPr>
              <a:xfrm>
                <a:off x="8249622" y="2830749"/>
                <a:ext cx="5093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h</m:t>
                          </m:r>
                        </m:e>
                        <m:sub>
                          <m:r>
                            <a:rPr lang="en-US" altLang="zh-CN" b="0" i="1" smtClean="0">
                              <a:solidFill>
                                <a:srgbClr val="000000"/>
                              </a:solidFill>
                              <a:latin typeface="Cambria Math" panose="02040503050406030204" pitchFamily="18" charset="0"/>
                              <a:ea typeface="微软雅黑" panose="020B0503020204020204" pitchFamily="34" charset="-122"/>
                            </a:rPr>
                            <m:t>𝐷</m:t>
                          </m:r>
                        </m:sub>
                      </m:sSub>
                    </m:oMath>
                  </m:oMathPara>
                </a14:m>
                <a:endParaRPr lang="zh-CN" altLang="en-US" dirty="0"/>
              </a:p>
            </p:txBody>
          </p:sp>
        </mc:Choice>
        <mc:Fallback>
          <p:sp>
            <p:nvSpPr>
              <p:cNvPr id="17" name="矩形 16"/>
              <p:cNvSpPr>
                <a:spLocks noRot="1" noChangeAspect="1" noMove="1" noResize="1" noEditPoints="1" noAdjustHandles="1" noChangeArrowheads="1" noChangeShapeType="1" noTextEdit="1"/>
              </p:cNvSpPr>
              <p:nvPr/>
            </p:nvSpPr>
            <p:spPr>
              <a:xfrm>
                <a:off x="8249622" y="2830749"/>
                <a:ext cx="509307" cy="369332"/>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 name="矩形 17">
                <a:extLst>
                  <a:ext uri="{FF2B5EF4-FFF2-40B4-BE49-F238E27FC236}">
                    <ele attr="{692CAA57-A981-4755-82C9-C11D4F6596A0}"/>
                  </a:ext>
                </a:extLst>
              </p:cNvPr>
              <p:cNvSpPr/>
              <p:nvPr/>
            </p:nvSpPr>
            <p:spPr>
              <a:xfrm>
                <a:off x="10337998" y="1758206"/>
                <a:ext cx="6479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000000"/>
                          </a:solidFill>
                          <a:latin typeface="Cambria Math" panose="02040503050406030204" pitchFamily="18" charset="0"/>
                          <a:ea typeface="微软雅黑" panose="020B0503020204020204" pitchFamily="34" charset="-122"/>
                        </a:rPr>
                        <m:t>𝒘</m:t>
                      </m:r>
                      <m:r>
                        <a:rPr lang="en-US" altLang="zh-CN" b="1" i="1" smtClean="0">
                          <a:solidFill>
                            <a:srgbClr val="000000"/>
                          </a:solidFill>
                          <a:latin typeface="Cambria Math" panose="02040503050406030204" pitchFamily="18" charset="0"/>
                          <a:ea typeface="微软雅黑" panose="020B0503020204020204" pitchFamily="34" charset="-122"/>
                        </a:rPr>
                        <m:t>,</m:t>
                      </m:r>
                      <m:r>
                        <a:rPr lang="en-US" altLang="zh-CN" b="0" i="1" smtClean="0">
                          <a:solidFill>
                            <a:srgbClr val="000000"/>
                          </a:solidFill>
                          <a:latin typeface="Cambria Math" panose="02040503050406030204" pitchFamily="18" charset="0"/>
                          <a:ea typeface="微软雅黑" panose="020B0503020204020204" pitchFamily="34" charset="-122"/>
                        </a:rPr>
                        <m:t> </m:t>
                      </m:r>
                      <m:r>
                        <a:rPr lang="en-US" altLang="zh-CN" b="0" i="1" smtClean="0">
                          <a:solidFill>
                            <a:srgbClr val="000000"/>
                          </a:solidFill>
                          <a:latin typeface="Cambria Math" panose="02040503050406030204" pitchFamily="18" charset="0"/>
                          <a:ea typeface="微软雅黑" panose="020B0503020204020204" pitchFamily="34" charset="-122"/>
                        </a:rPr>
                        <m:t>𝑏</m:t>
                      </m:r>
                    </m:oMath>
                  </m:oMathPara>
                </a14:m>
                <a:endParaRPr lang="zh-CN" altLang="en-US" b="1" dirty="0"/>
              </a:p>
            </p:txBody>
          </p:sp>
        </mc:Choice>
        <mc:Fallback>
          <p:sp>
            <p:nvSpPr>
              <p:cNvPr id="18" name="矩形 17"/>
              <p:cNvSpPr>
                <a:spLocks noRot="1" noChangeAspect="1" noMove="1" noResize="1" noEditPoints="1" noAdjustHandles="1" noChangeArrowheads="1" noChangeShapeType="1" noTextEdit="1"/>
              </p:cNvSpPr>
              <p:nvPr/>
            </p:nvSpPr>
            <p:spPr>
              <a:xfrm>
                <a:off x="10337998" y="1758206"/>
                <a:ext cx="647934" cy="369332"/>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cxnSp>
        <p:nvCxnSpPr>
          <p:cNvPr id="27" name="直接箭头连接符 26"/>
          <p:cNvCxnSpPr>
            <a:endCxn id="28" idx="1"/>
          </p:cNvCxnSpPr>
          <p:nvPr/>
        </p:nvCxnSpPr>
        <p:spPr>
          <a:xfrm>
            <a:off x="10843119" y="2299341"/>
            <a:ext cx="496095" cy="496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矩形 27">
                <a:extLst>
                  <a:ext uri="{FF2B5EF4-FFF2-40B4-BE49-F238E27FC236}">
                    <ele attr="{3125A250-E2D1-4612-9311-17261E90A400}"/>
                  </a:ext>
                </a:extLst>
              </p:cNvPr>
              <p:cNvSpPr/>
              <p:nvPr/>
            </p:nvSpPr>
            <p:spPr>
              <a:xfrm>
                <a:off x="11339214" y="2119644"/>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kern="0">
                              <a:solidFill>
                                <a:srgbClr val="000000"/>
                              </a:solidFill>
                              <a:latin typeface="Cambria Math" panose="02040503050406030204" pitchFamily="18" charset="0"/>
                              <a:ea typeface="微软雅黑" panose="020B0503020204020204" pitchFamily="34" charset="-122"/>
                            </a:rPr>
                          </m:ctrlPr>
                        </m:accPr>
                        <m:e>
                          <m:r>
                            <a:rPr lang="en-US" altLang="zh-CN" i="1" kern="0">
                              <a:solidFill>
                                <a:srgbClr val="000000"/>
                              </a:solidFill>
                              <a:latin typeface="Cambria Math" panose="02040503050406030204" pitchFamily="18" charset="0"/>
                              <a:ea typeface="微软雅黑" panose="020B0503020204020204" pitchFamily="34" charset="-122"/>
                            </a:rPr>
                            <m:t>𝑦</m:t>
                          </m:r>
                        </m:e>
                      </m:acc>
                    </m:oMath>
                  </m:oMathPara>
                </a14:m>
                <a:endParaRPr lang="zh-CN" altLang="en-US" dirty="0"/>
              </a:p>
            </p:txBody>
          </p:sp>
        </mc:Choice>
        <mc:Fallback>
          <p:sp>
            <p:nvSpPr>
              <p:cNvPr id="28" name="矩形 27"/>
              <p:cNvSpPr>
                <a:spLocks noRot="1" noChangeAspect="1" noMove="1" noResize="1" noEditPoints="1" noAdjustHandles="1" noChangeArrowheads="1" noChangeShapeType="1" noTextEdit="1"/>
              </p:cNvSpPr>
              <p:nvPr/>
            </p:nvSpPr>
            <p:spPr>
              <a:xfrm>
                <a:off x="11339214" y="2119644"/>
                <a:ext cx="381002" cy="369332"/>
              </a:xfrm>
              <a:prstGeom prst="rect">
                <a:avLst/>
              </a:prstGeom>
              <a:blipFill rotWithShape="1">
                <a:blip r:embed="rId6"/>
                <a:stretch>
                  <a:fillRect t="-6667" r="-15873" b="-6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0" name="矩形 29">
                <a:extLst>
                  <a:ext uri="{FF2B5EF4-FFF2-40B4-BE49-F238E27FC236}">
                    <ele attr="{2907A990-AE97-43CB-AC66-7FAEEC564BF4}"/>
                  </a:ext>
                </a:extLst>
              </p:cNvPr>
              <p:cNvSpPr/>
              <p:nvPr/>
            </p:nvSpPr>
            <p:spPr>
              <a:xfrm rot="5400000">
                <a:off x="8735486" y="2433998"/>
                <a:ext cx="4203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ea typeface="微软雅黑" panose="020B0503020204020204" pitchFamily="34" charset="-122"/>
                        </a:rPr>
                        <m:t>…</m:t>
                      </m:r>
                    </m:oMath>
                  </m:oMathPara>
                </a14:m>
                <a:endParaRPr lang="zh-CN" altLang="en-US" dirty="0">
                  <a:solidFill>
                    <a:srgbClr val="FF0000"/>
                  </a:solidFill>
                </a:endParaRPr>
              </a:p>
            </p:txBody>
          </p:sp>
        </mc:Choice>
        <mc:Fallback>
          <p:sp>
            <p:nvSpPr>
              <p:cNvPr id="30" name="矩形 29"/>
              <p:cNvSpPr>
                <a:spLocks noRot="1" noChangeAspect="1" noMove="1" noResize="1" noEditPoints="1" noAdjustHandles="1" noChangeArrowheads="1" noChangeShapeType="1" noTextEdit="1"/>
              </p:cNvSpPr>
              <p:nvPr/>
            </p:nvSpPr>
            <p:spPr>
              <a:xfrm rot="5400000">
                <a:off x="8735486" y="2433998"/>
                <a:ext cx="420308" cy="369332"/>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输出单元</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a:extLst>
                  <a:ext uri="{FF2B5EF4-FFF2-40B4-BE49-F238E27FC236}">
                    <ele attr="{6A3D4704-941D-4559-BB67-168433AFF266}"/>
                  </a:ext>
                </a:extLst>
              </p:cNvPr>
              <p:cNvSpPr txBox="1">
                <a:spLocks/>
              </p:cNvSpPr>
              <p:nvPr/>
            </p:nvSpPr>
            <p:spPr>
              <a:xfrm>
                <a:off x="0" y="773472"/>
                <a:ext cx="12192000" cy="5965990"/>
              </a:xfrm>
              <a:prstGeom prst="rect">
                <a:avLst/>
              </a:prstGeom>
              <a:noFill/>
            </p:spPr>
            <p:txBody>
              <a:bodyPr wrap="square" rtlCol="0">
                <a:noAutofit/>
              </a:bodyPr>
              <a:lstStyle/>
              <a:p>
                <a:pPr marL="457200" indent="-457200">
                  <a:lnSpc>
                    <a:spcPct val="150000"/>
                  </a:lnSpc>
                  <a:buClr>
                    <a:srgbClr val="0000FF"/>
                  </a:buClr>
                  <a:buFont typeface="Wingdings" panose="05000000000000000000" pitchFamily="2" charset="2"/>
                  <a:buChar char="n"/>
                </a:pPr>
                <a:r>
                  <a:rPr lang="en-US" altLang="zh-CN" sz="2800" b="1" kern="0" dirty="0">
                    <a:solidFill>
                      <a:srgbClr val="000000"/>
                    </a:solidFill>
                    <a:latin typeface="微软雅黑" panose="020B0503020204020204" pitchFamily="34" charset="-122"/>
                    <a:ea typeface="微软雅黑" panose="020B0503020204020204" pitchFamily="34" charset="-122"/>
                  </a:rPr>
                  <a:t>Sigmoid</a:t>
                </a:r>
                <a:r>
                  <a:rPr lang="zh-CN" altLang="en-US" sz="2800" b="1" kern="0" dirty="0">
                    <a:solidFill>
                      <a:srgbClr val="000000"/>
                    </a:solidFill>
                    <a:latin typeface="微软雅黑" panose="020B0503020204020204" pitchFamily="34" charset="-122"/>
                    <a:ea typeface="微软雅黑" panose="020B0503020204020204" pitchFamily="34" charset="-122"/>
                  </a:rPr>
                  <a:t>单元</a:t>
                </a:r>
                <a:endParaRPr lang="en-US" altLang="zh-CN" sz="2800" b="1" kern="0" dirty="0">
                  <a:solidFill>
                    <a:srgbClr val="000000"/>
                  </a:solidFill>
                  <a:latin typeface="微软雅黑" panose="020B0503020204020204" pitchFamily="34" charset="-122"/>
                  <a:ea typeface="微软雅黑" panose="020B0503020204020204" pitchFamily="34" charset="-122"/>
                </a:endParaRPr>
              </a:p>
              <a:p>
                <a:pPr>
                  <a:lnSpc>
                    <a:spcPct val="125000"/>
                  </a:lnSpc>
                  <a:spcBef>
                    <a:spcPts val="1800"/>
                  </a:spcBef>
                  <a:spcAft>
                    <a:spcPts val="1800"/>
                  </a:spcAft>
                </a:pPr>
                <a:r>
                  <a:rPr lang="en-US" altLang="zh-CN" sz="2800" kern="0" dirty="0">
                    <a:solidFill>
                      <a:srgbClr val="000000"/>
                    </a:solidFill>
                    <a:ea typeface="微软雅黑" panose="020B0503020204020204" pitchFamily="34" charset="-122"/>
                  </a:rPr>
                  <a:t>      </a:t>
                </a:r>
                <a14:m>
                  <m:oMath xmlns:m="http://schemas.openxmlformats.org/officeDocument/2006/math">
                    <m:acc>
                      <m:accPr>
                        <m:chr m:val="̂"/>
                        <m:ctrlPr>
                          <a:rPr lang="en-US" altLang="zh-CN" sz="2800" i="1" kern="0">
                            <a:solidFill>
                              <a:srgbClr val="000000"/>
                            </a:solidFill>
                            <a:latin typeface="Cambria Math" panose="02040503050406030204" pitchFamily="18" charset="0"/>
                            <a:ea typeface="微软雅黑" panose="020B0503020204020204" pitchFamily="34" charset="-122"/>
                          </a:rPr>
                        </m:ctrlPr>
                      </m:accPr>
                      <m:e>
                        <m:r>
                          <a:rPr lang="en-US" altLang="zh-CN" sz="2800" i="1" kern="0">
                            <a:solidFill>
                              <a:srgbClr val="000000"/>
                            </a:solidFill>
                            <a:latin typeface="Cambria Math" panose="02040503050406030204" pitchFamily="18" charset="0"/>
                            <a:ea typeface="微软雅黑" panose="020B0503020204020204" pitchFamily="34" charset="-122"/>
                          </a:rPr>
                          <m:t>𝑦</m:t>
                        </m:r>
                      </m:e>
                    </m:acc>
                    <m:r>
                      <a:rPr lang="en-US" altLang="zh-CN" sz="2800" i="1" kern="0">
                        <a:solidFill>
                          <a:srgbClr val="000000"/>
                        </a:solidFill>
                        <a:latin typeface="Cambria Math" panose="02040503050406030204" pitchFamily="18" charset="0"/>
                        <a:ea typeface="微软雅黑" panose="020B0503020204020204" pitchFamily="34" charset="-122"/>
                      </a:rPr>
                      <m:t>=</m:t>
                    </m:r>
                    <m:r>
                      <a:rPr lang="zh-CN" altLang="en-US" sz="2800" i="1" kern="0" smtClean="0">
                        <a:solidFill>
                          <a:srgbClr val="000000"/>
                        </a:solidFill>
                        <a:latin typeface="Cambria Math" panose="02040503050406030204" pitchFamily="18" charset="0"/>
                        <a:ea typeface="微软雅黑" panose="020B0503020204020204" pitchFamily="34" charset="-122"/>
                      </a:rPr>
                      <m:t>𝜎</m:t>
                    </m:r>
                    <m:r>
                      <a:rPr lang="en-US" altLang="zh-CN" sz="2800" b="0" i="1" kern="0" smtClean="0">
                        <a:solidFill>
                          <a:srgbClr val="000000"/>
                        </a:solidFill>
                        <a:latin typeface="Cambria Math" panose="02040503050406030204" pitchFamily="18" charset="0"/>
                        <a:ea typeface="微软雅黑" panose="020B0503020204020204" pitchFamily="34" charset="-122"/>
                      </a:rPr>
                      <m:t>(</m:t>
                    </m:r>
                    <m:sSup>
                      <m:sSupPr>
                        <m:ctrlPr>
                          <a:rPr lang="en-US" altLang="zh-CN" sz="2800" i="1" kern="0">
                            <a:solidFill>
                              <a:srgbClr val="000000"/>
                            </a:solidFill>
                            <a:latin typeface="Cambria Math" panose="02040503050406030204" pitchFamily="18" charset="0"/>
                            <a:ea typeface="微软雅黑" panose="020B0503020204020204" pitchFamily="34" charset="-122"/>
                          </a:rPr>
                        </m:ctrlPr>
                      </m:sSupPr>
                      <m:e>
                        <m:r>
                          <a:rPr lang="en-US" altLang="zh-CN" sz="2800" b="1" i="1" kern="0">
                            <a:solidFill>
                              <a:srgbClr val="000000"/>
                            </a:solidFill>
                            <a:latin typeface="Cambria Math" panose="02040503050406030204" pitchFamily="18" charset="0"/>
                            <a:ea typeface="微软雅黑" panose="020B0503020204020204" pitchFamily="34" charset="-122"/>
                          </a:rPr>
                          <m:t>𝒘</m:t>
                        </m:r>
                      </m:e>
                      <m:sup>
                        <m:r>
                          <m:rPr>
                            <m:sty m:val="p"/>
                          </m:rPr>
                          <a:rPr lang="en-US" altLang="zh-CN" sz="2800" kern="0">
                            <a:solidFill>
                              <a:srgbClr val="000000"/>
                            </a:solidFill>
                            <a:latin typeface="Cambria Math" panose="02040503050406030204" pitchFamily="18" charset="0"/>
                            <a:ea typeface="微软雅黑" panose="020B0503020204020204" pitchFamily="34" charset="-122"/>
                          </a:rPr>
                          <m:t>T</m:t>
                        </m:r>
                      </m:sup>
                    </m:sSup>
                    <m:r>
                      <a:rPr lang="en-US" altLang="zh-CN" sz="2800" b="1" i="1" kern="0">
                        <a:solidFill>
                          <a:srgbClr val="000000"/>
                        </a:solidFill>
                        <a:latin typeface="Cambria Math" panose="02040503050406030204" pitchFamily="18" charset="0"/>
                        <a:ea typeface="微软雅黑" panose="020B0503020204020204" pitchFamily="34" charset="-122"/>
                      </a:rPr>
                      <m:t>𝒉</m:t>
                    </m:r>
                    <m:r>
                      <a:rPr lang="en-US" altLang="zh-CN" sz="2800" i="1" kern="0">
                        <a:solidFill>
                          <a:srgbClr val="000000"/>
                        </a:solidFill>
                        <a:latin typeface="Cambria Math" panose="02040503050406030204" pitchFamily="18" charset="0"/>
                        <a:ea typeface="微软雅黑" panose="020B0503020204020204" pitchFamily="34" charset="-122"/>
                      </a:rPr>
                      <m:t>+</m:t>
                    </m:r>
                    <m:r>
                      <a:rPr lang="en-US" altLang="zh-CN" sz="2800" i="1" kern="0">
                        <a:solidFill>
                          <a:srgbClr val="000000"/>
                        </a:solidFill>
                        <a:latin typeface="Cambria Math" panose="02040503050406030204" pitchFamily="18" charset="0"/>
                        <a:ea typeface="微软雅黑" panose="020B0503020204020204" pitchFamily="34" charset="-122"/>
                      </a:rPr>
                      <m:t>𝑏</m:t>
                    </m:r>
                    <m:r>
                      <a:rPr lang="en-US" altLang="zh-CN" sz="2800" b="0" i="1" kern="0" smtClean="0">
                        <a:solidFill>
                          <a:srgbClr val="000000"/>
                        </a:solidFill>
                        <a:latin typeface="Cambria Math" panose="02040503050406030204" pitchFamily="18" charset="0"/>
                        <a:ea typeface="微软雅黑" panose="020B0503020204020204" pitchFamily="34" charset="-122"/>
                      </a:rPr>
                      <m:t>)</m:t>
                    </m:r>
                    <m:r>
                      <a:rPr lang="en-US" altLang="zh-CN" sz="2800" i="1">
                        <a:solidFill>
                          <a:srgbClr val="000000"/>
                        </a:solidFill>
                        <a:latin typeface="Cambria Math" panose="02040503050406030204" pitchFamily="18" charset="0"/>
                        <a:ea typeface="微软雅黑" panose="020B0503020204020204" pitchFamily="34" charset="-122"/>
                      </a:rPr>
                      <m:t>=</m:t>
                    </m:r>
                    <m:f>
                      <m:fPr>
                        <m:ctrlPr>
                          <a:rPr lang="en-US" altLang="zh-CN" sz="2800" i="1">
                            <a:solidFill>
                              <a:srgbClr val="000000"/>
                            </a:solidFill>
                            <a:latin typeface="Cambria Math" panose="02040503050406030204" pitchFamily="18" charset="0"/>
                            <a:ea typeface="微软雅黑" panose="020B0503020204020204" pitchFamily="34" charset="-122"/>
                          </a:rPr>
                        </m:ctrlPr>
                      </m:fPr>
                      <m:num>
                        <m:r>
                          <a:rPr lang="en-US" altLang="zh-CN" sz="2800" i="1">
                            <a:solidFill>
                              <a:srgbClr val="000000"/>
                            </a:solidFill>
                            <a:latin typeface="Cambria Math" panose="02040503050406030204" pitchFamily="18" charset="0"/>
                            <a:ea typeface="微软雅黑" panose="020B0503020204020204" pitchFamily="34" charset="-122"/>
                          </a:rPr>
                          <m:t>1</m:t>
                        </m:r>
                      </m:num>
                      <m:den>
                        <m:r>
                          <a:rPr lang="en-US" altLang="zh-CN" sz="2800" i="1">
                            <a:solidFill>
                              <a:srgbClr val="000000"/>
                            </a:solidFill>
                            <a:latin typeface="Cambria Math" panose="02040503050406030204" pitchFamily="18" charset="0"/>
                            <a:ea typeface="微软雅黑" panose="020B0503020204020204" pitchFamily="34" charset="-122"/>
                          </a:rPr>
                          <m:t>1+</m:t>
                        </m:r>
                        <m:r>
                          <m:rPr>
                            <m:sty m:val="p"/>
                          </m:rPr>
                          <a:rPr lang="en-US" altLang="zh-CN" sz="2800">
                            <a:solidFill>
                              <a:srgbClr val="000000"/>
                            </a:solidFill>
                            <a:latin typeface="Cambria Math" panose="02040503050406030204" pitchFamily="18" charset="0"/>
                            <a:ea typeface="微软雅黑" panose="020B0503020204020204" pitchFamily="34" charset="-122"/>
                          </a:rPr>
                          <m:t>exp</m:t>
                        </m:r>
                        <m:r>
                          <a:rPr lang="en-US" altLang="zh-CN" sz="2800" i="1">
                            <a:solidFill>
                              <a:srgbClr val="000000"/>
                            </a:solidFill>
                            <a:latin typeface="Cambria Math" panose="02040503050406030204" pitchFamily="18" charset="0"/>
                            <a:ea typeface="微软雅黑" panose="020B0503020204020204" pitchFamily="34" charset="-122"/>
                          </a:rPr>
                          <m:t>⁡(−</m:t>
                        </m:r>
                        <m:sSup>
                          <m:sSupPr>
                            <m:ctrlPr>
                              <a:rPr lang="en-US" altLang="zh-CN" sz="2800" i="1" kern="0">
                                <a:solidFill>
                                  <a:srgbClr val="000000"/>
                                </a:solidFill>
                                <a:latin typeface="Cambria Math" panose="02040503050406030204" pitchFamily="18" charset="0"/>
                                <a:ea typeface="微软雅黑" panose="020B0503020204020204" pitchFamily="34" charset="-122"/>
                              </a:rPr>
                            </m:ctrlPr>
                          </m:sSupPr>
                          <m:e>
                            <m:r>
                              <a:rPr lang="en-US" altLang="zh-CN" sz="2800" b="1" i="1" kern="0">
                                <a:solidFill>
                                  <a:srgbClr val="000000"/>
                                </a:solidFill>
                                <a:latin typeface="Cambria Math" panose="02040503050406030204" pitchFamily="18" charset="0"/>
                                <a:ea typeface="微软雅黑" panose="020B0503020204020204" pitchFamily="34" charset="-122"/>
                              </a:rPr>
                              <m:t>𝒘</m:t>
                            </m:r>
                          </m:e>
                          <m:sup>
                            <m:r>
                              <m:rPr>
                                <m:sty m:val="p"/>
                              </m:rPr>
                              <a:rPr lang="en-US" altLang="zh-CN" sz="2800" kern="0">
                                <a:solidFill>
                                  <a:srgbClr val="000000"/>
                                </a:solidFill>
                                <a:latin typeface="Cambria Math" panose="02040503050406030204" pitchFamily="18" charset="0"/>
                                <a:ea typeface="微软雅黑" panose="020B0503020204020204" pitchFamily="34" charset="-122"/>
                              </a:rPr>
                              <m:t>T</m:t>
                            </m:r>
                          </m:sup>
                        </m:sSup>
                        <m:r>
                          <a:rPr lang="en-US" altLang="zh-CN" sz="2800" b="1" i="1" kern="0">
                            <a:solidFill>
                              <a:srgbClr val="000000"/>
                            </a:solidFill>
                            <a:latin typeface="Cambria Math" panose="02040503050406030204" pitchFamily="18" charset="0"/>
                            <a:ea typeface="微软雅黑" panose="020B0503020204020204" pitchFamily="34" charset="-122"/>
                          </a:rPr>
                          <m:t>𝒉</m:t>
                        </m:r>
                        <m:r>
                          <a:rPr lang="en-US" altLang="zh-CN" sz="2800" b="0" i="1" kern="0" smtClean="0">
                            <a:solidFill>
                              <a:srgbClr val="000000"/>
                            </a:solidFill>
                            <a:latin typeface="Cambria Math" panose="02040503050406030204" pitchFamily="18" charset="0"/>
                            <a:ea typeface="微软雅黑" panose="020B0503020204020204" pitchFamily="34" charset="-122"/>
                          </a:rPr>
                          <m:t>−</m:t>
                        </m:r>
                        <m:r>
                          <a:rPr lang="en-US" altLang="zh-CN" sz="2800" i="1" kern="0">
                            <a:solidFill>
                              <a:srgbClr val="000000"/>
                            </a:solidFill>
                            <a:latin typeface="Cambria Math" panose="02040503050406030204" pitchFamily="18" charset="0"/>
                            <a:ea typeface="微软雅黑" panose="020B0503020204020204" pitchFamily="34" charset="-122"/>
                          </a:rPr>
                          <m:t>𝑏</m:t>
                        </m:r>
                        <m:r>
                          <a:rPr lang="en-US" altLang="zh-CN" sz="2800" i="1">
                            <a:solidFill>
                              <a:srgbClr val="000000"/>
                            </a:solidFill>
                            <a:latin typeface="Cambria Math" panose="02040503050406030204" pitchFamily="18" charset="0"/>
                            <a:ea typeface="微软雅黑" panose="020B0503020204020204" pitchFamily="34" charset="-122"/>
                          </a:rPr>
                          <m:t>)</m:t>
                        </m:r>
                      </m:den>
                    </m:f>
                  </m:oMath>
                </a14:m>
                <a:endParaRPr lang="en-US" altLang="zh-CN" sz="2800" dirty="0">
                  <a:solidFill>
                    <a:srgbClr val="000000"/>
                  </a:solidFill>
                  <a:latin typeface="微软雅黑" panose="020B0503020204020204" pitchFamily="34" charset="-122"/>
                  <a:ea typeface="微软雅黑" panose="020B0503020204020204" pitchFamily="34" charset="-122"/>
                </a:endParaRPr>
              </a:p>
              <a:p>
                <a:pPr marL="914400" lvl="1" indent="-457200">
                  <a:lnSpc>
                    <a:spcPct val="150000"/>
                  </a:lnSpc>
                  <a:buClr>
                    <a:srgbClr val="0000FF"/>
                  </a:buClr>
                  <a:buFont typeface="Wingdings" panose="05000000000000000000" pitchFamily="2" charset="2"/>
                  <a:buChar char="ü"/>
                </a:pPr>
                <a:r>
                  <a:rPr lang="en-US" altLang="zh-CN" sz="2400" kern="0" dirty="0">
                    <a:solidFill>
                      <a:srgbClr val="000000"/>
                    </a:solidFill>
                    <a:latin typeface="微软雅黑" panose="020B0503020204020204" pitchFamily="34" charset="-122"/>
                    <a:ea typeface="微软雅黑" panose="020B0503020204020204" pitchFamily="34" charset="-122"/>
                  </a:rPr>
                  <a:t>Sigmoid</a:t>
                </a:r>
                <a:r>
                  <a:rPr lang="zh-CN" altLang="en-US" sz="2400" kern="0" dirty="0">
                    <a:solidFill>
                      <a:srgbClr val="000000"/>
                    </a:solidFill>
                    <a:latin typeface="微软雅黑" panose="020B0503020204020204" pitchFamily="34" charset="-122"/>
                    <a:ea typeface="微软雅黑" panose="020B0503020204020204" pitchFamily="34" charset="-122"/>
                  </a:rPr>
                  <a:t>输出单元常用于输出</a:t>
                </a:r>
                <a:r>
                  <a:rPr lang="en-US" altLang="zh-CN" sz="2400" kern="0" dirty="0">
                    <a:solidFill>
                      <a:srgbClr val="000000"/>
                    </a:solidFill>
                    <a:latin typeface="微软雅黑" panose="020B0503020204020204" pitchFamily="34" charset="-122"/>
                    <a:ea typeface="微软雅黑" panose="020B0503020204020204" pitchFamily="34" charset="-122"/>
                  </a:rPr>
                  <a:t>Bernoulli</a:t>
                </a:r>
                <a:r>
                  <a:rPr lang="zh-CN" altLang="en-US" sz="2400" kern="0" dirty="0">
                    <a:solidFill>
                      <a:srgbClr val="000000"/>
                    </a:solidFill>
                    <a:latin typeface="微软雅黑" panose="020B0503020204020204" pitchFamily="34" charset="-122"/>
                    <a:ea typeface="微软雅黑" panose="020B0503020204020204" pitchFamily="34" charset="-122"/>
                  </a:rPr>
                  <a:t>分布</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14400" lvl="1" indent="-457200">
                  <a:lnSpc>
                    <a:spcPct val="150000"/>
                  </a:lnSpc>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适合二分类问题</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14400" lvl="1" indent="-457200">
                  <a:lnSpc>
                    <a:spcPct val="150000"/>
                  </a:lnSpc>
                  <a:buClr>
                    <a:srgbClr val="0000FF"/>
                  </a:buClr>
                  <a:buFont typeface="Wingdings" panose="05000000000000000000" pitchFamily="2" charset="2"/>
                  <a:buChar char="ü"/>
                </a:pPr>
                <a:r>
                  <a:rPr lang="en-US" altLang="zh-CN" sz="2400" kern="0" dirty="0">
                    <a:solidFill>
                      <a:srgbClr val="000000"/>
                    </a:solidFill>
                    <a:latin typeface="微软雅黑" panose="020B0503020204020204" pitchFamily="34" charset="-122"/>
                    <a:ea typeface="微软雅黑" panose="020B0503020204020204" pitchFamily="34" charset="-122"/>
                  </a:rPr>
                  <a:t>Sigmoid</a:t>
                </a:r>
                <a:r>
                  <a:rPr lang="zh-CN" altLang="en-US" sz="2400" kern="0" dirty="0">
                    <a:solidFill>
                      <a:srgbClr val="000000"/>
                    </a:solidFill>
                    <a:latin typeface="微软雅黑" panose="020B0503020204020204" pitchFamily="34" charset="-122"/>
                    <a:ea typeface="微软雅黑" panose="020B0503020204020204" pitchFamily="34" charset="-122"/>
                  </a:rPr>
                  <a:t>输出单元可采用交叉熵损失函数：</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lvl="1">
                  <a:spcBef>
                    <a:spcPts val="1800"/>
                  </a:spcBef>
                  <a:spcAft>
                    <a:spcPts val="1800"/>
                  </a:spcAft>
                  <a:buClr>
                    <a:srgbClr val="0000FF"/>
                  </a:buClr>
                </a:pPr>
                <a14:m>
                  <m:oMathPara xmlns:m="http://schemas.openxmlformats.org/officeDocument/2006/math">
                    <m:oMathParaPr>
                      <m:jc m:val="centerGroup"/>
                    </m:oMathParaPr>
                    <m:oMath xmlns:m="http://schemas.openxmlformats.org/officeDocument/2006/math">
                      <m:r>
                        <a:rPr lang="en-US" altLang="zh-CN" sz="2400" i="1" kern="0">
                          <a:solidFill>
                            <a:srgbClr val="000000"/>
                          </a:solidFill>
                          <a:latin typeface="Cambria Math" panose="02040503050406030204" pitchFamily="18" charset="0"/>
                          <a:ea typeface="微软雅黑" panose="020B0503020204020204" pitchFamily="34" charset="-122"/>
                        </a:rPr>
                        <m:t>𝐿</m:t>
                      </m:r>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𝑦</m:t>
                      </m:r>
                      <m:r>
                        <a:rPr lang="en-US" altLang="zh-CN" sz="2400" i="1" kern="0">
                          <a:solidFill>
                            <a:srgbClr val="000000"/>
                          </a:solidFill>
                          <a:latin typeface="Cambria Math" panose="02040503050406030204" pitchFamily="18" charset="0"/>
                          <a:ea typeface="微软雅黑" panose="020B0503020204020204" pitchFamily="34" charset="-122"/>
                        </a:rPr>
                        <m:t>,</m:t>
                      </m:r>
                      <m:acc>
                        <m:accPr>
                          <m:chr m:val="̂"/>
                          <m:ctrlPr>
                            <a:rPr lang="en-US" altLang="zh-CN" sz="2400" i="1" kern="0">
                              <a:solidFill>
                                <a:srgbClr val="000000"/>
                              </a:solidFill>
                              <a:latin typeface="Cambria Math" panose="02040503050406030204" pitchFamily="18" charset="0"/>
                              <a:ea typeface="微软雅黑" panose="020B0503020204020204" pitchFamily="34" charset="-122"/>
                            </a:rPr>
                          </m:ctrlPr>
                        </m:accPr>
                        <m:e>
                          <m:r>
                            <a:rPr lang="en-US" altLang="zh-CN" sz="2400" i="1" kern="0">
                              <a:solidFill>
                                <a:srgbClr val="000000"/>
                              </a:solidFill>
                              <a:latin typeface="Cambria Math" panose="02040503050406030204" pitchFamily="18" charset="0"/>
                              <a:ea typeface="微软雅黑" panose="020B0503020204020204" pitchFamily="34" charset="-122"/>
                            </a:rPr>
                            <m:t>𝑦</m:t>
                          </m:r>
                        </m:e>
                      </m:acc>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m:t>
                      </m:r>
                      <m:f>
                        <m:fPr>
                          <m:ctrlPr>
                            <a:rPr lang="en-US" altLang="zh-CN" sz="2400" i="1" kern="0">
                              <a:solidFill>
                                <a:srgbClr val="000000"/>
                              </a:solidFill>
                              <a:latin typeface="Cambria Math" panose="02040503050406030204" pitchFamily="18" charset="0"/>
                              <a:ea typeface="微软雅黑" panose="020B0503020204020204" pitchFamily="34" charset="-122"/>
                            </a:rPr>
                          </m:ctrlPr>
                        </m:fPr>
                        <m:num>
                          <m:r>
                            <a:rPr lang="en-US" altLang="zh-CN" sz="2400" i="1" kern="0">
                              <a:solidFill>
                                <a:srgbClr val="000000"/>
                              </a:solidFill>
                              <a:latin typeface="Cambria Math" panose="02040503050406030204" pitchFamily="18" charset="0"/>
                              <a:ea typeface="微软雅黑" panose="020B0503020204020204" pitchFamily="34" charset="-122"/>
                            </a:rPr>
                            <m:t>1</m:t>
                          </m:r>
                        </m:num>
                        <m:den>
                          <m:r>
                            <a:rPr lang="en-US" altLang="zh-CN" sz="2400" b="0" i="1" kern="0" smtClean="0">
                              <a:solidFill>
                                <a:srgbClr val="000000"/>
                              </a:solidFill>
                              <a:latin typeface="Cambria Math" panose="02040503050406030204" pitchFamily="18" charset="0"/>
                              <a:ea typeface="微软雅黑" panose="020B0503020204020204" pitchFamily="34" charset="-122"/>
                            </a:rPr>
                            <m:t>𝑁</m:t>
                          </m:r>
                        </m:den>
                      </m:f>
                      <m:nary>
                        <m:naryPr>
                          <m:chr m:val="∑"/>
                          <m:ctrlPr>
                            <a:rPr lang="en-US" altLang="zh-CN" sz="2400" i="1" kern="0">
                              <a:solidFill>
                                <a:srgbClr val="000000"/>
                              </a:solidFill>
                              <a:latin typeface="Cambria Math" panose="02040503050406030204" pitchFamily="18" charset="0"/>
                              <a:ea typeface="微软雅黑" panose="020B0503020204020204" pitchFamily="34" charset="-122"/>
                            </a:rPr>
                          </m:ctrlPr>
                        </m:naryPr>
                        <m:sub>
                          <m:r>
                            <a:rPr lang="en-US" altLang="zh-CN" sz="2400" b="0" i="1" kern="0" smtClean="0">
                              <a:solidFill>
                                <a:srgbClr val="000000"/>
                              </a:solidFill>
                              <a:latin typeface="Cambria Math" panose="02040503050406030204" pitchFamily="18" charset="0"/>
                              <a:ea typeface="微软雅黑" panose="020B0503020204020204" pitchFamily="34" charset="-122"/>
                            </a:rPr>
                            <m:t>𝑛</m:t>
                          </m:r>
                          <m:r>
                            <a:rPr lang="en-US" altLang="zh-CN" sz="2400" i="1" kern="0">
                              <a:solidFill>
                                <a:srgbClr val="000000"/>
                              </a:solidFill>
                              <a:latin typeface="Cambria Math" panose="02040503050406030204" pitchFamily="18" charset="0"/>
                              <a:ea typeface="微软雅黑" panose="020B0503020204020204" pitchFamily="34" charset="-122"/>
                            </a:rPr>
                            <m:t>=1</m:t>
                          </m:r>
                        </m:sub>
                        <m:sup>
                          <m:r>
                            <a:rPr lang="en-US" altLang="zh-CN" sz="2400" b="0" i="1" kern="0" smtClean="0">
                              <a:solidFill>
                                <a:srgbClr val="000000"/>
                              </a:solidFill>
                              <a:latin typeface="Cambria Math" panose="02040503050406030204" pitchFamily="18" charset="0"/>
                              <a:ea typeface="微软雅黑" panose="020B0503020204020204" pitchFamily="34" charset="-122"/>
                            </a:rPr>
                            <m:t>𝑁</m:t>
                          </m:r>
                        </m:sup>
                        <m:e>
                          <m:d>
                            <m:dPr>
                              <m:ctrlPr>
                                <a:rPr lang="en-US" altLang="zh-CN" sz="2400" i="1" kern="0" smtClean="0">
                                  <a:solidFill>
                                    <a:srgbClr val="000000"/>
                                  </a:solidFill>
                                  <a:latin typeface="Cambria Math" panose="02040503050406030204" pitchFamily="18" charset="0"/>
                                  <a:ea typeface="微软雅黑" panose="020B0503020204020204" pitchFamily="34" charset="-122"/>
                                </a:rPr>
                              </m:ctrlPr>
                            </m:dPr>
                            <m:e>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0" i="1" kern="0" smtClean="0">
                                      <a:solidFill>
                                        <a:srgbClr val="000000"/>
                                      </a:solidFill>
                                      <a:latin typeface="Cambria Math" panose="02040503050406030204" pitchFamily="18" charset="0"/>
                                      <a:ea typeface="微软雅黑" panose="020B0503020204020204" pitchFamily="34" charset="-122"/>
                                    </a:rPr>
                                    <m:t>𝑦</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𝑛</m:t>
                                  </m:r>
                                  <m:r>
                                    <a:rPr lang="en-US" altLang="zh-CN" sz="2400" i="1" kern="0">
                                      <a:solidFill>
                                        <a:srgbClr val="000000"/>
                                      </a:solidFill>
                                      <a:latin typeface="Cambria Math" panose="02040503050406030204" pitchFamily="18" charset="0"/>
                                      <a:ea typeface="微软雅黑" panose="020B0503020204020204" pitchFamily="34" charset="-122"/>
                                    </a:rPr>
                                    <m:t>)</m:t>
                                  </m:r>
                                </m:sup>
                              </m:sSup>
                              <m:func>
                                <m:funcPr>
                                  <m:ctrlPr>
                                    <a:rPr lang="en-US" altLang="zh-CN" sz="2400" i="1" kern="0">
                                      <a:solidFill>
                                        <a:srgbClr val="000000"/>
                                      </a:solidFill>
                                      <a:latin typeface="Cambria Math" panose="02040503050406030204" pitchFamily="18" charset="0"/>
                                      <a:ea typeface="微软雅黑" panose="020B0503020204020204" pitchFamily="34" charset="-122"/>
                                    </a:rPr>
                                  </m:ctrlPr>
                                </m:funcPr>
                                <m:fName>
                                  <m:r>
                                    <m:rPr>
                                      <m:sty m:val="p"/>
                                    </m:rPr>
                                    <a:rPr lang="en-US" altLang="zh-CN" sz="2400" kern="0">
                                      <a:solidFill>
                                        <a:srgbClr val="000000"/>
                                      </a:solidFill>
                                      <a:latin typeface="Cambria Math" panose="02040503050406030204" pitchFamily="18" charset="0"/>
                                      <a:ea typeface="微软雅黑" panose="020B0503020204020204" pitchFamily="34" charset="-122"/>
                                    </a:rPr>
                                    <m:t>log</m:t>
                                  </m:r>
                                </m:fName>
                                <m:e>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acc>
                                        <m:accPr>
                                          <m:chr m:val="̂"/>
                                          <m:ctrlPr>
                                            <a:rPr lang="en-US" altLang="zh-CN" sz="2400" i="1" kern="0">
                                              <a:solidFill>
                                                <a:srgbClr val="000000"/>
                                              </a:solidFill>
                                              <a:latin typeface="Cambria Math" panose="02040503050406030204" pitchFamily="18" charset="0"/>
                                              <a:ea typeface="微软雅黑" panose="020B0503020204020204" pitchFamily="34" charset="-122"/>
                                            </a:rPr>
                                          </m:ctrlPr>
                                        </m:accPr>
                                        <m:e>
                                          <m:r>
                                            <a:rPr lang="en-US" altLang="zh-CN" sz="2400" i="1" kern="0">
                                              <a:solidFill>
                                                <a:srgbClr val="000000"/>
                                              </a:solidFill>
                                              <a:latin typeface="Cambria Math" panose="02040503050406030204" pitchFamily="18" charset="0"/>
                                              <a:ea typeface="微软雅黑" panose="020B0503020204020204" pitchFamily="34" charset="-122"/>
                                            </a:rPr>
                                            <m:t>𝑦</m:t>
                                          </m:r>
                                        </m:e>
                                      </m:acc>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𝑛</m:t>
                                      </m:r>
                                      <m:r>
                                        <a:rPr lang="en-US" altLang="zh-CN" sz="2400" i="1" kern="0">
                                          <a:solidFill>
                                            <a:srgbClr val="000000"/>
                                          </a:solidFill>
                                          <a:latin typeface="Cambria Math" panose="02040503050406030204" pitchFamily="18" charset="0"/>
                                          <a:ea typeface="微软雅黑" panose="020B0503020204020204" pitchFamily="34" charset="-122"/>
                                        </a:rPr>
                                        <m:t>)</m:t>
                                      </m:r>
                                    </m:sup>
                                  </m:sSup>
                                </m:e>
                              </m:func>
                              <m:r>
                                <a:rPr lang="en-US" altLang="zh-CN" sz="2400" b="0" i="1" kern="0" smtClean="0">
                                  <a:solidFill>
                                    <a:srgbClr val="000000"/>
                                  </a:solidFill>
                                  <a:latin typeface="Cambria Math" panose="02040503050406030204" pitchFamily="18" charset="0"/>
                                  <a:ea typeface="微软雅黑" panose="020B0503020204020204" pitchFamily="34" charset="-122"/>
                                </a:rPr>
                                <m:t>+(1−</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i="1" kern="0">
                                      <a:solidFill>
                                        <a:srgbClr val="000000"/>
                                      </a:solidFill>
                                      <a:latin typeface="Cambria Math" panose="02040503050406030204" pitchFamily="18" charset="0"/>
                                      <a:ea typeface="微软雅黑" panose="020B0503020204020204" pitchFamily="34" charset="-122"/>
                                    </a:rPr>
                                    <m:t>𝑦</m:t>
                                  </m:r>
                                </m:e>
                                <m:sup>
                                  <m:d>
                                    <m:dPr>
                                      <m:ctrlPr>
                                        <a:rPr lang="en-US" altLang="zh-CN" sz="2400" i="1" kern="0">
                                          <a:solidFill>
                                            <a:srgbClr val="000000"/>
                                          </a:solidFill>
                                          <a:latin typeface="Cambria Math" panose="02040503050406030204" pitchFamily="18" charset="0"/>
                                          <a:ea typeface="微软雅黑" panose="020B0503020204020204" pitchFamily="34" charset="-122"/>
                                        </a:rPr>
                                      </m:ctrlPr>
                                    </m:dPr>
                                    <m:e>
                                      <m:r>
                                        <a:rPr lang="en-US" altLang="zh-CN" sz="2400" b="0" i="1" kern="0" smtClean="0">
                                          <a:solidFill>
                                            <a:srgbClr val="000000"/>
                                          </a:solidFill>
                                          <a:latin typeface="Cambria Math" panose="02040503050406030204" pitchFamily="18" charset="0"/>
                                          <a:ea typeface="微软雅黑" panose="020B0503020204020204" pitchFamily="34" charset="-122"/>
                                        </a:rPr>
                                        <m:t>𝑛</m:t>
                                      </m:r>
                                    </m:e>
                                  </m:d>
                                </m:sup>
                              </m:sSup>
                              <m:r>
                                <a:rPr lang="en-US" altLang="zh-CN" sz="2400" b="0" i="1" kern="0" smtClean="0">
                                  <a:solidFill>
                                    <a:srgbClr val="000000"/>
                                  </a:solidFill>
                                  <a:latin typeface="Cambria Math" panose="02040503050406030204" pitchFamily="18" charset="0"/>
                                  <a:ea typeface="微软雅黑" panose="020B0503020204020204" pitchFamily="34" charset="-122"/>
                                </a:rPr>
                                <m:t>)</m:t>
                              </m:r>
                              <m:func>
                                <m:funcPr>
                                  <m:ctrlPr>
                                    <a:rPr lang="en-US" altLang="zh-CN" sz="2400" i="1" kern="0">
                                      <a:solidFill>
                                        <a:srgbClr val="000000"/>
                                      </a:solidFill>
                                      <a:latin typeface="Cambria Math" panose="02040503050406030204" pitchFamily="18" charset="0"/>
                                      <a:ea typeface="微软雅黑" panose="020B0503020204020204" pitchFamily="34" charset="-122"/>
                                    </a:rPr>
                                  </m:ctrlPr>
                                </m:funcPr>
                                <m:fName>
                                  <m:r>
                                    <m:rPr>
                                      <m:sty m:val="p"/>
                                    </m:rPr>
                                    <a:rPr lang="en-US" altLang="zh-CN" sz="2400" kern="0">
                                      <a:solidFill>
                                        <a:srgbClr val="000000"/>
                                      </a:solidFill>
                                      <a:latin typeface="Cambria Math" panose="02040503050406030204" pitchFamily="18" charset="0"/>
                                      <a:ea typeface="微软雅黑" panose="020B0503020204020204" pitchFamily="34" charset="-122"/>
                                    </a:rPr>
                                    <m:t>log</m:t>
                                  </m:r>
                                </m:fName>
                                <m:e>
                                  <m:r>
                                    <a:rPr lang="en-US" altLang="zh-CN" sz="2400" b="0" i="1" kern="0" smtClean="0">
                                      <a:solidFill>
                                        <a:srgbClr val="000000"/>
                                      </a:solidFill>
                                      <a:latin typeface="Cambria Math" panose="02040503050406030204" pitchFamily="18" charset="0"/>
                                      <a:ea typeface="微软雅黑" panose="020B0503020204020204" pitchFamily="34" charset="-122"/>
                                    </a:rPr>
                                    <m:t>(1−</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acc>
                                        <m:accPr>
                                          <m:chr m:val="̂"/>
                                          <m:ctrlPr>
                                            <a:rPr lang="en-US" altLang="zh-CN" sz="2400" i="1" kern="0">
                                              <a:solidFill>
                                                <a:srgbClr val="000000"/>
                                              </a:solidFill>
                                              <a:latin typeface="Cambria Math" panose="02040503050406030204" pitchFamily="18" charset="0"/>
                                              <a:ea typeface="微软雅黑" panose="020B0503020204020204" pitchFamily="34" charset="-122"/>
                                            </a:rPr>
                                          </m:ctrlPr>
                                        </m:accPr>
                                        <m:e>
                                          <m:r>
                                            <a:rPr lang="en-US" altLang="zh-CN" sz="2400" i="1" kern="0">
                                              <a:solidFill>
                                                <a:srgbClr val="000000"/>
                                              </a:solidFill>
                                              <a:latin typeface="Cambria Math" panose="02040503050406030204" pitchFamily="18" charset="0"/>
                                              <a:ea typeface="微软雅黑" panose="020B0503020204020204" pitchFamily="34" charset="-122"/>
                                            </a:rPr>
                                            <m:t>𝑦</m:t>
                                          </m:r>
                                        </m:e>
                                      </m:acc>
                                    </m:e>
                                    <m:sup>
                                      <m:d>
                                        <m:dPr>
                                          <m:ctrlPr>
                                            <a:rPr lang="en-US" altLang="zh-CN" sz="2400" i="1" kern="0">
                                              <a:solidFill>
                                                <a:srgbClr val="000000"/>
                                              </a:solidFill>
                                              <a:latin typeface="Cambria Math" panose="02040503050406030204" pitchFamily="18" charset="0"/>
                                              <a:ea typeface="微软雅黑" panose="020B0503020204020204" pitchFamily="34" charset="-122"/>
                                            </a:rPr>
                                          </m:ctrlPr>
                                        </m:dPr>
                                        <m:e>
                                          <m:r>
                                            <a:rPr lang="en-US" altLang="zh-CN" sz="2400" b="0" i="1" kern="0" smtClean="0">
                                              <a:solidFill>
                                                <a:srgbClr val="000000"/>
                                              </a:solidFill>
                                              <a:latin typeface="Cambria Math" panose="02040503050406030204" pitchFamily="18" charset="0"/>
                                              <a:ea typeface="微软雅黑" panose="020B0503020204020204" pitchFamily="34" charset="-122"/>
                                            </a:rPr>
                                            <m:t>𝑛</m:t>
                                          </m:r>
                                        </m:e>
                                      </m:d>
                                    </m:sup>
                                  </m:sSup>
                                  <m:r>
                                    <a:rPr lang="en-US" altLang="zh-CN" sz="2400" b="0" i="1" kern="0" smtClean="0">
                                      <a:solidFill>
                                        <a:srgbClr val="000000"/>
                                      </a:solidFill>
                                      <a:latin typeface="Cambria Math" panose="02040503050406030204" pitchFamily="18" charset="0"/>
                                      <a:ea typeface="微软雅黑" panose="020B0503020204020204" pitchFamily="34" charset="-122"/>
                                    </a:rPr>
                                    <m:t>)</m:t>
                                  </m:r>
                                </m:e>
                              </m:func>
                            </m:e>
                          </m:d>
                        </m:e>
                      </m:nary>
                    </m:oMath>
                  </m:oMathPara>
                </a14:m>
                <a:endParaRPr lang="en-US" altLang="zh-CN" sz="2400" kern="0" dirty="0">
                  <a:solidFill>
                    <a:srgbClr val="000000"/>
                  </a:solidFill>
                  <a:latin typeface="微软雅黑" panose="020B0503020204020204" pitchFamily="34" charset="-122"/>
                  <a:ea typeface="微软雅黑" panose="020B0503020204020204" pitchFamily="34" charset="-122"/>
                </a:endParaRPr>
              </a:p>
              <a:p>
                <a:pPr lvl="1">
                  <a:buClr>
                    <a:srgbClr val="0000FF"/>
                  </a:buClr>
                </a:pPr>
                <a:r>
                  <a:rPr lang="zh-CN" altLang="en-US" sz="2400" kern="0" dirty="0">
                    <a:solidFill>
                      <a:srgbClr val="000000"/>
                    </a:solidFill>
                    <a:latin typeface="微软雅黑" panose="020B0503020204020204" pitchFamily="34" charset="-122"/>
                    <a:ea typeface="微软雅黑" panose="020B0503020204020204" pitchFamily="34" charset="-122"/>
                  </a:rPr>
                  <a:t>      其中</a:t>
                </a:r>
                <a14:m>
                  <m:oMath xmlns:m="http://schemas.openxmlformats.org/officeDocument/2006/math">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i="1" kern="0">
                            <a:solidFill>
                              <a:srgbClr val="000000"/>
                            </a:solidFill>
                            <a:latin typeface="Cambria Math" panose="02040503050406030204" pitchFamily="18" charset="0"/>
                            <a:ea typeface="微软雅黑" panose="020B0503020204020204" pitchFamily="34" charset="-122"/>
                          </a:rPr>
                          <m:t>𝑦</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𝑛</m:t>
                        </m:r>
                        <m:r>
                          <a:rPr lang="en-US" altLang="zh-CN" sz="2400" i="1" kern="0">
                            <a:solidFill>
                              <a:srgbClr val="000000"/>
                            </a:solidFill>
                            <a:latin typeface="Cambria Math" panose="02040503050406030204" pitchFamily="18" charset="0"/>
                            <a:ea typeface="微软雅黑" panose="020B0503020204020204" pitchFamily="34" charset="-122"/>
                          </a:rPr>
                          <m:t>)</m:t>
                        </m:r>
                      </m:sup>
                    </m:sSup>
                    <m:r>
                      <a:rPr lang="en-US" altLang="zh-CN" sz="2400" i="1" kern="0">
                        <a:solidFill>
                          <a:srgbClr val="000000"/>
                        </a:solidFill>
                        <a:latin typeface="Cambria Math" panose="02040503050406030204" pitchFamily="18" charset="0"/>
                        <a:ea typeface="微软雅黑" panose="020B0503020204020204" pitchFamily="34" charset="-122"/>
                      </a:rPr>
                      <m:t> </m:t>
                    </m:r>
                  </m:oMath>
                </a14:m>
                <a:r>
                  <a:rPr lang="zh-CN" altLang="en-US" sz="2400" kern="0" dirty="0">
                    <a:solidFill>
                      <a:srgbClr val="000000"/>
                    </a:solidFill>
                    <a:latin typeface="微软雅黑" panose="020B0503020204020204" pitchFamily="34" charset="-122"/>
                    <a:ea typeface="微软雅黑" panose="020B0503020204020204" pitchFamily="34" charset="-122"/>
                  </a:rPr>
                  <a:t>为真实标签，</a:t>
                </a:r>
                <a:r>
                  <a:rPr lang="en-US" altLang="zh-CN" sz="2400" kern="0" dirty="0">
                    <a:solidFill>
                      <a:srgbClr val="000000"/>
                    </a:solidFill>
                    <a:ea typeface="微软雅黑" panose="020B0503020204020204" pitchFamily="34" charset="-122"/>
                  </a:rPr>
                  <a:t> </a:t>
                </a:r>
                <a14:m>
                  <m:oMath xmlns:m="http://schemas.openxmlformats.org/officeDocument/2006/math">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acc>
                          <m:accPr>
                            <m:chr m:val="̂"/>
                            <m:ctrlPr>
                              <a:rPr lang="en-US" altLang="zh-CN" sz="2400" i="1" kern="0">
                                <a:solidFill>
                                  <a:srgbClr val="000000"/>
                                </a:solidFill>
                                <a:latin typeface="Cambria Math" panose="02040503050406030204" pitchFamily="18" charset="0"/>
                                <a:ea typeface="微软雅黑" panose="020B0503020204020204" pitchFamily="34" charset="-122"/>
                              </a:rPr>
                            </m:ctrlPr>
                          </m:accPr>
                          <m:e>
                            <m:r>
                              <a:rPr lang="en-US" altLang="zh-CN" sz="2400" i="1" kern="0">
                                <a:solidFill>
                                  <a:srgbClr val="000000"/>
                                </a:solidFill>
                                <a:latin typeface="Cambria Math" panose="02040503050406030204" pitchFamily="18" charset="0"/>
                                <a:ea typeface="微软雅黑" panose="020B0503020204020204" pitchFamily="34" charset="-122"/>
                              </a:rPr>
                              <m:t>𝑦</m:t>
                            </m:r>
                          </m:e>
                        </m:acc>
                      </m:e>
                      <m:sup>
                        <m:d>
                          <m:dPr>
                            <m:ctrlPr>
                              <a:rPr lang="en-US" altLang="zh-CN" sz="2400" i="1" kern="0">
                                <a:solidFill>
                                  <a:srgbClr val="000000"/>
                                </a:solidFill>
                                <a:latin typeface="Cambria Math" panose="02040503050406030204" pitchFamily="18" charset="0"/>
                                <a:ea typeface="微软雅黑" panose="020B0503020204020204" pitchFamily="34" charset="-122"/>
                              </a:rPr>
                            </m:ctrlPr>
                          </m:dPr>
                          <m:e>
                            <m:r>
                              <a:rPr lang="en-US" altLang="zh-CN" sz="2400" b="0" i="1" kern="0" smtClean="0">
                                <a:solidFill>
                                  <a:srgbClr val="000000"/>
                                </a:solidFill>
                                <a:latin typeface="Cambria Math" panose="02040503050406030204" pitchFamily="18" charset="0"/>
                                <a:ea typeface="微软雅黑" panose="020B0503020204020204" pitchFamily="34" charset="-122"/>
                              </a:rPr>
                              <m:t>𝑛</m:t>
                            </m:r>
                          </m:e>
                        </m:d>
                      </m:sup>
                    </m:sSup>
                    <m:r>
                      <a:rPr lang="en-US" altLang="zh-CN" sz="2400" i="1" kern="0">
                        <a:solidFill>
                          <a:srgbClr val="000000"/>
                        </a:solidFill>
                        <a:latin typeface="Cambria Math" panose="02040503050406030204" pitchFamily="18" charset="0"/>
                        <a:ea typeface="微软雅黑" panose="020B0503020204020204" pitchFamily="34" charset="-122"/>
                      </a:rPr>
                      <m:t> </m:t>
                    </m:r>
                    <m:r>
                      <a:rPr lang="zh-CN" altLang="en-US" sz="2400" i="1" kern="0">
                        <a:solidFill>
                          <a:srgbClr val="000000"/>
                        </a:solidFill>
                        <a:latin typeface="Cambria Math" panose="02040503050406030204" pitchFamily="18" charset="0"/>
                        <a:ea typeface="微软雅黑" panose="020B0503020204020204" pitchFamily="34" charset="-122"/>
                      </a:rPr>
                      <m:t>为</m:t>
                    </m:r>
                  </m:oMath>
                </a14:m>
                <a:r>
                  <a:rPr lang="zh-CN" altLang="en-US" sz="2400" kern="0" dirty="0">
                    <a:solidFill>
                      <a:srgbClr val="000000"/>
                    </a:solidFill>
                    <a:latin typeface="微软雅黑" panose="020B0503020204020204" pitchFamily="34" charset="-122"/>
                    <a:ea typeface="微软雅黑" panose="020B0503020204020204" pitchFamily="34" charset="-122"/>
                  </a:rPr>
                  <a:t>预测标签，</a:t>
                </a:r>
                <a:r>
                  <a:rPr lang="en-US" altLang="zh-CN" sz="2400" kern="0" dirty="0">
                    <a:solidFill>
                      <a:srgbClr val="000000"/>
                    </a:solidFill>
                    <a:ea typeface="微软雅黑" panose="020B0503020204020204" pitchFamily="34" charset="-122"/>
                  </a:rPr>
                  <a:t> </a:t>
                </a:r>
                <a14:m>
                  <m:oMath xmlns:m="http://schemas.openxmlformats.org/officeDocument/2006/math">
                    <m:r>
                      <a:rPr lang="en-US" altLang="zh-CN" sz="2400" b="0" i="1" kern="0" smtClean="0">
                        <a:solidFill>
                          <a:srgbClr val="000000"/>
                        </a:solidFill>
                        <a:latin typeface="Cambria Math" panose="02040503050406030204" pitchFamily="18" charset="0"/>
                        <a:ea typeface="微软雅黑" panose="020B0503020204020204" pitchFamily="34" charset="-122"/>
                      </a:rPr>
                      <m:t>𝑁</m:t>
                    </m:r>
                  </m:oMath>
                </a14:m>
                <a:r>
                  <a:rPr lang="zh-CN" altLang="en-US" sz="2400" kern="0" dirty="0">
                    <a:solidFill>
                      <a:srgbClr val="000000"/>
                    </a:solidFill>
                    <a:latin typeface="微软雅黑" panose="020B0503020204020204" pitchFamily="34" charset="-122"/>
                    <a:ea typeface="微软雅黑" panose="020B0503020204020204" pitchFamily="34" charset="-122"/>
                  </a:rPr>
                  <a:t>为样本数。</a:t>
                </a:r>
                <a:endParaRPr lang="en-US" altLang="zh-CN" sz="2400" kern="0" dirty="0">
                  <a:solidFill>
                    <a:srgbClr val="000000"/>
                  </a:solidFill>
                  <a:latin typeface="微软雅黑" panose="020B0503020204020204" pitchFamily="34" charset="-122"/>
                  <a:ea typeface="微软雅黑" panose="020B0503020204020204" pitchFamily="34"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0" y="773472"/>
                <a:ext cx="12192000" cy="5965990"/>
              </a:xfrm>
              <a:prstGeom prst="rect">
                <a:avLst/>
              </a:prstGeom>
              <a:blipFill rotWithShape="1">
                <a:blip r:embed="rId1"/>
                <a:stretch>
                  <a:fillRect l="-850"/>
                </a:stretch>
              </a:blipFill>
            </p:spPr>
            <p:txBody>
              <a:bodyPr/>
              <a:lstStyle/>
              <a:p>
                <a:r>
                  <a:rPr lang="zh-CN" altLang="en-US">
                    <a:noFill/>
                  </a:rPr>
                  <a:t> </a:t>
                </a:r>
                <a:endParaRPr lang="zh-CN" altLang="en-US">
                  <a:noFill/>
                </a:endParaRPr>
              </a:p>
            </p:txBody>
          </p:sp>
        </mc:Fallback>
      </mc:AlternateContent>
      <p:sp>
        <p:nvSpPr>
          <p:cNvPr id="8" name="椭圆 7"/>
          <p:cNvSpPr/>
          <p:nvPr/>
        </p:nvSpPr>
        <p:spPr>
          <a:xfrm>
            <a:off x="8216167" y="1472316"/>
            <a:ext cx="360000" cy="36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椭圆 8"/>
          <p:cNvSpPr/>
          <p:nvPr/>
        </p:nvSpPr>
        <p:spPr>
          <a:xfrm>
            <a:off x="8216167" y="2085125"/>
            <a:ext cx="360000" cy="36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0" name="椭圆 9"/>
          <p:cNvSpPr/>
          <p:nvPr/>
        </p:nvSpPr>
        <p:spPr>
          <a:xfrm>
            <a:off x="8216167" y="2905008"/>
            <a:ext cx="360000" cy="36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 name="椭圆 10"/>
          <p:cNvSpPr/>
          <p:nvPr/>
        </p:nvSpPr>
        <p:spPr>
          <a:xfrm>
            <a:off x="9615931" y="2224271"/>
            <a:ext cx="360000" cy="360000"/>
          </a:xfrm>
          <a:prstGeom prst="ellipse">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dirty="0">
                <a:solidFill>
                  <a:srgbClr val="0000FF"/>
                </a:solidFill>
                <a:latin typeface="Times New Roman" panose="02020603050405020304" pitchFamily="18" charset="0"/>
                <a:cs typeface="Times New Roman" panose="02020603050405020304" pitchFamily="18" charset="0"/>
              </a:rPr>
              <a:t>∑</a:t>
            </a:r>
            <a:endParaRPr lang="zh-CN" altLang="en-US" dirty="0">
              <a:solidFill>
                <a:srgbClr val="0000FF"/>
              </a:solidFill>
              <a:latin typeface="Times New Roman" panose="02020603050405020304" pitchFamily="18" charset="0"/>
              <a:cs typeface="Times New Roman" panose="02020603050405020304" pitchFamily="18" charset="0"/>
            </a:endParaRPr>
          </a:p>
        </p:txBody>
      </p:sp>
      <p:cxnSp>
        <p:nvCxnSpPr>
          <p:cNvPr id="12" name="直接箭头连接符 11"/>
          <p:cNvCxnSpPr>
            <a:stCxn id="8" idx="6"/>
            <a:endCxn id="11" idx="2"/>
          </p:cNvCxnSpPr>
          <p:nvPr/>
        </p:nvCxnSpPr>
        <p:spPr>
          <a:xfrm>
            <a:off x="8576167" y="1652316"/>
            <a:ext cx="1039764" cy="75195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11" idx="2"/>
          </p:cNvCxnSpPr>
          <p:nvPr/>
        </p:nvCxnSpPr>
        <p:spPr>
          <a:xfrm>
            <a:off x="8576167" y="2265125"/>
            <a:ext cx="1039764" cy="13914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0" idx="6"/>
            <a:endCxn id="11" idx="2"/>
          </p:cNvCxnSpPr>
          <p:nvPr/>
        </p:nvCxnSpPr>
        <p:spPr>
          <a:xfrm flipV="1">
            <a:off x="8576167" y="2404271"/>
            <a:ext cx="1039764" cy="68073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矩形 14">
                <a:extLst>
                  <a:ext uri="{FF2B5EF4-FFF2-40B4-BE49-F238E27FC236}">
                    <ele attr="{E6D5C412-081F-412D-94C0-88D98BA12E43}"/>
                  </a:ext>
                </a:extLst>
              </p:cNvPr>
              <p:cNvSpPr/>
              <p:nvPr/>
            </p:nvSpPr>
            <p:spPr>
              <a:xfrm>
                <a:off x="7772721" y="1443106"/>
                <a:ext cx="47038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h</m:t>
                          </m:r>
                        </m:e>
                        <m:sub>
                          <m:r>
                            <a:rPr lang="en-US" altLang="zh-CN" b="0" i="1" smtClean="0">
                              <a:solidFill>
                                <a:srgbClr val="000000"/>
                              </a:solidFill>
                              <a:latin typeface="Cambria Math" panose="02040503050406030204" pitchFamily="18" charset="0"/>
                              <a:ea typeface="微软雅黑" panose="020B0503020204020204" pitchFamily="34" charset="-122"/>
                            </a:rPr>
                            <m:t>1</m:t>
                          </m:r>
                        </m:sub>
                      </m:sSub>
                    </m:oMath>
                  </m:oMathPara>
                </a14:m>
                <a:endParaRPr lang="zh-CN" altLang="en-US" dirty="0"/>
              </a:p>
            </p:txBody>
          </p:sp>
        </mc:Choice>
        <mc:Fallback>
          <p:sp>
            <p:nvSpPr>
              <p:cNvPr id="15" name="矩形 14"/>
              <p:cNvSpPr>
                <a:spLocks noRot="1" noChangeAspect="1" noMove="1" noResize="1" noEditPoints="1" noAdjustHandles="1" noChangeArrowheads="1" noChangeShapeType="1" noTextEdit="1"/>
              </p:cNvSpPr>
              <p:nvPr/>
            </p:nvSpPr>
            <p:spPr>
              <a:xfrm>
                <a:off x="7772721" y="1443106"/>
                <a:ext cx="470385" cy="369332"/>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矩形 15">
                <a:extLst>
                  <a:ext uri="{FF2B5EF4-FFF2-40B4-BE49-F238E27FC236}">
                    <ele attr="{C7DF7D43-2A01-42F7-8B02-DB65D17B141F}"/>
                  </a:ext>
                </a:extLst>
              </p:cNvPr>
              <p:cNvSpPr/>
              <p:nvPr/>
            </p:nvSpPr>
            <p:spPr>
              <a:xfrm>
                <a:off x="7770059" y="2080459"/>
                <a:ext cx="47570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h</m:t>
                          </m:r>
                        </m:e>
                        <m:sub>
                          <m:r>
                            <a:rPr lang="en-US" altLang="zh-CN" b="0" i="1" smtClean="0">
                              <a:solidFill>
                                <a:srgbClr val="000000"/>
                              </a:solidFill>
                              <a:latin typeface="Cambria Math" panose="02040503050406030204" pitchFamily="18" charset="0"/>
                              <a:ea typeface="微软雅黑" panose="020B0503020204020204" pitchFamily="34" charset="-122"/>
                            </a:rPr>
                            <m:t>2</m:t>
                          </m:r>
                        </m:sub>
                      </m:sSub>
                    </m:oMath>
                  </m:oMathPara>
                </a14:m>
                <a:endParaRPr lang="zh-CN" altLang="en-US" dirty="0"/>
              </a:p>
            </p:txBody>
          </p:sp>
        </mc:Choice>
        <mc:Fallback>
          <p:sp>
            <p:nvSpPr>
              <p:cNvPr id="16" name="矩形 15"/>
              <p:cNvSpPr>
                <a:spLocks noRot="1" noChangeAspect="1" noMove="1" noResize="1" noEditPoints="1" noAdjustHandles="1" noChangeArrowheads="1" noChangeShapeType="1" noTextEdit="1"/>
              </p:cNvSpPr>
              <p:nvPr/>
            </p:nvSpPr>
            <p:spPr>
              <a:xfrm>
                <a:off x="7770059" y="2080459"/>
                <a:ext cx="475708" cy="36933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7" name="矩形 16">
                <a:extLst>
                  <a:ext uri="{FF2B5EF4-FFF2-40B4-BE49-F238E27FC236}">
                    <ele attr="{C9C48EB8-6359-4615-B5AA-705ED1A96DC2}"/>
                  </a:ext>
                </a:extLst>
              </p:cNvPr>
              <p:cNvSpPr/>
              <p:nvPr/>
            </p:nvSpPr>
            <p:spPr>
              <a:xfrm>
                <a:off x="7770059" y="2874648"/>
                <a:ext cx="47570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h</m:t>
                          </m:r>
                        </m:e>
                        <m:sub>
                          <m:r>
                            <a:rPr lang="en-US" altLang="zh-CN" b="0" i="1" smtClean="0">
                              <a:solidFill>
                                <a:srgbClr val="000000"/>
                              </a:solidFill>
                              <a:latin typeface="Cambria Math" panose="02040503050406030204" pitchFamily="18" charset="0"/>
                              <a:ea typeface="微软雅黑" panose="020B0503020204020204" pitchFamily="34" charset="-122"/>
                            </a:rPr>
                            <m:t>𝐷</m:t>
                          </m:r>
                        </m:sub>
                      </m:sSub>
                    </m:oMath>
                  </m:oMathPara>
                </a14:m>
                <a:endParaRPr lang="zh-CN" altLang="en-US" dirty="0"/>
              </a:p>
            </p:txBody>
          </p:sp>
        </mc:Choice>
        <mc:Fallback>
          <p:sp>
            <p:nvSpPr>
              <p:cNvPr id="17" name="矩形 16"/>
              <p:cNvSpPr>
                <a:spLocks noRot="1" noChangeAspect="1" noMove="1" noResize="1" noEditPoints="1" noAdjustHandles="1" noChangeArrowheads="1" noChangeShapeType="1" noTextEdit="1"/>
              </p:cNvSpPr>
              <p:nvPr/>
            </p:nvSpPr>
            <p:spPr>
              <a:xfrm>
                <a:off x="7770059" y="2874648"/>
                <a:ext cx="475708" cy="369332"/>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 name="矩形 17">
                <a:extLst>
                  <a:ext uri="{FF2B5EF4-FFF2-40B4-BE49-F238E27FC236}">
                    <ele attr="{7C990F1D-29F7-4782-AE6B-6DFD5F8508B2}"/>
                  </a:ext>
                </a:extLst>
              </p:cNvPr>
              <p:cNvSpPr/>
              <p:nvPr/>
            </p:nvSpPr>
            <p:spPr>
              <a:xfrm>
                <a:off x="9471964" y="1858371"/>
                <a:ext cx="64793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000000"/>
                          </a:solidFill>
                          <a:latin typeface="Cambria Math" panose="02040503050406030204" pitchFamily="18" charset="0"/>
                          <a:ea typeface="微软雅黑" panose="020B0503020204020204" pitchFamily="34" charset="-122"/>
                        </a:rPr>
                        <m:t>𝒘</m:t>
                      </m:r>
                      <m:r>
                        <a:rPr lang="en-US" altLang="zh-CN" b="1" i="1" smtClean="0">
                          <a:solidFill>
                            <a:srgbClr val="000000"/>
                          </a:solidFill>
                          <a:latin typeface="Cambria Math" panose="02040503050406030204" pitchFamily="18" charset="0"/>
                          <a:ea typeface="微软雅黑" panose="020B0503020204020204" pitchFamily="34" charset="-122"/>
                        </a:rPr>
                        <m:t>,</m:t>
                      </m:r>
                      <m:r>
                        <a:rPr lang="en-US" altLang="zh-CN" b="0" i="1" smtClean="0">
                          <a:solidFill>
                            <a:srgbClr val="000000"/>
                          </a:solidFill>
                          <a:latin typeface="Cambria Math" panose="02040503050406030204" pitchFamily="18" charset="0"/>
                          <a:ea typeface="微软雅黑" panose="020B0503020204020204" pitchFamily="34" charset="-122"/>
                        </a:rPr>
                        <m:t> </m:t>
                      </m:r>
                      <m:r>
                        <a:rPr lang="en-US" altLang="zh-CN" b="0" i="1" smtClean="0">
                          <a:solidFill>
                            <a:srgbClr val="000000"/>
                          </a:solidFill>
                          <a:latin typeface="Cambria Math" panose="02040503050406030204" pitchFamily="18" charset="0"/>
                          <a:ea typeface="微软雅黑" panose="020B0503020204020204" pitchFamily="34" charset="-122"/>
                        </a:rPr>
                        <m:t>𝑏</m:t>
                      </m:r>
                    </m:oMath>
                  </m:oMathPara>
                </a14:m>
                <a:endParaRPr lang="zh-CN" altLang="en-US" b="1" dirty="0"/>
              </a:p>
            </p:txBody>
          </p:sp>
        </mc:Choice>
        <mc:Fallback>
          <p:sp>
            <p:nvSpPr>
              <p:cNvPr id="18" name="矩形 17"/>
              <p:cNvSpPr>
                <a:spLocks noRot="1" noChangeAspect="1" noMove="1" noResize="1" noEditPoints="1" noAdjustHandles="1" noChangeArrowheads="1" noChangeShapeType="1" noTextEdit="1"/>
              </p:cNvSpPr>
              <p:nvPr/>
            </p:nvSpPr>
            <p:spPr>
              <a:xfrm>
                <a:off x="9471964" y="1858371"/>
                <a:ext cx="647934" cy="369332"/>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cxnSp>
        <p:nvCxnSpPr>
          <p:cNvPr id="19" name="直接箭头连接符 18"/>
          <p:cNvCxnSpPr/>
          <p:nvPr/>
        </p:nvCxnSpPr>
        <p:spPr>
          <a:xfrm>
            <a:off x="10820758" y="2404271"/>
            <a:ext cx="553750"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矩形 19">
                <a:extLst>
                  <a:ext uri="{FF2B5EF4-FFF2-40B4-BE49-F238E27FC236}">
                    <ele attr="{DFC61947-8500-4C35-AA65-92284B62C3DA}"/>
                  </a:ext>
                </a:extLst>
              </p:cNvPr>
              <p:cNvSpPr/>
              <p:nvPr/>
            </p:nvSpPr>
            <p:spPr>
              <a:xfrm>
                <a:off x="11316853" y="2219605"/>
                <a:ext cx="38100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kern="0">
                              <a:solidFill>
                                <a:srgbClr val="000000"/>
                              </a:solidFill>
                              <a:latin typeface="Cambria Math" panose="02040503050406030204" pitchFamily="18" charset="0"/>
                              <a:ea typeface="微软雅黑" panose="020B0503020204020204" pitchFamily="34" charset="-122"/>
                            </a:rPr>
                          </m:ctrlPr>
                        </m:accPr>
                        <m:e>
                          <m:r>
                            <a:rPr lang="en-US" altLang="zh-CN" i="1" kern="0">
                              <a:solidFill>
                                <a:srgbClr val="000000"/>
                              </a:solidFill>
                              <a:latin typeface="Cambria Math" panose="02040503050406030204" pitchFamily="18" charset="0"/>
                              <a:ea typeface="微软雅黑" panose="020B0503020204020204" pitchFamily="34" charset="-122"/>
                            </a:rPr>
                            <m:t>𝑦</m:t>
                          </m:r>
                        </m:e>
                      </m:acc>
                    </m:oMath>
                  </m:oMathPara>
                </a14:m>
                <a:endParaRPr lang="zh-CN" altLang="en-US" dirty="0"/>
              </a:p>
            </p:txBody>
          </p:sp>
        </mc:Choice>
        <mc:Fallback>
          <p:sp>
            <p:nvSpPr>
              <p:cNvPr id="20" name="矩形 19"/>
              <p:cNvSpPr>
                <a:spLocks noRot="1" noChangeAspect="1" noMove="1" noResize="1" noEditPoints="1" noAdjustHandles="1" noChangeArrowheads="1" noChangeShapeType="1" noTextEdit="1"/>
              </p:cNvSpPr>
              <p:nvPr/>
            </p:nvSpPr>
            <p:spPr>
              <a:xfrm>
                <a:off x="11316853" y="2219605"/>
                <a:ext cx="381002" cy="369332"/>
              </a:xfrm>
              <a:prstGeom prst="rect">
                <a:avLst/>
              </a:prstGeom>
              <a:blipFill rotWithShape="1">
                <a:blip r:embed="rId6"/>
                <a:stretch>
                  <a:fillRect t="-6557" r="-15873" b="-6557"/>
                </a:stretch>
              </a:blipFill>
            </p:spPr>
            <p:txBody>
              <a:bodyPr/>
              <a:lstStyle/>
              <a:p>
                <a:r>
                  <a:rPr lang="zh-CN" altLang="en-US">
                    <a:noFill/>
                  </a:rPr>
                  <a:t> </a:t>
                </a:r>
                <a:endParaRPr lang="zh-CN" altLang="en-US">
                  <a:noFill/>
                </a:endParaRPr>
              </a:p>
            </p:txBody>
          </p:sp>
        </mc:Fallback>
      </mc:AlternateContent>
      <p:sp>
        <p:nvSpPr>
          <p:cNvPr id="22" name="椭圆 21"/>
          <p:cNvSpPr/>
          <p:nvPr/>
        </p:nvSpPr>
        <p:spPr>
          <a:xfrm>
            <a:off x="10460758" y="2224271"/>
            <a:ext cx="360000" cy="360000"/>
          </a:xfrm>
          <a:prstGeom prst="ellipse">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l-GR" altLang="zh-CN" i="1" dirty="0">
                <a:solidFill>
                  <a:srgbClr val="0000FF"/>
                </a:solidFill>
                <a:latin typeface="Times New Roman" panose="02020603050405020304" pitchFamily="18" charset="0"/>
                <a:cs typeface="Times New Roman" panose="02020603050405020304" pitchFamily="18" charset="0"/>
              </a:rPr>
              <a:t>σ</a:t>
            </a:r>
            <a:endParaRPr lang="zh-CN" altLang="en-US" i="1" dirty="0">
              <a:solidFill>
                <a:srgbClr val="0000FF"/>
              </a:solidFill>
              <a:latin typeface="Times New Roman" panose="02020603050405020304" pitchFamily="18" charset="0"/>
              <a:cs typeface="Times New Roman" panose="02020603050405020304" pitchFamily="18" charset="0"/>
            </a:endParaRPr>
          </a:p>
        </p:txBody>
      </p:sp>
      <p:cxnSp>
        <p:nvCxnSpPr>
          <p:cNvPr id="24" name="直接箭头连接符 23"/>
          <p:cNvCxnSpPr>
            <a:stCxn id="11" idx="6"/>
            <a:endCxn id="22" idx="2"/>
          </p:cNvCxnSpPr>
          <p:nvPr/>
        </p:nvCxnSpPr>
        <p:spPr>
          <a:xfrm>
            <a:off x="9975931" y="2404271"/>
            <a:ext cx="484827"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矩形 28">
                <a:extLst>
                  <a:ext uri="{FF2B5EF4-FFF2-40B4-BE49-F238E27FC236}">
                    <ele attr="{A1E58C32-0743-4B55-94FD-3CF7ABDBA38F}"/>
                  </a:ext>
                </a:extLst>
              </p:cNvPr>
              <p:cNvSpPr/>
              <p:nvPr/>
            </p:nvSpPr>
            <p:spPr>
              <a:xfrm rot="5400000">
                <a:off x="8253331" y="2465281"/>
                <a:ext cx="4203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ea typeface="微软雅黑" panose="020B0503020204020204" pitchFamily="34" charset="-122"/>
                        </a:rPr>
                        <m:t>…</m:t>
                      </m:r>
                    </m:oMath>
                  </m:oMathPara>
                </a14:m>
                <a:endParaRPr lang="zh-CN" altLang="en-US" dirty="0">
                  <a:solidFill>
                    <a:srgbClr val="FF0000"/>
                  </a:solidFill>
                </a:endParaRPr>
              </a:p>
            </p:txBody>
          </p:sp>
        </mc:Choice>
        <mc:Fallback>
          <p:sp>
            <p:nvSpPr>
              <p:cNvPr id="29" name="矩形 28"/>
              <p:cNvSpPr>
                <a:spLocks noRot="1" noChangeAspect="1" noMove="1" noResize="1" noEditPoints="1" noAdjustHandles="1" noChangeArrowheads="1" noChangeShapeType="1" noTextEdit="1"/>
              </p:cNvSpPr>
              <p:nvPr/>
            </p:nvSpPr>
            <p:spPr>
              <a:xfrm rot="5400000">
                <a:off x="8253331" y="2465281"/>
                <a:ext cx="420308" cy="369332"/>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输出单元</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a:extLst>
                  <a:ext uri="{FF2B5EF4-FFF2-40B4-BE49-F238E27FC236}">
                    <ele attr="{6A3D4704-941D-4559-BB67-168433AFF266}"/>
                  </a:ext>
                </a:extLst>
              </p:cNvPr>
              <p:cNvSpPr txBox="1">
                <a:spLocks/>
              </p:cNvSpPr>
              <p:nvPr/>
            </p:nvSpPr>
            <p:spPr>
              <a:xfrm>
                <a:off x="-1" y="773472"/>
                <a:ext cx="12192001" cy="5965990"/>
              </a:xfrm>
              <a:prstGeom prst="rect">
                <a:avLst/>
              </a:prstGeom>
              <a:noFill/>
            </p:spPr>
            <p:txBody>
              <a:bodyPr wrap="square" rtlCol="0">
                <a:noAutofit/>
              </a:bodyPr>
              <a:lstStyle/>
              <a:p>
                <a:pPr marL="457200" indent="-457200">
                  <a:lnSpc>
                    <a:spcPct val="150000"/>
                  </a:lnSpc>
                  <a:buClr>
                    <a:srgbClr val="0000FF"/>
                  </a:buClr>
                  <a:buFont typeface="Wingdings" panose="05000000000000000000" pitchFamily="2" charset="2"/>
                  <a:buChar char="n"/>
                </a:pPr>
                <a:r>
                  <a:rPr lang="en-US" altLang="zh-CN" sz="2800" b="1" kern="0" dirty="0">
                    <a:solidFill>
                      <a:srgbClr val="000000"/>
                    </a:solidFill>
                    <a:latin typeface="微软雅黑" panose="020B0503020204020204" pitchFamily="34" charset="-122"/>
                    <a:ea typeface="微软雅黑" panose="020B0503020204020204" pitchFamily="34" charset="-122"/>
                  </a:rPr>
                  <a:t>Softmax</a:t>
                </a:r>
                <a:r>
                  <a:rPr lang="zh-CN" altLang="en-US" sz="2800" b="1" kern="0" dirty="0">
                    <a:solidFill>
                      <a:srgbClr val="000000"/>
                    </a:solidFill>
                    <a:latin typeface="微软雅黑" panose="020B0503020204020204" pitchFamily="34" charset="-122"/>
                    <a:ea typeface="微软雅黑" panose="020B0503020204020204" pitchFamily="34" charset="-122"/>
                  </a:rPr>
                  <a:t>单元</a:t>
                </a:r>
                <a:endParaRPr lang="en-US" altLang="zh-CN" sz="2800" b="1" kern="0" dirty="0">
                  <a:solidFill>
                    <a:srgbClr val="000000"/>
                  </a:solidFill>
                  <a:latin typeface="微软雅黑" panose="020B0503020204020204" pitchFamily="34" charset="-122"/>
                  <a:ea typeface="微软雅黑" panose="020B0503020204020204" pitchFamily="34" charset="-122"/>
                </a:endParaRPr>
              </a:p>
              <a:p>
                <a:pPr>
                  <a:spcBef>
                    <a:spcPts val="1800"/>
                  </a:spcBef>
                  <a:spcAft>
                    <a:spcPts val="1800"/>
                  </a:spcAft>
                </a:pPr>
                <a:r>
                  <a:rPr lang="en-US" altLang="zh-CN" sz="2800" kern="0" dirty="0">
                    <a:solidFill>
                      <a:srgbClr val="000000"/>
                    </a:solidFill>
                    <a:ea typeface="微软雅黑" panose="020B0503020204020204" pitchFamily="34" charset="-122"/>
                  </a:rPr>
                  <a:t>      </a:t>
                </a:r>
                <a14:m>
                  <m:oMath xmlns:m="http://schemas.openxmlformats.org/officeDocument/2006/math">
                    <m:sSub>
                      <m:sSubPr>
                        <m:ctrlPr>
                          <a:rPr lang="en-US" altLang="zh-CN" sz="2800" i="1" kern="0" smtClean="0">
                            <a:solidFill>
                              <a:srgbClr val="000000"/>
                            </a:solidFill>
                            <a:latin typeface="Cambria Math" panose="02040503050406030204" pitchFamily="18" charset="0"/>
                            <a:ea typeface="微软雅黑" panose="020B0503020204020204" pitchFamily="34" charset="-122"/>
                          </a:rPr>
                        </m:ctrlPr>
                      </m:sSubPr>
                      <m:e>
                        <m:acc>
                          <m:accPr>
                            <m:chr m:val="̂"/>
                            <m:ctrlPr>
                              <a:rPr lang="en-US" altLang="zh-CN" sz="2800" i="1" kern="0">
                                <a:solidFill>
                                  <a:srgbClr val="000000"/>
                                </a:solidFill>
                                <a:latin typeface="Cambria Math" panose="02040503050406030204" pitchFamily="18" charset="0"/>
                                <a:ea typeface="微软雅黑" panose="020B0503020204020204" pitchFamily="34" charset="-122"/>
                              </a:rPr>
                            </m:ctrlPr>
                          </m:accPr>
                          <m:e>
                            <m:r>
                              <a:rPr lang="en-US" altLang="zh-CN" sz="2800" i="1" kern="0">
                                <a:solidFill>
                                  <a:srgbClr val="000000"/>
                                </a:solidFill>
                                <a:latin typeface="Cambria Math" panose="02040503050406030204" pitchFamily="18" charset="0"/>
                                <a:ea typeface="微软雅黑" panose="020B0503020204020204" pitchFamily="34" charset="-122"/>
                              </a:rPr>
                              <m:t>𝑦</m:t>
                            </m:r>
                          </m:e>
                        </m:acc>
                      </m:e>
                      <m:sub>
                        <m:r>
                          <a:rPr lang="en-US" altLang="zh-CN" sz="2800" b="0" i="1" kern="0" smtClean="0">
                            <a:solidFill>
                              <a:srgbClr val="000000"/>
                            </a:solidFill>
                            <a:latin typeface="Cambria Math" panose="02040503050406030204" pitchFamily="18" charset="0"/>
                            <a:ea typeface="微软雅黑" panose="020B0503020204020204" pitchFamily="34" charset="-122"/>
                          </a:rPr>
                          <m:t>𝑐</m:t>
                        </m:r>
                      </m:sub>
                    </m:sSub>
                    <m:r>
                      <a:rPr lang="en-US" altLang="zh-CN" sz="2800" i="1" kern="0">
                        <a:solidFill>
                          <a:srgbClr val="000000"/>
                        </a:solidFill>
                        <a:latin typeface="Cambria Math" panose="02040503050406030204" pitchFamily="18" charset="0"/>
                        <a:ea typeface="微软雅黑" panose="020B0503020204020204" pitchFamily="34" charset="-122"/>
                      </a:rPr>
                      <m:t>=</m:t>
                    </m:r>
                    <m:r>
                      <m:rPr>
                        <m:sty m:val="p"/>
                      </m:rPr>
                      <a:rPr lang="en-US" altLang="zh-CN" sz="2800" b="0" i="0" kern="0" smtClean="0">
                        <a:solidFill>
                          <a:srgbClr val="000000"/>
                        </a:solidFill>
                        <a:latin typeface="Cambria Math" panose="02040503050406030204" pitchFamily="18" charset="0"/>
                        <a:ea typeface="微软雅黑" panose="020B0503020204020204" pitchFamily="34" charset="-122"/>
                      </a:rPr>
                      <m:t>softmax</m:t>
                    </m:r>
                    <m:r>
                      <a:rPr lang="en-US" altLang="zh-CN" sz="2800" b="0" i="1" kern="0" smtClean="0">
                        <a:solidFill>
                          <a:srgbClr val="000000"/>
                        </a:solidFill>
                        <a:latin typeface="Cambria Math" panose="02040503050406030204" pitchFamily="18" charset="0"/>
                        <a:ea typeface="微软雅黑" panose="020B0503020204020204" pitchFamily="34" charset="-122"/>
                      </a:rPr>
                      <m:t>(</m:t>
                    </m:r>
                    <m:sSubSup>
                      <m:sSubSupPr>
                        <m:ctrlPr>
                          <a:rPr lang="en-US" altLang="zh-CN" sz="2800" i="1">
                            <a:solidFill>
                              <a:srgbClr val="000000"/>
                            </a:solidFill>
                            <a:latin typeface="Cambria Math" panose="02040503050406030204" pitchFamily="18" charset="0"/>
                            <a:ea typeface="微软雅黑" panose="020B0503020204020204" pitchFamily="34" charset="-122"/>
                          </a:rPr>
                        </m:ctrlPr>
                      </m:sSubSupPr>
                      <m:e>
                        <m:r>
                          <a:rPr lang="en-US" altLang="zh-CN" sz="2800" b="1" i="1">
                            <a:solidFill>
                              <a:srgbClr val="000000"/>
                            </a:solidFill>
                            <a:latin typeface="Cambria Math" panose="02040503050406030204" pitchFamily="18" charset="0"/>
                            <a:ea typeface="微软雅黑" panose="020B0503020204020204" pitchFamily="34" charset="-122"/>
                          </a:rPr>
                          <m:t>𝒘</m:t>
                        </m:r>
                      </m:e>
                      <m:sub>
                        <m:r>
                          <a:rPr lang="en-US" altLang="zh-CN" sz="2800" i="1">
                            <a:solidFill>
                              <a:srgbClr val="000000"/>
                            </a:solidFill>
                            <a:latin typeface="Cambria Math" panose="02040503050406030204" pitchFamily="18" charset="0"/>
                            <a:ea typeface="微软雅黑" panose="020B0503020204020204" pitchFamily="34" charset="-122"/>
                          </a:rPr>
                          <m:t>𝑐</m:t>
                        </m:r>
                      </m:sub>
                      <m:sup>
                        <m:r>
                          <m:rPr>
                            <m:sty m:val="p"/>
                          </m:rPr>
                          <a:rPr lang="en-US" altLang="zh-CN" sz="2800">
                            <a:solidFill>
                              <a:srgbClr val="000000"/>
                            </a:solidFill>
                            <a:latin typeface="Cambria Math" panose="02040503050406030204" pitchFamily="18" charset="0"/>
                            <a:ea typeface="微软雅黑" panose="020B0503020204020204" pitchFamily="34" charset="-122"/>
                          </a:rPr>
                          <m:t>T</m:t>
                        </m:r>
                      </m:sup>
                    </m:sSubSup>
                    <m:r>
                      <a:rPr lang="en-US" altLang="zh-CN" sz="2800" b="1" i="1" kern="0">
                        <a:solidFill>
                          <a:srgbClr val="000000"/>
                        </a:solidFill>
                        <a:latin typeface="Cambria Math" panose="02040503050406030204" pitchFamily="18" charset="0"/>
                        <a:ea typeface="微软雅黑" panose="020B0503020204020204" pitchFamily="34" charset="-122"/>
                      </a:rPr>
                      <m:t>𝒉</m:t>
                    </m:r>
                    <m:r>
                      <a:rPr lang="en-US" altLang="zh-CN" sz="2800" i="1" kern="0">
                        <a:solidFill>
                          <a:srgbClr val="000000"/>
                        </a:solidFill>
                        <a:latin typeface="Cambria Math" panose="02040503050406030204" pitchFamily="18" charset="0"/>
                        <a:ea typeface="微软雅黑" panose="020B0503020204020204" pitchFamily="34" charset="-122"/>
                      </a:rPr>
                      <m:t>+</m:t>
                    </m:r>
                    <m:sSub>
                      <m:sSubPr>
                        <m:ctrlPr>
                          <a:rPr lang="en-US" altLang="zh-CN" sz="2800" i="1" kern="0" smtClean="0">
                            <a:solidFill>
                              <a:srgbClr val="000000"/>
                            </a:solidFill>
                            <a:latin typeface="Cambria Math" panose="02040503050406030204" pitchFamily="18" charset="0"/>
                            <a:ea typeface="微软雅黑" panose="020B0503020204020204" pitchFamily="34" charset="-122"/>
                          </a:rPr>
                        </m:ctrlPr>
                      </m:sSubPr>
                      <m:e>
                        <m:r>
                          <a:rPr lang="en-US" altLang="zh-CN" sz="2800" b="0" i="1" kern="0" smtClean="0">
                            <a:solidFill>
                              <a:srgbClr val="000000"/>
                            </a:solidFill>
                            <a:latin typeface="Cambria Math" panose="02040503050406030204" pitchFamily="18" charset="0"/>
                            <a:ea typeface="微软雅黑" panose="020B0503020204020204" pitchFamily="34" charset="-122"/>
                          </a:rPr>
                          <m:t>𝑏</m:t>
                        </m:r>
                      </m:e>
                      <m:sub>
                        <m:r>
                          <a:rPr lang="en-US" altLang="zh-CN" sz="2800" b="0" i="1" kern="0" smtClean="0">
                            <a:solidFill>
                              <a:srgbClr val="000000"/>
                            </a:solidFill>
                            <a:latin typeface="Cambria Math" panose="02040503050406030204" pitchFamily="18" charset="0"/>
                            <a:ea typeface="微软雅黑" panose="020B0503020204020204" pitchFamily="34" charset="-122"/>
                          </a:rPr>
                          <m:t>𝑐</m:t>
                        </m:r>
                      </m:sub>
                    </m:sSub>
                    <m:r>
                      <a:rPr lang="en-US" altLang="zh-CN" sz="2800" b="0" i="1" kern="0" smtClean="0">
                        <a:solidFill>
                          <a:srgbClr val="000000"/>
                        </a:solidFill>
                        <a:latin typeface="Cambria Math" panose="02040503050406030204" pitchFamily="18" charset="0"/>
                        <a:ea typeface="微软雅黑" panose="020B0503020204020204" pitchFamily="34" charset="-122"/>
                      </a:rPr>
                      <m:t>)</m:t>
                    </m:r>
                    <m:r>
                      <a:rPr lang="en-US" altLang="zh-CN" sz="2800" i="1">
                        <a:solidFill>
                          <a:srgbClr val="000000"/>
                        </a:solidFill>
                        <a:latin typeface="Cambria Math" panose="02040503050406030204" pitchFamily="18" charset="0"/>
                        <a:ea typeface="微软雅黑" panose="020B0503020204020204" pitchFamily="34" charset="-122"/>
                      </a:rPr>
                      <m:t>=</m:t>
                    </m:r>
                    <m:f>
                      <m:fPr>
                        <m:ctrlPr>
                          <a:rPr lang="en-US" altLang="zh-CN" sz="2800" i="1">
                            <a:solidFill>
                              <a:srgbClr val="000000"/>
                            </a:solidFill>
                            <a:latin typeface="Cambria Math" panose="02040503050406030204" pitchFamily="18" charset="0"/>
                            <a:ea typeface="微软雅黑" panose="020B0503020204020204" pitchFamily="34" charset="-122"/>
                          </a:rPr>
                        </m:ctrlPr>
                      </m:fPr>
                      <m:num>
                        <m:r>
                          <m:rPr>
                            <m:sty m:val="p"/>
                          </m:rPr>
                          <a:rPr lang="en-US" altLang="zh-CN" sz="2800" b="0" i="0" smtClean="0">
                            <a:solidFill>
                              <a:srgbClr val="000000"/>
                            </a:solidFill>
                            <a:latin typeface="Cambria Math" panose="02040503050406030204" pitchFamily="18" charset="0"/>
                            <a:ea typeface="微软雅黑" panose="020B0503020204020204" pitchFamily="34" charset="-122"/>
                          </a:rPr>
                          <m:t>exp</m:t>
                        </m:r>
                        <m:r>
                          <a:rPr lang="en-US" altLang="zh-CN" sz="2800" b="0" i="1" smtClean="0">
                            <a:solidFill>
                              <a:srgbClr val="000000"/>
                            </a:solidFill>
                            <a:latin typeface="Cambria Math" panose="02040503050406030204" pitchFamily="18" charset="0"/>
                            <a:ea typeface="微软雅黑" panose="020B0503020204020204" pitchFamily="34" charset="-122"/>
                          </a:rPr>
                          <m:t>⁡(</m:t>
                        </m:r>
                        <m:sSubSup>
                          <m:sSubSupPr>
                            <m:ctrlPr>
                              <a:rPr lang="en-US" altLang="zh-CN" sz="2800" b="0" i="1" smtClean="0">
                                <a:solidFill>
                                  <a:srgbClr val="000000"/>
                                </a:solidFill>
                                <a:latin typeface="Cambria Math" panose="02040503050406030204" pitchFamily="18" charset="0"/>
                                <a:ea typeface="微软雅黑" panose="020B0503020204020204" pitchFamily="34" charset="-122"/>
                              </a:rPr>
                            </m:ctrlPr>
                          </m:sSubSupPr>
                          <m:e>
                            <m:r>
                              <a:rPr lang="en-US" altLang="zh-CN" sz="2800" b="1" i="1" smtClean="0">
                                <a:solidFill>
                                  <a:srgbClr val="000000"/>
                                </a:solidFill>
                                <a:latin typeface="Cambria Math" panose="02040503050406030204" pitchFamily="18" charset="0"/>
                                <a:ea typeface="微软雅黑" panose="020B0503020204020204" pitchFamily="34" charset="-122"/>
                              </a:rPr>
                              <m:t>𝒘</m:t>
                            </m:r>
                          </m:e>
                          <m:sub>
                            <m:r>
                              <a:rPr lang="en-US" altLang="zh-CN" sz="2800" b="0" i="1" smtClean="0">
                                <a:solidFill>
                                  <a:srgbClr val="000000"/>
                                </a:solidFill>
                                <a:latin typeface="Cambria Math" panose="02040503050406030204" pitchFamily="18" charset="0"/>
                                <a:ea typeface="微软雅黑" panose="020B0503020204020204" pitchFamily="34" charset="-122"/>
                              </a:rPr>
                              <m:t>𝑐</m:t>
                            </m:r>
                          </m:sub>
                          <m:sup>
                            <m:r>
                              <m:rPr>
                                <m:sty m:val="p"/>
                              </m:rPr>
                              <a:rPr lang="en-US" altLang="zh-CN" sz="2800" b="0" i="0" smtClean="0">
                                <a:solidFill>
                                  <a:srgbClr val="000000"/>
                                </a:solidFill>
                                <a:latin typeface="Cambria Math" panose="02040503050406030204" pitchFamily="18" charset="0"/>
                                <a:ea typeface="微软雅黑" panose="020B0503020204020204" pitchFamily="34" charset="-122"/>
                              </a:rPr>
                              <m:t>T</m:t>
                            </m:r>
                          </m:sup>
                        </m:sSubSup>
                        <m:r>
                          <a:rPr lang="en-US" altLang="zh-CN" sz="2800" b="1" i="1" kern="0">
                            <a:solidFill>
                              <a:srgbClr val="000000"/>
                            </a:solidFill>
                            <a:latin typeface="Cambria Math" panose="02040503050406030204" pitchFamily="18" charset="0"/>
                            <a:ea typeface="微软雅黑" panose="020B0503020204020204" pitchFamily="34" charset="-122"/>
                          </a:rPr>
                          <m:t>𝒉</m:t>
                        </m:r>
                        <m:r>
                          <a:rPr lang="en-US" altLang="zh-CN" sz="2800" i="1" kern="0">
                            <a:solidFill>
                              <a:srgbClr val="000000"/>
                            </a:solidFill>
                            <a:latin typeface="Cambria Math" panose="02040503050406030204" pitchFamily="18" charset="0"/>
                            <a:ea typeface="微软雅黑" panose="020B0503020204020204" pitchFamily="34" charset="-122"/>
                          </a:rPr>
                          <m:t>+</m:t>
                        </m:r>
                        <m:sSub>
                          <m:sSubPr>
                            <m:ctrlPr>
                              <a:rPr lang="en-US" altLang="zh-CN" sz="2800" i="1" kern="0">
                                <a:solidFill>
                                  <a:srgbClr val="000000"/>
                                </a:solidFill>
                                <a:latin typeface="Cambria Math" panose="02040503050406030204" pitchFamily="18" charset="0"/>
                                <a:ea typeface="微软雅黑" panose="020B0503020204020204" pitchFamily="34" charset="-122"/>
                              </a:rPr>
                            </m:ctrlPr>
                          </m:sSubPr>
                          <m:e>
                            <m:r>
                              <a:rPr lang="en-US" altLang="zh-CN" sz="2800" i="1" kern="0">
                                <a:solidFill>
                                  <a:srgbClr val="000000"/>
                                </a:solidFill>
                                <a:latin typeface="Cambria Math" panose="02040503050406030204" pitchFamily="18" charset="0"/>
                                <a:ea typeface="微软雅黑" panose="020B0503020204020204" pitchFamily="34" charset="-122"/>
                              </a:rPr>
                              <m:t>𝑏</m:t>
                            </m:r>
                          </m:e>
                          <m:sub>
                            <m:r>
                              <a:rPr lang="en-US" altLang="zh-CN" sz="2800" i="1" kern="0">
                                <a:solidFill>
                                  <a:srgbClr val="000000"/>
                                </a:solidFill>
                                <a:latin typeface="Cambria Math" panose="02040503050406030204" pitchFamily="18" charset="0"/>
                                <a:ea typeface="微软雅黑" panose="020B0503020204020204" pitchFamily="34" charset="-122"/>
                              </a:rPr>
                              <m:t>𝑐</m:t>
                            </m:r>
                          </m:sub>
                        </m:sSub>
                        <m:r>
                          <a:rPr lang="en-US" altLang="zh-CN" sz="2800" b="0" i="1" smtClean="0">
                            <a:solidFill>
                              <a:srgbClr val="000000"/>
                            </a:solidFill>
                            <a:latin typeface="Cambria Math" panose="02040503050406030204" pitchFamily="18" charset="0"/>
                            <a:ea typeface="微软雅黑" panose="020B0503020204020204" pitchFamily="34" charset="-122"/>
                          </a:rPr>
                          <m:t>)</m:t>
                        </m:r>
                      </m:num>
                      <m:den>
                        <m:nary>
                          <m:naryPr>
                            <m:chr m:val="∑"/>
                            <m:limLoc m:val="subSup"/>
                            <m:ctrlPr>
                              <a:rPr lang="en-US" altLang="zh-CN" sz="2800" i="1" smtClean="0">
                                <a:solidFill>
                                  <a:srgbClr val="000000"/>
                                </a:solidFill>
                                <a:latin typeface="Cambria Math" panose="02040503050406030204" pitchFamily="18" charset="0"/>
                                <a:ea typeface="微软雅黑" panose="020B0503020204020204" pitchFamily="34" charset="-122"/>
                              </a:rPr>
                            </m:ctrlPr>
                          </m:naryPr>
                          <m:sub>
                            <m:r>
                              <m:rPr>
                                <m:brk m:alnAt="25"/>
                              </m:rPr>
                              <a:rPr lang="en-US" altLang="zh-CN" sz="2800" b="0" i="1" smtClean="0">
                                <a:solidFill>
                                  <a:srgbClr val="000000"/>
                                </a:solidFill>
                                <a:latin typeface="Cambria Math" panose="02040503050406030204" pitchFamily="18" charset="0"/>
                                <a:ea typeface="微软雅黑" panose="020B0503020204020204" pitchFamily="34" charset="-122"/>
                              </a:rPr>
                              <m:t>𝑗</m:t>
                            </m:r>
                            <m:r>
                              <a:rPr lang="en-US" altLang="zh-CN" sz="2800" b="0" i="1" smtClean="0">
                                <a:solidFill>
                                  <a:srgbClr val="000000"/>
                                </a:solidFill>
                                <a:latin typeface="Cambria Math" panose="02040503050406030204" pitchFamily="18" charset="0"/>
                                <a:ea typeface="微软雅黑" panose="020B0503020204020204" pitchFamily="34" charset="-122"/>
                              </a:rPr>
                              <m:t>=1</m:t>
                            </m:r>
                          </m:sub>
                          <m:sup>
                            <m:r>
                              <a:rPr lang="en-US" altLang="zh-CN" sz="2800" b="0" i="1" smtClean="0">
                                <a:solidFill>
                                  <a:srgbClr val="000000"/>
                                </a:solidFill>
                                <a:latin typeface="Cambria Math" panose="02040503050406030204" pitchFamily="18" charset="0"/>
                                <a:ea typeface="微软雅黑" panose="020B0503020204020204" pitchFamily="34" charset="-122"/>
                              </a:rPr>
                              <m:t>𝐶</m:t>
                            </m:r>
                          </m:sup>
                          <m:e>
                            <m:r>
                              <m:rPr>
                                <m:sty m:val="p"/>
                              </m:rPr>
                              <a:rPr lang="en-US" altLang="zh-CN" sz="2800">
                                <a:solidFill>
                                  <a:srgbClr val="000000"/>
                                </a:solidFill>
                                <a:latin typeface="Cambria Math" panose="02040503050406030204" pitchFamily="18" charset="0"/>
                                <a:ea typeface="微软雅黑" panose="020B0503020204020204" pitchFamily="34" charset="-122"/>
                              </a:rPr>
                              <m:t>exp</m:t>
                            </m:r>
                            <m:r>
                              <a:rPr lang="en-US" altLang="zh-CN" sz="2800" i="1">
                                <a:solidFill>
                                  <a:srgbClr val="000000"/>
                                </a:solidFill>
                                <a:latin typeface="Cambria Math" panose="02040503050406030204" pitchFamily="18" charset="0"/>
                                <a:ea typeface="微软雅黑" panose="020B0503020204020204" pitchFamily="34" charset="-122"/>
                              </a:rPr>
                              <m:t>⁡(</m:t>
                            </m:r>
                            <m:sSubSup>
                              <m:sSubSupPr>
                                <m:ctrlPr>
                                  <a:rPr lang="en-US" altLang="zh-CN" sz="2800" i="1">
                                    <a:solidFill>
                                      <a:srgbClr val="000000"/>
                                    </a:solidFill>
                                    <a:latin typeface="Cambria Math" panose="02040503050406030204" pitchFamily="18" charset="0"/>
                                    <a:ea typeface="微软雅黑" panose="020B0503020204020204" pitchFamily="34" charset="-122"/>
                                  </a:rPr>
                                </m:ctrlPr>
                              </m:sSubSupPr>
                              <m:e>
                                <m:r>
                                  <a:rPr lang="en-US" altLang="zh-CN" sz="2800" b="1" i="1">
                                    <a:solidFill>
                                      <a:srgbClr val="000000"/>
                                    </a:solidFill>
                                    <a:latin typeface="Cambria Math" panose="02040503050406030204" pitchFamily="18" charset="0"/>
                                    <a:ea typeface="微软雅黑" panose="020B0503020204020204" pitchFamily="34" charset="-122"/>
                                  </a:rPr>
                                  <m:t>𝒘</m:t>
                                </m:r>
                              </m:e>
                              <m:sub>
                                <m:r>
                                  <a:rPr lang="en-US" altLang="zh-CN" sz="2800" i="1">
                                    <a:solidFill>
                                      <a:srgbClr val="000000"/>
                                    </a:solidFill>
                                    <a:latin typeface="Cambria Math" panose="02040503050406030204" pitchFamily="18" charset="0"/>
                                    <a:ea typeface="微软雅黑" panose="020B0503020204020204" pitchFamily="34" charset="-122"/>
                                  </a:rPr>
                                  <m:t>𝑐</m:t>
                                </m:r>
                              </m:sub>
                              <m:sup>
                                <m:r>
                                  <m:rPr>
                                    <m:sty m:val="p"/>
                                  </m:rPr>
                                  <a:rPr lang="en-US" altLang="zh-CN" sz="2800">
                                    <a:solidFill>
                                      <a:srgbClr val="000000"/>
                                    </a:solidFill>
                                    <a:latin typeface="Cambria Math" panose="02040503050406030204" pitchFamily="18" charset="0"/>
                                    <a:ea typeface="微软雅黑" panose="020B0503020204020204" pitchFamily="34" charset="-122"/>
                                  </a:rPr>
                                  <m:t>T</m:t>
                                </m:r>
                              </m:sup>
                            </m:sSubSup>
                            <m:r>
                              <a:rPr lang="en-US" altLang="zh-CN" sz="2800" b="0" i="1" kern="0" smtClean="0">
                                <a:solidFill>
                                  <a:srgbClr val="000000"/>
                                </a:solidFill>
                                <a:latin typeface="Cambria Math" panose="02040503050406030204" pitchFamily="18" charset="0"/>
                                <a:ea typeface="微软雅黑" panose="020B0503020204020204" pitchFamily="34" charset="-122"/>
                              </a:rPr>
                              <m:t>+</m:t>
                            </m:r>
                            <m:sSub>
                              <m:sSubPr>
                                <m:ctrlPr>
                                  <a:rPr lang="en-US" altLang="zh-CN" sz="2800" i="1" kern="0">
                                    <a:solidFill>
                                      <a:srgbClr val="000000"/>
                                    </a:solidFill>
                                    <a:latin typeface="Cambria Math" panose="02040503050406030204" pitchFamily="18" charset="0"/>
                                    <a:ea typeface="微软雅黑" panose="020B0503020204020204" pitchFamily="34" charset="-122"/>
                                  </a:rPr>
                                </m:ctrlPr>
                              </m:sSubPr>
                              <m:e>
                                <m:r>
                                  <a:rPr lang="en-US" altLang="zh-CN" sz="2800" i="1" kern="0">
                                    <a:solidFill>
                                      <a:srgbClr val="000000"/>
                                    </a:solidFill>
                                    <a:latin typeface="Cambria Math" panose="02040503050406030204" pitchFamily="18" charset="0"/>
                                    <a:ea typeface="微软雅黑" panose="020B0503020204020204" pitchFamily="34" charset="-122"/>
                                  </a:rPr>
                                  <m:t>𝑏</m:t>
                                </m:r>
                              </m:e>
                              <m:sub>
                                <m:r>
                                  <a:rPr lang="en-US" altLang="zh-CN" sz="2800" i="1" kern="0">
                                    <a:solidFill>
                                      <a:srgbClr val="000000"/>
                                    </a:solidFill>
                                    <a:latin typeface="Cambria Math" panose="02040503050406030204" pitchFamily="18" charset="0"/>
                                    <a:ea typeface="微软雅黑" panose="020B0503020204020204" pitchFamily="34" charset="-122"/>
                                  </a:rPr>
                                  <m:t>𝑐</m:t>
                                </m:r>
                              </m:sub>
                            </m:sSub>
                            <m:r>
                              <a:rPr lang="en-US" altLang="zh-CN" sz="2800" i="1">
                                <a:solidFill>
                                  <a:srgbClr val="000000"/>
                                </a:solidFill>
                                <a:latin typeface="Cambria Math" panose="02040503050406030204" pitchFamily="18" charset="0"/>
                                <a:ea typeface="微软雅黑" panose="020B0503020204020204" pitchFamily="34" charset="-122"/>
                              </a:rPr>
                              <m:t>)</m:t>
                            </m:r>
                          </m:e>
                        </m:nary>
                      </m:den>
                    </m:f>
                  </m:oMath>
                </a14:m>
                <a:endParaRPr lang="en-US" altLang="zh-CN" sz="2800" dirty="0">
                  <a:solidFill>
                    <a:srgbClr val="000000"/>
                  </a:solidFill>
                  <a:latin typeface="微软雅黑" panose="020B0503020204020204" pitchFamily="34" charset="-122"/>
                  <a:ea typeface="微软雅黑" panose="020B0503020204020204" pitchFamily="34" charset="-122"/>
                </a:endParaRPr>
              </a:p>
              <a:p>
                <a:pPr marL="914400" lvl="1" indent="-457200">
                  <a:lnSpc>
                    <a:spcPct val="150000"/>
                  </a:lnSpc>
                  <a:buClr>
                    <a:srgbClr val="0000FF"/>
                  </a:buClr>
                  <a:buFont typeface="Wingdings" panose="05000000000000000000" pitchFamily="2" charset="2"/>
                  <a:buChar char="ü"/>
                </a:pPr>
                <a:r>
                  <a:rPr lang="en-US" altLang="zh-CN" sz="2400" kern="0" dirty="0">
                    <a:solidFill>
                      <a:srgbClr val="000000"/>
                    </a:solidFill>
                    <a:latin typeface="微软雅黑" panose="020B0503020204020204" pitchFamily="34" charset="-122"/>
                    <a:ea typeface="微软雅黑" panose="020B0503020204020204" pitchFamily="34" charset="-122"/>
                  </a:rPr>
                  <a:t>Softmax</a:t>
                </a:r>
                <a:r>
                  <a:rPr lang="zh-CN" altLang="en-US" sz="2400" kern="0" dirty="0">
                    <a:solidFill>
                      <a:srgbClr val="000000"/>
                    </a:solidFill>
                    <a:latin typeface="微软雅黑" panose="020B0503020204020204" pitchFamily="34" charset="-122"/>
                    <a:ea typeface="微软雅黑" panose="020B0503020204020204" pitchFamily="34" charset="-122"/>
                  </a:rPr>
                  <a:t>输出单元常用于输出</a:t>
                </a:r>
                <a:r>
                  <a:rPr lang="en-US" altLang="zh-CN" sz="2400" kern="0" dirty="0" err="1">
                    <a:solidFill>
                      <a:srgbClr val="000000"/>
                    </a:solidFill>
                    <a:latin typeface="微软雅黑" panose="020B0503020204020204" pitchFamily="34" charset="-122"/>
                    <a:ea typeface="微软雅黑" panose="020B0503020204020204" pitchFamily="34" charset="-122"/>
                  </a:rPr>
                  <a:t>Multinoulli</a:t>
                </a:r>
                <a:r>
                  <a:rPr lang="zh-CN" altLang="en-US" sz="2400" kern="0" dirty="0">
                    <a:solidFill>
                      <a:srgbClr val="000000"/>
                    </a:solidFill>
                    <a:latin typeface="微软雅黑" panose="020B0503020204020204" pitchFamily="34" charset="-122"/>
                    <a:ea typeface="微软雅黑" panose="020B0503020204020204" pitchFamily="34" charset="-122"/>
                  </a:rPr>
                  <a:t>分布</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14400" lvl="1" indent="-457200">
                  <a:lnSpc>
                    <a:spcPct val="150000"/>
                  </a:lnSpc>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适合多分类问题</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14400" lvl="1" indent="-457200">
                  <a:lnSpc>
                    <a:spcPct val="150000"/>
                  </a:lnSpc>
                  <a:buClr>
                    <a:srgbClr val="0000FF"/>
                  </a:buClr>
                  <a:buFont typeface="Wingdings" panose="05000000000000000000" pitchFamily="2" charset="2"/>
                  <a:buChar char="ü"/>
                </a:pPr>
                <a:r>
                  <a:rPr lang="en-US" altLang="zh-CN" sz="2400" kern="0" dirty="0">
                    <a:solidFill>
                      <a:srgbClr val="000000"/>
                    </a:solidFill>
                    <a:latin typeface="微软雅黑" panose="020B0503020204020204" pitchFamily="34" charset="-122"/>
                    <a:ea typeface="微软雅黑" panose="020B0503020204020204" pitchFamily="34" charset="-122"/>
                  </a:rPr>
                  <a:t>Softmax</a:t>
                </a:r>
                <a:r>
                  <a:rPr lang="zh-CN" altLang="en-US" sz="2400" kern="0" dirty="0">
                    <a:solidFill>
                      <a:srgbClr val="000000"/>
                    </a:solidFill>
                    <a:latin typeface="微软雅黑" panose="020B0503020204020204" pitchFamily="34" charset="-122"/>
                    <a:ea typeface="微软雅黑" panose="020B0503020204020204" pitchFamily="34" charset="-122"/>
                  </a:rPr>
                  <a:t>输出单元可采用交叉熵损失函数：</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lvl="1">
                  <a:spcBef>
                    <a:spcPts val="1800"/>
                  </a:spcBef>
                  <a:buClr>
                    <a:srgbClr val="0000FF"/>
                  </a:buClr>
                </a:pPr>
                <a14:m>
                  <m:oMathPara xmlns:m="http://schemas.openxmlformats.org/officeDocument/2006/math">
                    <m:oMathParaPr>
                      <m:jc m:val="centerGroup"/>
                    </m:oMathParaPr>
                    <m:oMath xmlns:m="http://schemas.openxmlformats.org/officeDocument/2006/math">
                      <m:r>
                        <a:rPr lang="en-US" altLang="zh-CN" sz="2400" i="1" kern="0">
                          <a:solidFill>
                            <a:srgbClr val="000000"/>
                          </a:solidFill>
                          <a:latin typeface="Cambria Math" panose="02040503050406030204" pitchFamily="18" charset="0"/>
                          <a:ea typeface="微软雅黑" panose="020B0503020204020204" pitchFamily="34" charset="-122"/>
                        </a:rPr>
                        <m:t>𝐿</m:t>
                      </m:r>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b="1" i="1" kern="0">
                          <a:solidFill>
                            <a:srgbClr val="000000"/>
                          </a:solidFill>
                          <a:latin typeface="Cambria Math" panose="02040503050406030204" pitchFamily="18" charset="0"/>
                          <a:ea typeface="微软雅黑" panose="020B0503020204020204" pitchFamily="34" charset="-122"/>
                        </a:rPr>
                        <m:t>𝒚</m:t>
                      </m:r>
                      <m:r>
                        <a:rPr lang="en-US" altLang="zh-CN" sz="2400" i="1" kern="0">
                          <a:solidFill>
                            <a:srgbClr val="000000"/>
                          </a:solidFill>
                          <a:latin typeface="Cambria Math" panose="02040503050406030204" pitchFamily="18" charset="0"/>
                          <a:ea typeface="微软雅黑" panose="020B0503020204020204" pitchFamily="34" charset="-122"/>
                        </a:rPr>
                        <m:t>,</m:t>
                      </m:r>
                      <m:acc>
                        <m:accPr>
                          <m:chr m:val="̂"/>
                          <m:ctrlPr>
                            <a:rPr lang="en-US" altLang="zh-CN" sz="2400" b="1" i="1" kern="0">
                              <a:solidFill>
                                <a:srgbClr val="000000"/>
                              </a:solidFill>
                              <a:latin typeface="Cambria Math" panose="02040503050406030204" pitchFamily="18" charset="0"/>
                              <a:ea typeface="微软雅黑" panose="020B0503020204020204" pitchFamily="34" charset="-122"/>
                            </a:rPr>
                          </m:ctrlPr>
                        </m:accPr>
                        <m:e>
                          <m:r>
                            <a:rPr lang="en-US" altLang="zh-CN" sz="2400" b="1" i="1" kern="0">
                              <a:solidFill>
                                <a:srgbClr val="000000"/>
                              </a:solidFill>
                              <a:latin typeface="Cambria Math" panose="02040503050406030204" pitchFamily="18" charset="0"/>
                              <a:ea typeface="微软雅黑" panose="020B0503020204020204" pitchFamily="34" charset="-122"/>
                            </a:rPr>
                            <m:t>𝒚</m:t>
                          </m:r>
                        </m:e>
                      </m:acc>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m:t>
                      </m:r>
                      <m:f>
                        <m:fPr>
                          <m:ctrlPr>
                            <a:rPr lang="en-US" altLang="zh-CN" sz="2400" i="1" kern="0">
                              <a:solidFill>
                                <a:srgbClr val="000000"/>
                              </a:solidFill>
                              <a:latin typeface="Cambria Math" panose="02040503050406030204" pitchFamily="18" charset="0"/>
                              <a:ea typeface="微软雅黑" panose="020B0503020204020204" pitchFamily="34" charset="-122"/>
                            </a:rPr>
                          </m:ctrlPr>
                        </m:fPr>
                        <m:num>
                          <m:r>
                            <a:rPr lang="en-US" altLang="zh-CN" sz="2400" i="1" kern="0">
                              <a:solidFill>
                                <a:srgbClr val="000000"/>
                              </a:solidFill>
                              <a:latin typeface="Cambria Math" panose="02040503050406030204" pitchFamily="18" charset="0"/>
                              <a:ea typeface="微软雅黑" panose="020B0503020204020204" pitchFamily="34" charset="-122"/>
                            </a:rPr>
                            <m:t>1</m:t>
                          </m:r>
                        </m:num>
                        <m:den>
                          <m:r>
                            <a:rPr lang="en-US" altLang="zh-CN" sz="2400" b="0" i="1" kern="0" smtClean="0">
                              <a:solidFill>
                                <a:srgbClr val="000000"/>
                              </a:solidFill>
                              <a:latin typeface="Cambria Math" panose="02040503050406030204" pitchFamily="18" charset="0"/>
                              <a:ea typeface="微软雅黑" panose="020B0503020204020204" pitchFamily="34" charset="-122"/>
                            </a:rPr>
                            <m:t>𝑁</m:t>
                          </m:r>
                        </m:den>
                      </m:f>
                      <m:nary>
                        <m:naryPr>
                          <m:chr m:val="∑"/>
                          <m:ctrlPr>
                            <a:rPr lang="en-US" altLang="zh-CN" sz="2400" i="1" kern="0">
                              <a:solidFill>
                                <a:srgbClr val="000000"/>
                              </a:solidFill>
                              <a:latin typeface="Cambria Math" panose="02040503050406030204" pitchFamily="18" charset="0"/>
                              <a:ea typeface="微软雅黑" panose="020B0503020204020204" pitchFamily="34" charset="-122"/>
                            </a:rPr>
                          </m:ctrlPr>
                        </m:naryPr>
                        <m:sub>
                          <m:r>
                            <a:rPr lang="en-US" altLang="zh-CN" sz="2400" b="0" i="1" kern="0" smtClean="0">
                              <a:solidFill>
                                <a:srgbClr val="000000"/>
                              </a:solidFill>
                              <a:latin typeface="Cambria Math" panose="02040503050406030204" pitchFamily="18" charset="0"/>
                              <a:ea typeface="微软雅黑" panose="020B0503020204020204" pitchFamily="34" charset="-122"/>
                            </a:rPr>
                            <m:t>𝑛</m:t>
                          </m:r>
                          <m:r>
                            <a:rPr lang="en-US" altLang="zh-CN" sz="2400" i="1" kern="0">
                              <a:solidFill>
                                <a:srgbClr val="000000"/>
                              </a:solidFill>
                              <a:latin typeface="Cambria Math" panose="02040503050406030204" pitchFamily="18" charset="0"/>
                              <a:ea typeface="微软雅黑" panose="020B0503020204020204" pitchFamily="34" charset="-122"/>
                            </a:rPr>
                            <m:t>=1</m:t>
                          </m:r>
                        </m:sub>
                        <m:sup>
                          <m:r>
                            <a:rPr lang="en-US" altLang="zh-CN" sz="2400" b="0" i="1" kern="0" smtClean="0">
                              <a:solidFill>
                                <a:srgbClr val="000000"/>
                              </a:solidFill>
                              <a:latin typeface="Cambria Math" panose="02040503050406030204" pitchFamily="18" charset="0"/>
                              <a:ea typeface="微软雅黑" panose="020B0503020204020204" pitchFamily="34" charset="-122"/>
                            </a:rPr>
                            <m:t>𝑁</m:t>
                          </m:r>
                        </m:sup>
                        <m:e>
                          <m:sSup>
                            <m:sSupPr>
                              <m:ctrlPr>
                                <a:rPr lang="en-US" altLang="zh-CN" sz="2400" i="1" kern="0" smtClean="0">
                                  <a:solidFill>
                                    <a:srgbClr val="000000"/>
                                  </a:solidFill>
                                  <a:latin typeface="Cambria Math" panose="02040503050406030204" pitchFamily="18" charset="0"/>
                                  <a:ea typeface="微软雅黑" panose="020B0503020204020204" pitchFamily="34" charset="-122"/>
                                </a:rPr>
                              </m:ctrlPr>
                            </m:sSupPr>
                            <m:e>
                              <m:d>
                                <m:dPr>
                                  <m:ctrlPr>
                                    <a:rPr lang="en-US" altLang="zh-CN" sz="2400" i="1" kern="0">
                                      <a:solidFill>
                                        <a:srgbClr val="000000"/>
                                      </a:solidFill>
                                      <a:latin typeface="Cambria Math" panose="02040503050406030204" pitchFamily="18" charset="0"/>
                                      <a:ea typeface="微软雅黑" panose="020B0503020204020204" pitchFamily="34" charset="-122"/>
                                    </a:rPr>
                                  </m:ctrlPr>
                                </m:dPr>
                                <m:e>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𝒚</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𝑛</m:t>
                                      </m:r>
                                      <m:r>
                                        <a:rPr lang="en-US" altLang="zh-CN" sz="2400" i="1" kern="0">
                                          <a:solidFill>
                                            <a:srgbClr val="000000"/>
                                          </a:solidFill>
                                          <a:latin typeface="Cambria Math" panose="02040503050406030204" pitchFamily="18" charset="0"/>
                                          <a:ea typeface="微软雅黑" panose="020B0503020204020204" pitchFamily="34" charset="-122"/>
                                        </a:rPr>
                                        <m:t>)</m:t>
                                      </m:r>
                                    </m:sup>
                                  </m:sSup>
                                </m:e>
                              </m:d>
                            </m:e>
                            <m:sup>
                              <m:r>
                                <m:rPr>
                                  <m:sty m:val="p"/>
                                </m:rPr>
                                <a:rPr lang="en-US" altLang="zh-CN" sz="2400" i="1" kern="0">
                                  <a:solidFill>
                                    <a:srgbClr val="000000"/>
                                  </a:solidFill>
                                  <a:latin typeface="Cambria Math" panose="02040503050406030204" pitchFamily="18" charset="0"/>
                                  <a:ea typeface="微软雅黑" panose="020B0503020204020204" pitchFamily="34" charset="-122"/>
                                </a:rPr>
                                <m:t>T</m:t>
                              </m:r>
                            </m:sup>
                          </m:sSup>
                          <m:func>
                            <m:funcPr>
                              <m:ctrlPr>
                                <a:rPr lang="en-US" altLang="zh-CN" sz="2400" i="1" kern="0">
                                  <a:solidFill>
                                    <a:srgbClr val="000000"/>
                                  </a:solidFill>
                                  <a:latin typeface="Cambria Math" panose="02040503050406030204" pitchFamily="18" charset="0"/>
                                  <a:ea typeface="微软雅黑" panose="020B0503020204020204" pitchFamily="34" charset="-122"/>
                                </a:rPr>
                              </m:ctrlPr>
                            </m:funcPr>
                            <m:fName>
                              <m:r>
                                <m:rPr>
                                  <m:sty m:val="p"/>
                                </m:rPr>
                                <a:rPr lang="en-US" altLang="zh-CN" sz="2400" kern="0">
                                  <a:solidFill>
                                    <a:srgbClr val="000000"/>
                                  </a:solidFill>
                                  <a:latin typeface="Cambria Math" panose="02040503050406030204" pitchFamily="18" charset="0"/>
                                  <a:ea typeface="微软雅黑" panose="020B0503020204020204" pitchFamily="34" charset="-122"/>
                                </a:rPr>
                                <m:t>log</m:t>
                              </m:r>
                            </m:fName>
                            <m:e>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acc>
                                    <m:accPr>
                                      <m:chr m:val="̂"/>
                                      <m:ctrlPr>
                                        <a:rPr lang="en-US" altLang="zh-CN" sz="2400" b="1" i="1" kern="0">
                                          <a:solidFill>
                                            <a:srgbClr val="000000"/>
                                          </a:solidFill>
                                          <a:latin typeface="Cambria Math" panose="02040503050406030204" pitchFamily="18" charset="0"/>
                                          <a:ea typeface="微软雅黑" panose="020B0503020204020204" pitchFamily="34" charset="-122"/>
                                        </a:rPr>
                                      </m:ctrlPr>
                                    </m:accPr>
                                    <m:e>
                                      <m:r>
                                        <a:rPr lang="en-US" altLang="zh-CN" sz="2400" b="1" i="1" kern="0">
                                          <a:solidFill>
                                            <a:srgbClr val="000000"/>
                                          </a:solidFill>
                                          <a:latin typeface="Cambria Math" panose="02040503050406030204" pitchFamily="18" charset="0"/>
                                          <a:ea typeface="微软雅黑" panose="020B0503020204020204" pitchFamily="34" charset="-122"/>
                                        </a:rPr>
                                        <m:t>𝒚</m:t>
                                      </m:r>
                                    </m:e>
                                  </m:acc>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𝑛</m:t>
                                  </m:r>
                                  <m:r>
                                    <a:rPr lang="en-US" altLang="zh-CN" sz="2400" i="1" kern="0">
                                      <a:solidFill>
                                        <a:srgbClr val="000000"/>
                                      </a:solidFill>
                                      <a:latin typeface="Cambria Math" panose="02040503050406030204" pitchFamily="18" charset="0"/>
                                      <a:ea typeface="微软雅黑" panose="020B0503020204020204" pitchFamily="34" charset="-122"/>
                                    </a:rPr>
                                    <m:t>)</m:t>
                                  </m:r>
                                </m:sup>
                              </m:sSup>
                            </m:e>
                          </m:func>
                        </m:e>
                      </m:nary>
                    </m:oMath>
                  </m:oMathPara>
                </a14:m>
                <a:endParaRPr lang="en-US" altLang="zh-CN" sz="2400" kern="0" dirty="0">
                  <a:solidFill>
                    <a:srgbClr val="000000"/>
                  </a:solidFill>
                  <a:latin typeface="微软雅黑" panose="020B0503020204020204" pitchFamily="34" charset="-122"/>
                  <a:ea typeface="微软雅黑" panose="020B0503020204020204" pitchFamily="34" charset="-122"/>
                </a:endParaRPr>
              </a:p>
              <a:p>
                <a:pPr lvl="2" algn="just">
                  <a:lnSpc>
                    <a:spcPct val="150000"/>
                  </a:lnSpc>
                  <a:buClr>
                    <a:srgbClr val="0000FF"/>
                  </a:buClr>
                </a:pPr>
                <a:r>
                  <a:rPr lang="zh-CN" altLang="en-US" sz="2400" kern="0" dirty="0">
                    <a:solidFill>
                      <a:srgbClr val="000000"/>
                    </a:solidFill>
                    <a:latin typeface="微软雅黑" panose="020B0503020204020204" pitchFamily="34" charset="-122"/>
                    <a:ea typeface="微软雅黑" panose="020B0503020204020204" pitchFamily="34" charset="-122"/>
                  </a:rPr>
                  <a:t>其中</a:t>
                </a:r>
                <a14:m>
                  <m:oMath xmlns:m="http://schemas.openxmlformats.org/officeDocument/2006/math">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𝒚</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𝑛</m:t>
                        </m:r>
                        <m:r>
                          <a:rPr lang="en-US" altLang="zh-CN" sz="2400" i="1" kern="0">
                            <a:solidFill>
                              <a:srgbClr val="000000"/>
                            </a:solidFill>
                            <a:latin typeface="Cambria Math" panose="02040503050406030204" pitchFamily="18" charset="0"/>
                            <a:ea typeface="微软雅黑" panose="020B0503020204020204" pitchFamily="34" charset="-122"/>
                          </a:rPr>
                          <m:t>)</m:t>
                        </m:r>
                      </m:sup>
                    </m:sSup>
                    <m:r>
                      <a:rPr lang="en-US" altLang="zh-CN"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smtClean="0">
                            <a:solidFill>
                              <a:srgbClr val="000000"/>
                            </a:solidFill>
                            <a:latin typeface="Cambria Math" panose="02040503050406030204" pitchFamily="18" charset="0"/>
                            <a:ea typeface="微软雅黑" panose="020B0503020204020204" pitchFamily="34" charset="-122"/>
                          </a:rPr>
                        </m:ctrlPr>
                      </m:sSupPr>
                      <m:e>
                        <m:r>
                          <a:rPr lang="en-US" altLang="zh-CN" sz="2400" i="1" kern="0">
                            <a:solidFill>
                              <a:srgbClr val="000000"/>
                            </a:solidFill>
                            <a:latin typeface="Cambria Math" panose="02040503050406030204" pitchFamily="18" charset="0"/>
                            <a:ea typeface="微软雅黑" panose="020B0503020204020204" pitchFamily="34" charset="-122"/>
                          </a:rPr>
                          <m:t>[</m:t>
                        </m:r>
                        <m:sSubSup>
                          <m:sSubSupPr>
                            <m:ctrlPr>
                              <a:rPr lang="en-US" altLang="zh-CN" sz="2400" i="1">
                                <a:solidFill>
                                  <a:srgbClr val="000000"/>
                                </a:solidFill>
                                <a:latin typeface="Cambria Math" panose="02040503050406030204" pitchFamily="18" charset="0"/>
                                <a:ea typeface="微软雅黑" panose="020B0503020204020204" pitchFamily="34" charset="-122"/>
                              </a:rPr>
                            </m:ctrlPr>
                          </m:sSubSupPr>
                          <m:e>
                            <m:r>
                              <a:rPr lang="en-US" altLang="zh-CN" sz="2400" i="1">
                                <a:solidFill>
                                  <a:srgbClr val="000000"/>
                                </a:solidFill>
                                <a:latin typeface="Cambria Math" panose="02040503050406030204" pitchFamily="18" charset="0"/>
                                <a:ea typeface="微软雅黑" panose="020B0503020204020204" pitchFamily="34" charset="-122"/>
                              </a:rPr>
                              <m:t>𝑦</m:t>
                            </m:r>
                          </m:e>
                          <m:sub>
                            <m:r>
                              <a:rPr lang="en-US" altLang="zh-CN" sz="2400" i="1">
                                <a:solidFill>
                                  <a:srgbClr val="000000"/>
                                </a:solidFill>
                                <a:latin typeface="Cambria Math" panose="02040503050406030204" pitchFamily="18" charset="0"/>
                                <a:ea typeface="微软雅黑" panose="020B0503020204020204" pitchFamily="34" charset="-122"/>
                              </a:rPr>
                              <m:t>1</m:t>
                            </m:r>
                          </m:sub>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𝑛</m:t>
                            </m:r>
                            <m:r>
                              <a:rPr lang="en-US" altLang="zh-CN" sz="2400" i="1" kern="0">
                                <a:solidFill>
                                  <a:srgbClr val="000000"/>
                                </a:solidFill>
                                <a:latin typeface="Cambria Math" panose="02040503050406030204" pitchFamily="18" charset="0"/>
                                <a:ea typeface="微软雅黑" panose="020B0503020204020204" pitchFamily="34" charset="-122"/>
                              </a:rPr>
                              <m:t>)</m:t>
                            </m:r>
                          </m:sup>
                        </m:sSubSup>
                        <m:r>
                          <a:rPr lang="en-US" altLang="zh-CN" sz="2400" i="1">
                            <a:solidFill>
                              <a:srgbClr val="000000"/>
                            </a:solidFill>
                            <a:latin typeface="Cambria Math" panose="02040503050406030204" pitchFamily="18" charset="0"/>
                            <a:ea typeface="微软雅黑" panose="020B0503020204020204" pitchFamily="34" charset="-122"/>
                          </a:rPr>
                          <m:t>,</m:t>
                        </m:r>
                        <m:sSubSup>
                          <m:sSubSupPr>
                            <m:ctrlPr>
                              <a:rPr lang="en-US" altLang="zh-CN" sz="2400" i="1">
                                <a:solidFill>
                                  <a:srgbClr val="000000"/>
                                </a:solidFill>
                                <a:latin typeface="Cambria Math" panose="02040503050406030204" pitchFamily="18" charset="0"/>
                                <a:ea typeface="微软雅黑" panose="020B0503020204020204" pitchFamily="34" charset="-122"/>
                              </a:rPr>
                            </m:ctrlPr>
                          </m:sSubSupPr>
                          <m:e>
                            <m:r>
                              <a:rPr lang="en-US" altLang="zh-CN" sz="2400" i="1">
                                <a:solidFill>
                                  <a:srgbClr val="000000"/>
                                </a:solidFill>
                                <a:latin typeface="Cambria Math" panose="02040503050406030204" pitchFamily="18" charset="0"/>
                                <a:ea typeface="微软雅黑" panose="020B0503020204020204" pitchFamily="34" charset="-122"/>
                              </a:rPr>
                              <m:t>𝑦</m:t>
                            </m:r>
                          </m:e>
                          <m:sub>
                            <m:r>
                              <a:rPr lang="en-US" altLang="zh-CN" sz="2400" i="1">
                                <a:solidFill>
                                  <a:srgbClr val="000000"/>
                                </a:solidFill>
                                <a:latin typeface="Cambria Math" panose="02040503050406030204" pitchFamily="18" charset="0"/>
                                <a:ea typeface="微软雅黑" panose="020B0503020204020204" pitchFamily="34" charset="-122"/>
                              </a:rPr>
                              <m:t>2</m:t>
                            </m:r>
                          </m:sub>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𝑛</m:t>
                            </m:r>
                            <m:r>
                              <a:rPr lang="en-US" altLang="zh-CN" sz="2400" i="1" kern="0">
                                <a:solidFill>
                                  <a:srgbClr val="000000"/>
                                </a:solidFill>
                                <a:latin typeface="Cambria Math" panose="02040503050406030204" pitchFamily="18" charset="0"/>
                                <a:ea typeface="微软雅黑" panose="020B0503020204020204" pitchFamily="34" charset="-122"/>
                              </a:rPr>
                              <m:t>)</m:t>
                            </m:r>
                          </m:sup>
                        </m:sSubSup>
                        <m:r>
                          <a:rPr lang="en-US" altLang="zh-CN" sz="2400" i="1">
                            <a:solidFill>
                              <a:srgbClr val="000000"/>
                            </a:solidFill>
                            <a:latin typeface="Cambria Math" panose="02040503050406030204" pitchFamily="18" charset="0"/>
                            <a:ea typeface="微软雅黑" panose="020B0503020204020204" pitchFamily="34" charset="-122"/>
                          </a:rPr>
                          <m:t>,…,</m:t>
                        </m:r>
                        <m:sSubSup>
                          <m:sSubSupPr>
                            <m:ctrlPr>
                              <a:rPr lang="en-US" altLang="zh-CN" sz="2400" i="1">
                                <a:solidFill>
                                  <a:srgbClr val="000000"/>
                                </a:solidFill>
                                <a:latin typeface="Cambria Math" panose="02040503050406030204" pitchFamily="18" charset="0"/>
                                <a:ea typeface="微软雅黑" panose="020B0503020204020204" pitchFamily="34" charset="-122"/>
                              </a:rPr>
                            </m:ctrlPr>
                          </m:sSubSupPr>
                          <m:e>
                            <m:r>
                              <a:rPr lang="en-US" altLang="zh-CN" sz="2400" i="1">
                                <a:solidFill>
                                  <a:srgbClr val="000000"/>
                                </a:solidFill>
                                <a:latin typeface="Cambria Math" panose="02040503050406030204" pitchFamily="18" charset="0"/>
                                <a:ea typeface="微软雅黑" panose="020B0503020204020204" pitchFamily="34" charset="-122"/>
                              </a:rPr>
                              <m:t>𝑦</m:t>
                            </m:r>
                          </m:e>
                          <m:sub>
                            <m:r>
                              <a:rPr lang="en-US" altLang="zh-CN" sz="2400" i="1">
                                <a:solidFill>
                                  <a:srgbClr val="000000"/>
                                </a:solidFill>
                                <a:latin typeface="Cambria Math" panose="02040503050406030204" pitchFamily="18" charset="0"/>
                                <a:ea typeface="微软雅黑" panose="020B0503020204020204" pitchFamily="34" charset="-122"/>
                              </a:rPr>
                              <m:t>𝐶</m:t>
                            </m:r>
                          </m:sub>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𝑛</m:t>
                            </m:r>
                            <m:r>
                              <a:rPr lang="en-US" altLang="zh-CN" sz="2400" i="1" kern="0">
                                <a:solidFill>
                                  <a:srgbClr val="000000"/>
                                </a:solidFill>
                                <a:latin typeface="Cambria Math" panose="02040503050406030204" pitchFamily="18" charset="0"/>
                                <a:ea typeface="微软雅黑" panose="020B0503020204020204" pitchFamily="34" charset="-122"/>
                              </a:rPr>
                              <m:t>)</m:t>
                            </m:r>
                          </m:sup>
                        </m:sSubSup>
                        <m:r>
                          <a:rPr lang="en-US" altLang="zh-CN" sz="2400" i="1" kern="0">
                            <a:solidFill>
                              <a:srgbClr val="000000"/>
                            </a:solidFill>
                            <a:latin typeface="Cambria Math" panose="02040503050406030204" pitchFamily="18" charset="0"/>
                            <a:ea typeface="微软雅黑" panose="020B0503020204020204" pitchFamily="34" charset="-122"/>
                          </a:rPr>
                          <m:t>]</m:t>
                        </m:r>
                      </m:e>
                      <m:sup>
                        <m:r>
                          <m:rPr>
                            <m:sty m:val="p"/>
                          </m:rPr>
                          <a:rPr lang="en-US" altLang="zh-CN" sz="2400" b="0" i="0" kern="0" smtClean="0">
                            <a:solidFill>
                              <a:srgbClr val="000000"/>
                            </a:solidFill>
                            <a:latin typeface="Cambria Math" panose="02040503050406030204" pitchFamily="18" charset="0"/>
                            <a:ea typeface="微软雅黑" panose="020B0503020204020204" pitchFamily="34" charset="-122"/>
                          </a:rPr>
                          <m:t>T</m:t>
                        </m:r>
                      </m:sup>
                    </m:sSup>
                    <m:r>
                      <a:rPr lang="en-US" altLang="zh-CN" sz="2400" i="1" kern="0">
                        <a:solidFill>
                          <a:srgbClr val="000000"/>
                        </a:solidFill>
                        <a:latin typeface="Cambria Math" panose="02040503050406030204" pitchFamily="18" charset="0"/>
                        <a:ea typeface="微软雅黑" panose="020B0503020204020204" pitchFamily="34" charset="-122"/>
                      </a:rPr>
                      <m:t> </m:t>
                    </m:r>
                  </m:oMath>
                </a14:m>
                <a:r>
                  <a:rPr lang="zh-CN" altLang="en-US" sz="2400" kern="0" dirty="0">
                    <a:solidFill>
                      <a:srgbClr val="000000"/>
                    </a:solidFill>
                    <a:latin typeface="微软雅黑" panose="020B0503020204020204" pitchFamily="34" charset="-122"/>
                    <a:ea typeface="微软雅黑" panose="020B0503020204020204" pitchFamily="34" charset="-122"/>
                  </a:rPr>
                  <a:t>为真实标签向量，</a:t>
                </a:r>
                <a14:m>
                  <m:oMath xmlns:m="http://schemas.openxmlformats.org/officeDocument/2006/math">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acc>
                          <m:accPr>
                            <m:chr m:val="̂"/>
                            <m:ctrlPr>
                              <a:rPr lang="en-US" altLang="zh-CN" sz="2400" b="1" i="1" kern="0">
                                <a:solidFill>
                                  <a:srgbClr val="000000"/>
                                </a:solidFill>
                                <a:latin typeface="Cambria Math" panose="02040503050406030204" pitchFamily="18" charset="0"/>
                                <a:ea typeface="微软雅黑" panose="020B0503020204020204" pitchFamily="34" charset="-122"/>
                              </a:rPr>
                            </m:ctrlPr>
                          </m:accPr>
                          <m:e>
                            <m:r>
                              <a:rPr lang="en-US" altLang="zh-CN" sz="2400" b="1" i="1" kern="0" smtClean="0">
                                <a:solidFill>
                                  <a:srgbClr val="000000"/>
                                </a:solidFill>
                                <a:latin typeface="Cambria Math" panose="02040503050406030204" pitchFamily="18" charset="0"/>
                                <a:ea typeface="微软雅黑" panose="020B0503020204020204" pitchFamily="34" charset="-122"/>
                              </a:rPr>
                              <m:t>𝒚</m:t>
                            </m:r>
                          </m:e>
                        </m:acc>
                      </m:e>
                      <m:sup>
                        <m:d>
                          <m:dPr>
                            <m:ctrlPr>
                              <a:rPr lang="en-US" altLang="zh-CN" sz="2400" i="1" kern="0" smtClean="0">
                                <a:solidFill>
                                  <a:srgbClr val="000000"/>
                                </a:solidFill>
                                <a:latin typeface="Cambria Math" panose="02040503050406030204" pitchFamily="18" charset="0"/>
                                <a:ea typeface="微软雅黑" panose="020B0503020204020204" pitchFamily="34" charset="-122"/>
                              </a:rPr>
                            </m:ctrlPr>
                          </m:dPr>
                          <m:e>
                            <m:r>
                              <a:rPr lang="en-US" altLang="zh-CN" sz="2400" i="1" kern="0">
                                <a:solidFill>
                                  <a:srgbClr val="000000"/>
                                </a:solidFill>
                                <a:latin typeface="Cambria Math" panose="02040503050406030204" pitchFamily="18" charset="0"/>
                                <a:ea typeface="微软雅黑" panose="020B0503020204020204" pitchFamily="34" charset="-122"/>
                              </a:rPr>
                              <m:t>𝑛</m:t>
                            </m:r>
                          </m:e>
                        </m:d>
                      </m:sup>
                    </m:sSup>
                    <m:r>
                      <a:rPr lang="en-US" altLang="zh-CN" sz="2400" b="0" i="1" kern="0" smtClea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i="1" kern="0">
                            <a:solidFill>
                              <a:srgbClr val="000000"/>
                            </a:solidFill>
                            <a:latin typeface="Cambria Math" panose="02040503050406030204" pitchFamily="18" charset="0"/>
                            <a:ea typeface="微软雅黑" panose="020B0503020204020204" pitchFamily="34" charset="-122"/>
                          </a:rPr>
                          <m:t>[</m:t>
                        </m:r>
                        <m:sSubSup>
                          <m:sSubSupPr>
                            <m:ctrlPr>
                              <a:rPr lang="en-US" altLang="zh-CN" sz="2400" i="1">
                                <a:solidFill>
                                  <a:srgbClr val="000000"/>
                                </a:solidFill>
                                <a:latin typeface="Cambria Math" panose="02040503050406030204" pitchFamily="18" charset="0"/>
                                <a:ea typeface="微软雅黑" panose="020B0503020204020204" pitchFamily="34" charset="-122"/>
                              </a:rPr>
                            </m:ctrlPr>
                          </m:sSubSupPr>
                          <m:e>
                            <m:acc>
                              <m:accPr>
                                <m:chr m:val="̂"/>
                                <m:ctrlPr>
                                  <a:rPr lang="en-US" altLang="zh-CN" sz="2400" i="1" kern="0" smtClean="0">
                                    <a:solidFill>
                                      <a:srgbClr val="000000"/>
                                    </a:solidFill>
                                    <a:latin typeface="Cambria Math" panose="02040503050406030204" pitchFamily="18" charset="0"/>
                                    <a:ea typeface="微软雅黑" panose="020B0503020204020204" pitchFamily="34" charset="-122"/>
                                  </a:rPr>
                                </m:ctrlPr>
                              </m:accPr>
                              <m:e>
                                <m:r>
                                  <a:rPr lang="en-US" altLang="zh-CN" sz="2400" b="0" i="1" kern="0" smtClean="0">
                                    <a:solidFill>
                                      <a:srgbClr val="000000"/>
                                    </a:solidFill>
                                    <a:latin typeface="Cambria Math" panose="02040503050406030204" pitchFamily="18" charset="0"/>
                                    <a:ea typeface="微软雅黑" panose="020B0503020204020204" pitchFamily="34" charset="-122"/>
                                  </a:rPr>
                                  <m:t>𝑦</m:t>
                                </m:r>
                              </m:e>
                            </m:acc>
                          </m:e>
                          <m:sub>
                            <m:r>
                              <a:rPr lang="en-US" altLang="zh-CN" sz="2400" i="1">
                                <a:solidFill>
                                  <a:srgbClr val="000000"/>
                                </a:solidFill>
                                <a:latin typeface="Cambria Math" panose="02040503050406030204" pitchFamily="18" charset="0"/>
                                <a:ea typeface="微软雅黑" panose="020B0503020204020204" pitchFamily="34" charset="-122"/>
                              </a:rPr>
                              <m:t>1</m:t>
                            </m:r>
                          </m:sub>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𝑛</m:t>
                            </m:r>
                            <m:r>
                              <a:rPr lang="en-US" altLang="zh-CN" sz="2400" i="1" kern="0">
                                <a:solidFill>
                                  <a:srgbClr val="000000"/>
                                </a:solidFill>
                                <a:latin typeface="Cambria Math" panose="02040503050406030204" pitchFamily="18" charset="0"/>
                                <a:ea typeface="微软雅黑" panose="020B0503020204020204" pitchFamily="34" charset="-122"/>
                              </a:rPr>
                              <m:t>)</m:t>
                            </m:r>
                          </m:sup>
                        </m:sSubSup>
                        <m:r>
                          <a:rPr lang="en-US" altLang="zh-CN" sz="2400" i="1">
                            <a:solidFill>
                              <a:srgbClr val="000000"/>
                            </a:solidFill>
                            <a:latin typeface="Cambria Math" panose="02040503050406030204" pitchFamily="18" charset="0"/>
                            <a:ea typeface="微软雅黑" panose="020B0503020204020204" pitchFamily="34" charset="-122"/>
                          </a:rPr>
                          <m:t>,</m:t>
                        </m:r>
                        <m:sSubSup>
                          <m:sSubSupPr>
                            <m:ctrlPr>
                              <a:rPr lang="en-US" altLang="zh-CN" sz="2400" i="1">
                                <a:solidFill>
                                  <a:srgbClr val="000000"/>
                                </a:solidFill>
                                <a:latin typeface="Cambria Math" panose="02040503050406030204" pitchFamily="18" charset="0"/>
                                <a:ea typeface="微软雅黑" panose="020B0503020204020204" pitchFamily="34" charset="-122"/>
                              </a:rPr>
                            </m:ctrlPr>
                          </m:sSubSupPr>
                          <m:e>
                            <m:acc>
                              <m:accPr>
                                <m:chr m:val="̂"/>
                                <m:ctrlPr>
                                  <a:rPr lang="en-US" altLang="zh-CN" sz="2400" i="1" kern="0">
                                    <a:solidFill>
                                      <a:srgbClr val="000000"/>
                                    </a:solidFill>
                                    <a:latin typeface="Cambria Math" panose="02040503050406030204" pitchFamily="18" charset="0"/>
                                    <a:ea typeface="微软雅黑" panose="020B0503020204020204" pitchFamily="34" charset="-122"/>
                                  </a:rPr>
                                </m:ctrlPr>
                              </m:accPr>
                              <m:e>
                                <m:r>
                                  <a:rPr lang="en-US" altLang="zh-CN" sz="2400" i="1" kern="0">
                                    <a:solidFill>
                                      <a:srgbClr val="000000"/>
                                    </a:solidFill>
                                    <a:latin typeface="Cambria Math" panose="02040503050406030204" pitchFamily="18" charset="0"/>
                                    <a:ea typeface="微软雅黑" panose="020B0503020204020204" pitchFamily="34" charset="-122"/>
                                  </a:rPr>
                                  <m:t>𝑦</m:t>
                                </m:r>
                              </m:e>
                            </m:acc>
                          </m:e>
                          <m:sub>
                            <m:r>
                              <a:rPr lang="en-US" altLang="zh-CN" sz="2400" i="1">
                                <a:solidFill>
                                  <a:srgbClr val="000000"/>
                                </a:solidFill>
                                <a:latin typeface="Cambria Math" panose="02040503050406030204" pitchFamily="18" charset="0"/>
                                <a:ea typeface="微软雅黑" panose="020B0503020204020204" pitchFamily="34" charset="-122"/>
                              </a:rPr>
                              <m:t>2</m:t>
                            </m:r>
                          </m:sub>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𝑛</m:t>
                            </m:r>
                            <m:r>
                              <a:rPr lang="en-US" altLang="zh-CN" sz="2400" i="1" kern="0">
                                <a:solidFill>
                                  <a:srgbClr val="000000"/>
                                </a:solidFill>
                                <a:latin typeface="Cambria Math" panose="02040503050406030204" pitchFamily="18" charset="0"/>
                                <a:ea typeface="微软雅黑" panose="020B0503020204020204" pitchFamily="34" charset="-122"/>
                              </a:rPr>
                              <m:t>)</m:t>
                            </m:r>
                          </m:sup>
                        </m:sSubSup>
                        <m:r>
                          <a:rPr lang="en-US" altLang="zh-CN" sz="2400" i="1">
                            <a:solidFill>
                              <a:srgbClr val="000000"/>
                            </a:solidFill>
                            <a:latin typeface="Cambria Math" panose="02040503050406030204" pitchFamily="18" charset="0"/>
                            <a:ea typeface="微软雅黑" panose="020B0503020204020204" pitchFamily="34" charset="-122"/>
                          </a:rPr>
                          <m:t>,…,</m:t>
                        </m:r>
                        <m:sSubSup>
                          <m:sSubSupPr>
                            <m:ctrlPr>
                              <a:rPr lang="en-US" altLang="zh-CN" sz="2400" i="1">
                                <a:solidFill>
                                  <a:srgbClr val="000000"/>
                                </a:solidFill>
                                <a:latin typeface="Cambria Math" panose="02040503050406030204" pitchFamily="18" charset="0"/>
                                <a:ea typeface="微软雅黑" panose="020B0503020204020204" pitchFamily="34" charset="-122"/>
                              </a:rPr>
                            </m:ctrlPr>
                          </m:sSubSupPr>
                          <m:e>
                            <m:acc>
                              <m:accPr>
                                <m:chr m:val="̂"/>
                                <m:ctrlPr>
                                  <a:rPr lang="en-US" altLang="zh-CN" sz="2400" i="1" kern="0">
                                    <a:solidFill>
                                      <a:srgbClr val="000000"/>
                                    </a:solidFill>
                                    <a:latin typeface="Cambria Math" panose="02040503050406030204" pitchFamily="18" charset="0"/>
                                    <a:ea typeface="微软雅黑" panose="020B0503020204020204" pitchFamily="34" charset="-122"/>
                                  </a:rPr>
                                </m:ctrlPr>
                              </m:accPr>
                              <m:e>
                                <m:r>
                                  <a:rPr lang="en-US" altLang="zh-CN" sz="2400" i="1" kern="0">
                                    <a:solidFill>
                                      <a:srgbClr val="000000"/>
                                    </a:solidFill>
                                    <a:latin typeface="Cambria Math" panose="02040503050406030204" pitchFamily="18" charset="0"/>
                                    <a:ea typeface="微软雅黑" panose="020B0503020204020204" pitchFamily="34" charset="-122"/>
                                  </a:rPr>
                                  <m:t>𝑦</m:t>
                                </m:r>
                              </m:e>
                            </m:acc>
                          </m:e>
                          <m:sub>
                            <m:r>
                              <a:rPr lang="en-US" altLang="zh-CN" sz="2400" i="1">
                                <a:solidFill>
                                  <a:srgbClr val="000000"/>
                                </a:solidFill>
                                <a:latin typeface="Cambria Math" panose="02040503050406030204" pitchFamily="18" charset="0"/>
                                <a:ea typeface="微软雅黑" panose="020B0503020204020204" pitchFamily="34" charset="-122"/>
                              </a:rPr>
                              <m:t>𝐶</m:t>
                            </m:r>
                          </m:sub>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𝑛</m:t>
                            </m:r>
                            <m:r>
                              <a:rPr lang="en-US" altLang="zh-CN" sz="2400" i="1" kern="0">
                                <a:solidFill>
                                  <a:srgbClr val="000000"/>
                                </a:solidFill>
                                <a:latin typeface="Cambria Math" panose="02040503050406030204" pitchFamily="18" charset="0"/>
                                <a:ea typeface="微软雅黑" panose="020B0503020204020204" pitchFamily="34" charset="-122"/>
                              </a:rPr>
                              <m:t>)</m:t>
                            </m:r>
                          </m:sup>
                        </m:sSubSup>
                        <m:r>
                          <a:rPr lang="en-US" altLang="zh-CN" sz="2400" i="1" kern="0">
                            <a:solidFill>
                              <a:srgbClr val="000000"/>
                            </a:solidFill>
                            <a:latin typeface="Cambria Math" panose="02040503050406030204" pitchFamily="18" charset="0"/>
                            <a:ea typeface="微软雅黑" panose="020B0503020204020204" pitchFamily="34" charset="-122"/>
                          </a:rPr>
                          <m:t>]</m:t>
                        </m:r>
                      </m:e>
                      <m:sup>
                        <m:r>
                          <m:rPr>
                            <m:sty m:val="p"/>
                          </m:rPr>
                          <a:rPr lang="en-US" altLang="zh-CN" sz="2400" kern="0">
                            <a:solidFill>
                              <a:srgbClr val="000000"/>
                            </a:solidFill>
                            <a:latin typeface="Cambria Math" panose="02040503050406030204" pitchFamily="18" charset="0"/>
                            <a:ea typeface="微软雅黑" panose="020B0503020204020204" pitchFamily="34" charset="-122"/>
                          </a:rPr>
                          <m:t>T</m:t>
                        </m:r>
                      </m:sup>
                    </m:sSup>
                    <m:r>
                      <a:rPr lang="zh-CN" altLang="en-US" sz="2400" i="1" kern="0">
                        <a:solidFill>
                          <a:srgbClr val="000000"/>
                        </a:solidFill>
                        <a:latin typeface="Cambria Math" panose="02040503050406030204" pitchFamily="18" charset="0"/>
                        <a:ea typeface="微软雅黑" panose="020B0503020204020204" pitchFamily="34" charset="-122"/>
                      </a:rPr>
                      <m:t>为</m:t>
                    </m:r>
                  </m:oMath>
                </a14:m>
                <a:r>
                  <a:rPr lang="zh-CN" altLang="en-US" sz="2400" kern="0" dirty="0">
                    <a:solidFill>
                      <a:srgbClr val="000000"/>
                    </a:solidFill>
                    <a:latin typeface="微软雅黑" panose="020B0503020204020204" pitchFamily="34" charset="-122"/>
                    <a:ea typeface="微软雅黑" panose="020B0503020204020204" pitchFamily="34" charset="-122"/>
                  </a:rPr>
                  <a:t>预测标签概率向量，</a:t>
                </a:r>
                <a:r>
                  <a:rPr lang="en-US" altLang="zh-CN" sz="2400" kern="0" dirty="0">
                    <a:solidFill>
                      <a:srgbClr val="000000"/>
                    </a:solidFill>
                    <a:ea typeface="微软雅黑" panose="020B0503020204020204" pitchFamily="34" charset="-122"/>
                  </a:rPr>
                  <a:t> </a:t>
                </a:r>
                <a14:m>
                  <m:oMath xmlns:m="http://schemas.openxmlformats.org/officeDocument/2006/math">
                    <m:r>
                      <a:rPr lang="en-US" altLang="zh-CN" sz="2400" b="0" i="1" kern="0" smtClean="0">
                        <a:solidFill>
                          <a:srgbClr val="000000"/>
                        </a:solidFill>
                        <a:latin typeface="Cambria Math" panose="02040503050406030204" pitchFamily="18" charset="0"/>
                        <a:ea typeface="微软雅黑" panose="020B0503020204020204" pitchFamily="34" charset="-122"/>
                      </a:rPr>
                      <m:t>𝑁</m:t>
                    </m:r>
                  </m:oMath>
                </a14:m>
                <a:r>
                  <a:rPr lang="zh-CN" altLang="en-US" sz="2400" kern="0" dirty="0">
                    <a:solidFill>
                      <a:srgbClr val="000000"/>
                    </a:solidFill>
                    <a:latin typeface="微软雅黑" panose="020B0503020204020204" pitchFamily="34" charset="-122"/>
                    <a:ea typeface="微软雅黑" panose="020B0503020204020204" pitchFamily="34" charset="-122"/>
                  </a:rPr>
                  <a:t>为样本数，</a:t>
                </a:r>
                <a:r>
                  <a:rPr lang="en-US" altLang="zh-CN" sz="2400" kern="0" dirty="0">
                    <a:solidFill>
                      <a:srgbClr val="000000"/>
                    </a:solidFill>
                    <a:ea typeface="微软雅黑" panose="020B0503020204020204" pitchFamily="34" charset="-122"/>
                  </a:rPr>
                  <a:t> </a:t>
                </a:r>
                <a14:m>
                  <m:oMath xmlns:m="http://schemas.openxmlformats.org/officeDocument/2006/math">
                    <m:r>
                      <a:rPr lang="en-US" altLang="zh-CN" sz="2400" b="0" i="1" kern="0" smtClean="0">
                        <a:solidFill>
                          <a:srgbClr val="000000"/>
                        </a:solidFill>
                        <a:latin typeface="Cambria Math" panose="02040503050406030204" pitchFamily="18" charset="0"/>
                        <a:ea typeface="微软雅黑" panose="020B0503020204020204" pitchFamily="34" charset="-122"/>
                      </a:rPr>
                      <m:t>𝐶</m:t>
                    </m:r>
                  </m:oMath>
                </a14:m>
                <a:r>
                  <a:rPr lang="zh-CN" altLang="en-US" sz="2400" kern="0" dirty="0">
                    <a:solidFill>
                      <a:srgbClr val="000000"/>
                    </a:solidFill>
                    <a:latin typeface="微软雅黑" panose="020B0503020204020204" pitchFamily="34" charset="-122"/>
                    <a:ea typeface="微软雅黑" panose="020B0503020204020204" pitchFamily="34" charset="-122"/>
                  </a:rPr>
                  <a:t>为标签数。</a:t>
                </a:r>
                <a:endParaRPr lang="en-US" altLang="zh-CN" sz="2400" kern="0" dirty="0">
                  <a:solidFill>
                    <a:srgbClr val="000000"/>
                  </a:solidFill>
                  <a:latin typeface="微软雅黑" panose="020B0503020204020204" pitchFamily="34" charset="-122"/>
                  <a:ea typeface="微软雅黑" panose="020B0503020204020204" pitchFamily="34"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1" y="773472"/>
                <a:ext cx="12192001" cy="5965990"/>
              </a:xfrm>
              <a:prstGeom prst="rect">
                <a:avLst/>
              </a:prstGeom>
              <a:blipFill rotWithShape="1">
                <a:blip r:embed="rId1"/>
                <a:stretch>
                  <a:fillRect l="-850" r="-750" b="-409"/>
                </a:stretch>
              </a:blipFill>
            </p:spPr>
            <p:txBody>
              <a:bodyPr/>
              <a:lstStyle/>
              <a:p>
                <a:r>
                  <a:rPr lang="zh-CN" altLang="en-US">
                    <a:noFill/>
                  </a:rPr>
                  <a:t> </a:t>
                </a:r>
                <a:endParaRPr lang="zh-CN" altLang="en-US">
                  <a:noFill/>
                </a:endParaRPr>
              </a:p>
            </p:txBody>
          </p:sp>
        </mc:Fallback>
      </mc:AlternateContent>
      <p:sp>
        <p:nvSpPr>
          <p:cNvPr id="5" name="椭圆 4"/>
          <p:cNvSpPr/>
          <p:nvPr/>
        </p:nvSpPr>
        <p:spPr>
          <a:xfrm>
            <a:off x="8216167" y="1529880"/>
            <a:ext cx="360000" cy="36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 name="椭圆 6"/>
          <p:cNvSpPr/>
          <p:nvPr/>
        </p:nvSpPr>
        <p:spPr>
          <a:xfrm>
            <a:off x="8216167" y="2142689"/>
            <a:ext cx="360000" cy="36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8" name="椭圆 7"/>
          <p:cNvSpPr/>
          <p:nvPr/>
        </p:nvSpPr>
        <p:spPr>
          <a:xfrm>
            <a:off x="8216167" y="3032145"/>
            <a:ext cx="360000" cy="36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0" name="直接箭头连接符 9"/>
          <p:cNvCxnSpPr>
            <a:stCxn id="5" idx="6"/>
            <a:endCxn id="9" idx="2"/>
          </p:cNvCxnSpPr>
          <p:nvPr/>
        </p:nvCxnSpPr>
        <p:spPr>
          <a:xfrm>
            <a:off x="8576167" y="1709880"/>
            <a:ext cx="1039764" cy="48857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7" idx="6"/>
            <a:endCxn id="9" idx="2"/>
          </p:cNvCxnSpPr>
          <p:nvPr/>
        </p:nvCxnSpPr>
        <p:spPr>
          <a:xfrm flipV="1">
            <a:off x="8576167" y="2198450"/>
            <a:ext cx="1039764" cy="12423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8" idx="6"/>
            <a:endCxn id="9" idx="2"/>
          </p:cNvCxnSpPr>
          <p:nvPr/>
        </p:nvCxnSpPr>
        <p:spPr>
          <a:xfrm flipV="1">
            <a:off x="8576167" y="2198450"/>
            <a:ext cx="1039764" cy="10136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矩形 12">
                <a:extLst>
                  <a:ext uri="{FF2B5EF4-FFF2-40B4-BE49-F238E27FC236}">
                    <ele attr="{3FEB29CD-2F05-4415-9013-E079648D1DA6}"/>
                  </a:ext>
                </a:extLst>
              </p:cNvPr>
              <p:cNvSpPr/>
              <p:nvPr/>
            </p:nvSpPr>
            <p:spPr>
              <a:xfrm>
                <a:off x="7772721" y="1500670"/>
                <a:ext cx="47038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h</m:t>
                          </m:r>
                        </m:e>
                        <m:sub>
                          <m:r>
                            <a:rPr lang="en-US" altLang="zh-CN" b="0" i="1" smtClean="0">
                              <a:solidFill>
                                <a:srgbClr val="000000"/>
                              </a:solidFill>
                              <a:latin typeface="Cambria Math" panose="02040503050406030204" pitchFamily="18" charset="0"/>
                              <a:ea typeface="微软雅黑" panose="020B0503020204020204" pitchFamily="34" charset="-122"/>
                            </a:rPr>
                            <m:t>1</m:t>
                          </m:r>
                        </m:sub>
                      </m:sSub>
                    </m:oMath>
                  </m:oMathPara>
                </a14:m>
                <a:endParaRPr lang="zh-CN" altLang="en-US" dirty="0"/>
              </a:p>
            </p:txBody>
          </p:sp>
        </mc:Choice>
        <mc:Fallback>
          <p:sp>
            <p:nvSpPr>
              <p:cNvPr id="13" name="矩形 12"/>
              <p:cNvSpPr>
                <a:spLocks noRot="1" noChangeAspect="1" noMove="1" noResize="1" noEditPoints="1" noAdjustHandles="1" noChangeArrowheads="1" noChangeShapeType="1" noTextEdit="1"/>
              </p:cNvSpPr>
              <p:nvPr/>
            </p:nvSpPr>
            <p:spPr>
              <a:xfrm>
                <a:off x="7772721" y="1500670"/>
                <a:ext cx="470385" cy="369332"/>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 name="矩形 13">
                <a:extLst>
                  <a:ext uri="{FF2B5EF4-FFF2-40B4-BE49-F238E27FC236}">
                    <ele attr="{75BC4504-0C84-45BA-BD83-AEB911C7AA88}"/>
                  </a:ext>
                </a:extLst>
              </p:cNvPr>
              <p:cNvSpPr/>
              <p:nvPr/>
            </p:nvSpPr>
            <p:spPr>
              <a:xfrm>
                <a:off x="7770059" y="2138023"/>
                <a:ext cx="47570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h</m:t>
                          </m:r>
                        </m:e>
                        <m:sub>
                          <m:r>
                            <a:rPr lang="en-US" altLang="zh-CN" b="0" i="1" smtClean="0">
                              <a:solidFill>
                                <a:srgbClr val="000000"/>
                              </a:solidFill>
                              <a:latin typeface="Cambria Math" panose="02040503050406030204" pitchFamily="18" charset="0"/>
                              <a:ea typeface="微软雅黑" panose="020B0503020204020204" pitchFamily="34" charset="-122"/>
                            </a:rPr>
                            <m:t>2</m:t>
                          </m:r>
                        </m:sub>
                      </m:sSub>
                    </m:oMath>
                  </m:oMathPara>
                </a14:m>
                <a:endParaRPr lang="zh-CN" altLang="en-US" dirty="0"/>
              </a:p>
            </p:txBody>
          </p:sp>
        </mc:Choice>
        <mc:Fallback>
          <p:sp>
            <p:nvSpPr>
              <p:cNvPr id="14" name="矩形 13"/>
              <p:cNvSpPr>
                <a:spLocks noRot="1" noChangeAspect="1" noMove="1" noResize="1" noEditPoints="1" noAdjustHandles="1" noChangeArrowheads="1" noChangeShapeType="1" noTextEdit="1"/>
              </p:cNvSpPr>
              <p:nvPr/>
            </p:nvSpPr>
            <p:spPr>
              <a:xfrm>
                <a:off x="7770059" y="2138023"/>
                <a:ext cx="475708" cy="36933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ele attr="{4A2DC55A-2FC6-44D4-A322-4043F810D047}"/>
                  </a:ext>
                </a:extLst>
              </p:cNvPr>
              <p:cNvSpPr/>
              <p:nvPr/>
            </p:nvSpPr>
            <p:spPr>
              <a:xfrm>
                <a:off x="7770059" y="3001785"/>
                <a:ext cx="47570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h</m:t>
                          </m:r>
                        </m:e>
                        <m:sub>
                          <m:r>
                            <a:rPr lang="en-US" altLang="zh-CN" b="0" i="1" smtClean="0">
                              <a:solidFill>
                                <a:srgbClr val="000000"/>
                              </a:solidFill>
                              <a:latin typeface="Cambria Math" panose="02040503050406030204" pitchFamily="18" charset="0"/>
                              <a:ea typeface="微软雅黑" panose="020B0503020204020204" pitchFamily="34" charset="-122"/>
                            </a:rPr>
                            <m:t>𝐷</m:t>
                          </m:r>
                        </m:sub>
                      </m:sSub>
                    </m:oMath>
                  </m:oMathPara>
                </a14:m>
                <a:endParaRPr lang="zh-CN" altLang="en-US" dirty="0"/>
              </a:p>
            </p:txBody>
          </p:sp>
        </mc:Choice>
        <mc:Fallback>
          <p:sp>
            <p:nvSpPr>
              <p:cNvPr id="15" name="矩形 14"/>
              <p:cNvSpPr>
                <a:spLocks noRot="1" noChangeAspect="1" noMove="1" noResize="1" noEditPoints="1" noAdjustHandles="1" noChangeArrowheads="1" noChangeShapeType="1" noTextEdit="1"/>
              </p:cNvSpPr>
              <p:nvPr/>
            </p:nvSpPr>
            <p:spPr>
              <a:xfrm>
                <a:off x="7770059" y="3001785"/>
                <a:ext cx="475708" cy="369332"/>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矩形 15">
                <a:extLst>
                  <a:ext uri="{FF2B5EF4-FFF2-40B4-BE49-F238E27FC236}">
                    <ele attr="{236C7F5B-2BFE-4948-8A32-8EBB8E46AB7D}"/>
                  </a:ext>
                </a:extLst>
              </p:cNvPr>
              <p:cNvSpPr/>
              <p:nvPr/>
            </p:nvSpPr>
            <p:spPr>
              <a:xfrm>
                <a:off x="9395292" y="893838"/>
                <a:ext cx="64793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kern="0" smtClean="0">
                              <a:solidFill>
                                <a:srgbClr val="000000"/>
                              </a:solidFill>
                              <a:latin typeface="Cambria Math" panose="02040503050406030204" pitchFamily="18" charset="0"/>
                              <a:ea typeface="微软雅黑" panose="020B0503020204020204" pitchFamily="34" charset="-122"/>
                            </a:rPr>
                          </m:ctrlPr>
                        </m:sSubPr>
                        <m:e>
                          <m:r>
                            <a:rPr lang="en-US" altLang="zh-CN" b="1" i="1" kern="0" smtClean="0">
                              <a:solidFill>
                                <a:srgbClr val="000000"/>
                              </a:solidFill>
                              <a:latin typeface="Cambria Math" panose="02040503050406030204" pitchFamily="18" charset="0"/>
                              <a:ea typeface="微软雅黑" panose="020B0503020204020204" pitchFamily="34" charset="-122"/>
                            </a:rPr>
                            <m:t>𝒘</m:t>
                          </m:r>
                        </m:e>
                        <m:sub>
                          <m:r>
                            <a:rPr lang="en-US" altLang="zh-CN" b="0" i="1" kern="0" smtClean="0">
                              <a:solidFill>
                                <a:srgbClr val="000000"/>
                              </a:solidFill>
                              <a:latin typeface="Cambria Math" panose="02040503050406030204" pitchFamily="18" charset="0"/>
                              <a:ea typeface="微软雅黑" panose="020B0503020204020204" pitchFamily="34" charset="-122"/>
                            </a:rPr>
                            <m:t>1</m:t>
                          </m:r>
                        </m:sub>
                      </m:sSub>
                      <m:r>
                        <a:rPr lang="en-US" altLang="zh-CN" b="0" i="1" kern="0" smtClean="0">
                          <a:solidFill>
                            <a:srgbClr val="000000"/>
                          </a:solidFill>
                          <a:latin typeface="Cambria Math" panose="02040503050406030204" pitchFamily="18" charset="0"/>
                          <a:ea typeface="微软雅黑" panose="020B0503020204020204" pitchFamily="34" charset="-122"/>
                        </a:rPr>
                        <m:t>,</m:t>
                      </m:r>
                      <m:sSub>
                        <m:sSubPr>
                          <m:ctrlPr>
                            <a:rPr lang="en-US" altLang="zh-CN" i="1" kern="0">
                              <a:solidFill>
                                <a:srgbClr val="000000"/>
                              </a:solidFill>
                              <a:latin typeface="Cambria Math" panose="02040503050406030204" pitchFamily="18" charset="0"/>
                              <a:ea typeface="微软雅黑" panose="020B0503020204020204" pitchFamily="34" charset="-122"/>
                            </a:rPr>
                          </m:ctrlPr>
                        </m:sSubPr>
                        <m:e>
                          <m:r>
                            <a:rPr lang="en-US" altLang="zh-CN" i="1" kern="0">
                              <a:solidFill>
                                <a:srgbClr val="000000"/>
                              </a:solidFill>
                              <a:latin typeface="Cambria Math" panose="02040503050406030204" pitchFamily="18" charset="0"/>
                              <a:ea typeface="微软雅黑" panose="020B0503020204020204" pitchFamily="34" charset="-122"/>
                            </a:rPr>
                            <m:t>𝑏</m:t>
                          </m:r>
                        </m:e>
                        <m:sub>
                          <m:r>
                            <a:rPr lang="en-US" altLang="zh-CN" b="0" i="1" kern="0" smtClean="0">
                              <a:solidFill>
                                <a:srgbClr val="000000"/>
                              </a:solidFill>
                              <a:latin typeface="Cambria Math" panose="02040503050406030204" pitchFamily="18" charset="0"/>
                              <a:ea typeface="微软雅黑" panose="020B0503020204020204" pitchFamily="34" charset="-122"/>
                            </a:rPr>
                            <m:t>1</m:t>
                          </m:r>
                        </m:sub>
                      </m:sSub>
                    </m:oMath>
                  </m:oMathPara>
                </a14:m>
                <a:endParaRPr lang="zh-CN" altLang="en-US" b="1" dirty="0"/>
              </a:p>
            </p:txBody>
          </p:sp>
        </mc:Choice>
        <mc:Fallback>
          <p:sp>
            <p:nvSpPr>
              <p:cNvPr id="16" name="矩形 15"/>
              <p:cNvSpPr>
                <a:spLocks noRot="1" noChangeAspect="1" noMove="1" noResize="1" noEditPoints="1" noAdjustHandles="1" noChangeArrowheads="1" noChangeShapeType="1" noTextEdit="1"/>
              </p:cNvSpPr>
              <p:nvPr/>
            </p:nvSpPr>
            <p:spPr>
              <a:xfrm>
                <a:off x="9395292" y="893838"/>
                <a:ext cx="647934" cy="369332"/>
              </a:xfrm>
              <a:prstGeom prst="rect">
                <a:avLst/>
              </a:prstGeom>
              <a:blipFill rotWithShape="1">
                <a:blip r:embed="rId5"/>
                <a:stretch>
                  <a:fillRect r="-11215"/>
                </a:stretch>
              </a:blipFill>
            </p:spPr>
            <p:txBody>
              <a:bodyPr/>
              <a:lstStyle/>
              <a:p>
                <a:r>
                  <a:rPr lang="zh-CN" altLang="en-US">
                    <a:noFill/>
                  </a:rPr>
                  <a:t> </a:t>
                </a:r>
                <a:endParaRPr lang="zh-CN" altLang="en-US">
                  <a:noFill/>
                </a:endParaRPr>
              </a:p>
            </p:txBody>
          </p:sp>
        </mc:Fallback>
      </mc:AlternateContent>
      <p:grpSp>
        <p:nvGrpSpPr>
          <p:cNvPr id="27" name="组合 26"/>
          <p:cNvGrpSpPr/>
          <p:nvPr/>
        </p:nvGrpSpPr>
        <p:grpSpPr>
          <a:xfrm>
            <a:off x="9615931" y="2013784"/>
            <a:ext cx="2081924" cy="369332"/>
            <a:chOff x="9615931" y="2128084"/>
            <a:chExt cx="2081924" cy="369332"/>
          </a:xfrm>
        </p:grpSpPr>
        <p:sp>
          <p:nvSpPr>
            <p:cNvPr id="9" name="椭圆 8"/>
            <p:cNvSpPr/>
            <p:nvPr/>
          </p:nvSpPr>
          <p:spPr>
            <a:xfrm>
              <a:off x="9615931" y="2132750"/>
              <a:ext cx="360000" cy="360000"/>
            </a:xfrm>
            <a:prstGeom prst="ellipse">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dirty="0">
                  <a:solidFill>
                    <a:srgbClr val="0000FF"/>
                  </a:solidFill>
                  <a:latin typeface="Times New Roman" panose="02020603050405020304" pitchFamily="18" charset="0"/>
                  <a:cs typeface="Times New Roman" panose="02020603050405020304" pitchFamily="18" charset="0"/>
                </a:rPr>
                <a:t>∑</a:t>
              </a:r>
              <a:endParaRPr lang="zh-CN" altLang="en-US" dirty="0">
                <a:solidFill>
                  <a:srgbClr val="0000FF"/>
                </a:solidFill>
                <a:latin typeface="Times New Roman" panose="02020603050405020304" pitchFamily="18" charset="0"/>
                <a:cs typeface="Times New Roman" panose="02020603050405020304" pitchFamily="18" charset="0"/>
              </a:endParaRPr>
            </a:p>
          </p:txBody>
        </p:sp>
        <p:cxnSp>
          <p:nvCxnSpPr>
            <p:cNvPr id="17" name="直接箭头连接符 16"/>
            <p:cNvCxnSpPr/>
            <p:nvPr/>
          </p:nvCxnSpPr>
          <p:spPr>
            <a:xfrm>
              <a:off x="10820758" y="2312750"/>
              <a:ext cx="553750"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矩形 17">
                  <a:extLst>
                    <a:ext uri="{FF2B5EF4-FFF2-40B4-BE49-F238E27FC236}">
                      <ele attr="{575165A6-F4C7-47DD-892E-BBF8B8C25B87}"/>
                    </a:ext>
                  </a:extLst>
                </p:cNvPr>
                <p:cNvSpPr/>
                <p:nvPr/>
              </p:nvSpPr>
              <p:spPr>
                <a:xfrm>
                  <a:off x="11316853" y="2128084"/>
                  <a:ext cx="38100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kern="0" smtClean="0">
                                <a:solidFill>
                                  <a:srgbClr val="000000"/>
                                </a:solidFill>
                                <a:latin typeface="Cambria Math" panose="02040503050406030204" pitchFamily="18" charset="0"/>
                                <a:ea typeface="微软雅黑" panose="020B0503020204020204" pitchFamily="34" charset="-122"/>
                              </a:rPr>
                            </m:ctrlPr>
                          </m:sSubPr>
                          <m:e>
                            <m:acc>
                              <m:accPr>
                                <m:chr m:val="̂"/>
                                <m:ctrlPr>
                                  <a:rPr lang="en-US" altLang="zh-CN" i="1" kern="0">
                                    <a:solidFill>
                                      <a:srgbClr val="000000"/>
                                    </a:solidFill>
                                    <a:latin typeface="Cambria Math" panose="02040503050406030204" pitchFamily="18" charset="0"/>
                                    <a:ea typeface="微软雅黑" panose="020B0503020204020204" pitchFamily="34" charset="-122"/>
                                  </a:rPr>
                                </m:ctrlPr>
                              </m:accPr>
                              <m:e>
                                <m:r>
                                  <a:rPr lang="en-US" altLang="zh-CN" i="1" kern="0">
                                    <a:solidFill>
                                      <a:srgbClr val="000000"/>
                                    </a:solidFill>
                                    <a:latin typeface="Cambria Math" panose="02040503050406030204" pitchFamily="18" charset="0"/>
                                    <a:ea typeface="微软雅黑" panose="020B0503020204020204" pitchFamily="34" charset="-122"/>
                                  </a:rPr>
                                  <m:t>𝑦</m:t>
                                </m:r>
                              </m:e>
                            </m:acc>
                          </m:e>
                          <m:sub>
                            <m:r>
                              <a:rPr lang="en-US" altLang="zh-CN" b="0" i="1" kern="0" smtClean="0">
                                <a:solidFill>
                                  <a:srgbClr val="000000"/>
                                </a:solidFill>
                                <a:latin typeface="Cambria Math" panose="02040503050406030204" pitchFamily="18" charset="0"/>
                                <a:ea typeface="微软雅黑" panose="020B0503020204020204" pitchFamily="34" charset="-122"/>
                              </a:rPr>
                              <m:t>2</m:t>
                            </m:r>
                          </m:sub>
                        </m:sSub>
                      </m:oMath>
                    </m:oMathPara>
                  </a14:m>
                  <a:endParaRPr lang="zh-CN" altLang="en-US" dirty="0"/>
                </a:p>
              </p:txBody>
            </p:sp>
          </mc:Choice>
          <mc:Fallback>
            <p:sp>
              <p:nvSpPr>
                <p:cNvPr id="18" name="矩形 17"/>
                <p:cNvSpPr>
                  <a:spLocks noRot="1" noChangeAspect="1" noMove="1" noResize="1" noEditPoints="1" noAdjustHandles="1" noChangeArrowheads="1" noChangeShapeType="1" noTextEdit="1"/>
                </p:cNvSpPr>
                <p:nvPr/>
              </p:nvSpPr>
              <p:spPr>
                <a:xfrm>
                  <a:off x="11316853" y="2128084"/>
                  <a:ext cx="381002" cy="369332"/>
                </a:xfrm>
                <a:prstGeom prst="rect">
                  <a:avLst/>
                </a:prstGeom>
                <a:blipFill rotWithShape="1">
                  <a:blip r:embed="rId6"/>
                  <a:stretch>
                    <a:fillRect t="-6557" r="-7937" b="-6557"/>
                  </a:stretch>
                </a:blipFill>
              </p:spPr>
              <p:txBody>
                <a:bodyPr/>
                <a:lstStyle/>
                <a:p>
                  <a:r>
                    <a:rPr lang="zh-CN" altLang="en-US">
                      <a:noFill/>
                    </a:rPr>
                    <a:t> </a:t>
                  </a:r>
                  <a:endParaRPr lang="zh-CN" altLang="en-US">
                    <a:noFill/>
                  </a:endParaRPr>
                </a:p>
              </p:txBody>
            </p:sp>
          </mc:Fallback>
        </mc:AlternateContent>
        <p:sp>
          <p:nvSpPr>
            <p:cNvPr id="19" name="椭圆 18"/>
            <p:cNvSpPr/>
            <p:nvPr/>
          </p:nvSpPr>
          <p:spPr>
            <a:xfrm>
              <a:off x="10460758" y="2132750"/>
              <a:ext cx="360000" cy="360000"/>
            </a:xfrm>
            <a:prstGeom prst="ellipse">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l-GR" altLang="zh-CN" i="1" dirty="0">
                  <a:solidFill>
                    <a:srgbClr val="0000FF"/>
                  </a:solidFill>
                  <a:latin typeface="Times New Roman" panose="02020603050405020304" pitchFamily="18" charset="0"/>
                  <a:cs typeface="Times New Roman" panose="02020603050405020304" pitchFamily="18" charset="0"/>
                </a:rPr>
                <a:t>σ</a:t>
              </a:r>
              <a:endParaRPr lang="zh-CN" altLang="en-US" i="1" dirty="0">
                <a:solidFill>
                  <a:srgbClr val="0000FF"/>
                </a:solidFill>
                <a:latin typeface="Times New Roman" panose="02020603050405020304" pitchFamily="18" charset="0"/>
                <a:cs typeface="Times New Roman" panose="02020603050405020304" pitchFamily="18" charset="0"/>
              </a:endParaRPr>
            </a:p>
          </p:txBody>
        </p:sp>
        <p:cxnSp>
          <p:nvCxnSpPr>
            <p:cNvPr id="20" name="直接箭头连接符 19"/>
            <p:cNvCxnSpPr/>
            <p:nvPr/>
          </p:nvCxnSpPr>
          <p:spPr>
            <a:xfrm flipV="1">
              <a:off x="9975931" y="2310505"/>
              <a:ext cx="484827" cy="449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9615931" y="1262166"/>
            <a:ext cx="2081924" cy="369332"/>
            <a:chOff x="9615931" y="1262166"/>
            <a:chExt cx="2081924" cy="369332"/>
          </a:xfrm>
        </p:grpSpPr>
        <p:sp>
          <p:nvSpPr>
            <p:cNvPr id="21" name="椭圆 20"/>
            <p:cNvSpPr/>
            <p:nvPr/>
          </p:nvSpPr>
          <p:spPr>
            <a:xfrm>
              <a:off x="9615931" y="1266832"/>
              <a:ext cx="360000" cy="360000"/>
            </a:xfrm>
            <a:prstGeom prst="ellipse">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dirty="0">
                  <a:solidFill>
                    <a:srgbClr val="0000FF"/>
                  </a:solidFill>
                  <a:latin typeface="Times New Roman" panose="02020603050405020304" pitchFamily="18" charset="0"/>
                  <a:cs typeface="Times New Roman" panose="02020603050405020304" pitchFamily="18" charset="0"/>
                </a:rPr>
                <a:t>∑</a:t>
              </a:r>
              <a:endParaRPr lang="zh-CN" altLang="en-US" dirty="0">
                <a:solidFill>
                  <a:srgbClr val="0000FF"/>
                </a:solidFill>
                <a:latin typeface="Times New Roman" panose="02020603050405020304" pitchFamily="18" charset="0"/>
                <a:cs typeface="Times New Roman" panose="02020603050405020304" pitchFamily="18" charset="0"/>
              </a:endParaRPr>
            </a:p>
          </p:txBody>
        </p:sp>
        <p:cxnSp>
          <p:nvCxnSpPr>
            <p:cNvPr id="22" name="直接箭头连接符 21"/>
            <p:cNvCxnSpPr/>
            <p:nvPr/>
          </p:nvCxnSpPr>
          <p:spPr>
            <a:xfrm>
              <a:off x="10820758" y="1446832"/>
              <a:ext cx="553750"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矩形 22">
                  <a:extLst>
                    <a:ext uri="{FF2B5EF4-FFF2-40B4-BE49-F238E27FC236}">
                      <ele attr="{961FA6E0-8E91-4B43-8EF0-091D548C82C6}"/>
                    </a:ext>
                  </a:extLst>
                </p:cNvPr>
                <p:cNvSpPr/>
                <p:nvPr/>
              </p:nvSpPr>
              <p:spPr>
                <a:xfrm>
                  <a:off x="11316853" y="1262166"/>
                  <a:ext cx="38100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kern="0" smtClean="0">
                                <a:solidFill>
                                  <a:srgbClr val="000000"/>
                                </a:solidFill>
                                <a:latin typeface="Cambria Math" panose="02040503050406030204" pitchFamily="18" charset="0"/>
                                <a:ea typeface="微软雅黑" panose="020B0503020204020204" pitchFamily="34" charset="-122"/>
                              </a:rPr>
                            </m:ctrlPr>
                          </m:sSubPr>
                          <m:e>
                            <m:acc>
                              <m:accPr>
                                <m:chr m:val="̂"/>
                                <m:ctrlPr>
                                  <a:rPr lang="en-US" altLang="zh-CN" i="1" kern="0">
                                    <a:solidFill>
                                      <a:srgbClr val="000000"/>
                                    </a:solidFill>
                                    <a:latin typeface="Cambria Math" panose="02040503050406030204" pitchFamily="18" charset="0"/>
                                    <a:ea typeface="微软雅黑" panose="020B0503020204020204" pitchFamily="34" charset="-122"/>
                                  </a:rPr>
                                </m:ctrlPr>
                              </m:accPr>
                              <m:e>
                                <m:r>
                                  <a:rPr lang="en-US" altLang="zh-CN" i="1" kern="0">
                                    <a:solidFill>
                                      <a:srgbClr val="000000"/>
                                    </a:solidFill>
                                    <a:latin typeface="Cambria Math" panose="02040503050406030204" pitchFamily="18" charset="0"/>
                                    <a:ea typeface="微软雅黑" panose="020B0503020204020204" pitchFamily="34" charset="-122"/>
                                  </a:rPr>
                                  <m:t>𝑦</m:t>
                                </m:r>
                              </m:e>
                            </m:acc>
                          </m:e>
                          <m:sub>
                            <m:r>
                              <a:rPr lang="en-US" altLang="zh-CN" b="0" i="1" kern="0" smtClean="0">
                                <a:solidFill>
                                  <a:srgbClr val="000000"/>
                                </a:solidFill>
                                <a:latin typeface="Cambria Math" panose="02040503050406030204" pitchFamily="18" charset="0"/>
                                <a:ea typeface="微软雅黑" panose="020B0503020204020204" pitchFamily="34" charset="-122"/>
                              </a:rPr>
                              <m:t>1</m:t>
                            </m:r>
                          </m:sub>
                        </m:sSub>
                      </m:oMath>
                    </m:oMathPara>
                  </a14:m>
                  <a:endParaRPr lang="zh-CN" altLang="en-US" dirty="0"/>
                </a:p>
              </p:txBody>
            </p:sp>
          </mc:Choice>
          <mc:Fallback>
            <p:sp>
              <p:nvSpPr>
                <p:cNvPr id="23" name="矩形 22"/>
                <p:cNvSpPr>
                  <a:spLocks noRot="1" noChangeAspect="1" noMove="1" noResize="1" noEditPoints="1" noAdjustHandles="1" noChangeArrowheads="1" noChangeShapeType="1" noTextEdit="1"/>
                </p:cNvSpPr>
                <p:nvPr/>
              </p:nvSpPr>
              <p:spPr>
                <a:xfrm>
                  <a:off x="11316853" y="1262166"/>
                  <a:ext cx="381002" cy="369332"/>
                </a:xfrm>
                <a:prstGeom prst="rect">
                  <a:avLst/>
                </a:prstGeom>
                <a:blipFill rotWithShape="1">
                  <a:blip r:embed="rId7"/>
                  <a:stretch>
                    <a:fillRect t="-6557" r="-7937" b="-6557"/>
                  </a:stretch>
                </a:blipFill>
              </p:spPr>
              <p:txBody>
                <a:bodyPr/>
                <a:lstStyle/>
                <a:p>
                  <a:r>
                    <a:rPr lang="zh-CN" altLang="en-US">
                      <a:noFill/>
                    </a:rPr>
                    <a:t> </a:t>
                  </a:r>
                  <a:endParaRPr lang="zh-CN" altLang="en-US">
                    <a:noFill/>
                  </a:endParaRPr>
                </a:p>
              </p:txBody>
            </p:sp>
          </mc:Fallback>
        </mc:AlternateContent>
        <p:sp>
          <p:nvSpPr>
            <p:cNvPr id="24" name="椭圆 23"/>
            <p:cNvSpPr/>
            <p:nvPr/>
          </p:nvSpPr>
          <p:spPr>
            <a:xfrm>
              <a:off x="10460758" y="1266832"/>
              <a:ext cx="360000" cy="360000"/>
            </a:xfrm>
            <a:prstGeom prst="ellipse">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l-GR" altLang="zh-CN" i="1" dirty="0">
                  <a:solidFill>
                    <a:srgbClr val="0000FF"/>
                  </a:solidFill>
                  <a:latin typeface="Times New Roman" panose="02020603050405020304" pitchFamily="18" charset="0"/>
                  <a:cs typeface="Times New Roman" panose="02020603050405020304" pitchFamily="18" charset="0"/>
                </a:rPr>
                <a:t>σ</a:t>
              </a:r>
              <a:endParaRPr lang="zh-CN" altLang="en-US" i="1" dirty="0">
                <a:solidFill>
                  <a:srgbClr val="0000FF"/>
                </a:solidFill>
                <a:latin typeface="Times New Roman" panose="02020603050405020304" pitchFamily="18" charset="0"/>
                <a:cs typeface="Times New Roman" panose="02020603050405020304" pitchFamily="18" charset="0"/>
              </a:endParaRPr>
            </a:p>
          </p:txBody>
        </p:sp>
        <p:cxnSp>
          <p:nvCxnSpPr>
            <p:cNvPr id="25" name="直接箭头连接符 24"/>
            <p:cNvCxnSpPr/>
            <p:nvPr/>
          </p:nvCxnSpPr>
          <p:spPr>
            <a:xfrm flipV="1">
              <a:off x="9975931" y="1444587"/>
              <a:ext cx="484827" cy="449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9615931" y="3310490"/>
            <a:ext cx="2081924" cy="369332"/>
            <a:chOff x="9615931" y="2128084"/>
            <a:chExt cx="2081924" cy="369332"/>
          </a:xfrm>
        </p:grpSpPr>
        <p:sp>
          <p:nvSpPr>
            <p:cNvPr id="29" name="椭圆 28"/>
            <p:cNvSpPr/>
            <p:nvPr/>
          </p:nvSpPr>
          <p:spPr>
            <a:xfrm>
              <a:off x="9615931" y="2132750"/>
              <a:ext cx="360000" cy="360000"/>
            </a:xfrm>
            <a:prstGeom prst="ellipse">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dirty="0">
                  <a:solidFill>
                    <a:srgbClr val="0000FF"/>
                  </a:solidFill>
                  <a:latin typeface="Times New Roman" panose="02020603050405020304" pitchFamily="18" charset="0"/>
                  <a:cs typeface="Times New Roman" panose="02020603050405020304" pitchFamily="18" charset="0"/>
                </a:rPr>
                <a:t>∑</a:t>
              </a:r>
              <a:endParaRPr lang="zh-CN" altLang="en-US" dirty="0">
                <a:solidFill>
                  <a:srgbClr val="0000FF"/>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a:off x="10820758" y="2312750"/>
              <a:ext cx="553750"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矩形 30">
                  <a:extLst>
                    <a:ext uri="{FF2B5EF4-FFF2-40B4-BE49-F238E27FC236}">
                      <ele attr="{5CEEA2D4-89D3-4D8D-A6C2-982C3F9BCBD0}"/>
                    </a:ext>
                  </a:extLst>
                </p:cNvPr>
                <p:cNvSpPr/>
                <p:nvPr/>
              </p:nvSpPr>
              <p:spPr>
                <a:xfrm>
                  <a:off x="11316853" y="2128084"/>
                  <a:ext cx="38100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kern="0" smtClean="0">
                                <a:solidFill>
                                  <a:srgbClr val="000000"/>
                                </a:solidFill>
                                <a:latin typeface="Cambria Math" panose="02040503050406030204" pitchFamily="18" charset="0"/>
                                <a:ea typeface="微软雅黑" panose="020B0503020204020204" pitchFamily="34" charset="-122"/>
                              </a:rPr>
                            </m:ctrlPr>
                          </m:sSubPr>
                          <m:e>
                            <m:acc>
                              <m:accPr>
                                <m:chr m:val="̂"/>
                                <m:ctrlPr>
                                  <a:rPr lang="en-US" altLang="zh-CN" i="1" kern="0">
                                    <a:solidFill>
                                      <a:srgbClr val="000000"/>
                                    </a:solidFill>
                                    <a:latin typeface="Cambria Math" panose="02040503050406030204" pitchFamily="18" charset="0"/>
                                    <a:ea typeface="微软雅黑" panose="020B0503020204020204" pitchFamily="34" charset="-122"/>
                                  </a:rPr>
                                </m:ctrlPr>
                              </m:accPr>
                              <m:e>
                                <m:r>
                                  <a:rPr lang="en-US" altLang="zh-CN" i="1" kern="0">
                                    <a:solidFill>
                                      <a:srgbClr val="000000"/>
                                    </a:solidFill>
                                    <a:latin typeface="Cambria Math" panose="02040503050406030204" pitchFamily="18" charset="0"/>
                                    <a:ea typeface="微软雅黑" panose="020B0503020204020204" pitchFamily="34" charset="-122"/>
                                  </a:rPr>
                                  <m:t>𝑦</m:t>
                                </m:r>
                              </m:e>
                            </m:acc>
                          </m:e>
                          <m:sub>
                            <m:r>
                              <a:rPr lang="en-US" altLang="zh-CN" b="0" i="1" kern="0" smtClean="0">
                                <a:solidFill>
                                  <a:srgbClr val="000000"/>
                                </a:solidFill>
                                <a:latin typeface="Cambria Math" panose="02040503050406030204" pitchFamily="18" charset="0"/>
                                <a:ea typeface="微软雅黑" panose="020B0503020204020204" pitchFamily="34" charset="-122"/>
                              </a:rPr>
                              <m:t>𝐶</m:t>
                            </m:r>
                          </m:sub>
                        </m:sSub>
                      </m:oMath>
                    </m:oMathPara>
                  </a14:m>
                  <a:endParaRPr lang="zh-CN" altLang="en-US" dirty="0"/>
                </a:p>
              </p:txBody>
            </p:sp>
          </mc:Choice>
          <mc:Fallback>
            <p:sp>
              <p:nvSpPr>
                <p:cNvPr id="31" name="矩形 30"/>
                <p:cNvSpPr>
                  <a:spLocks noRot="1" noChangeAspect="1" noMove="1" noResize="1" noEditPoints="1" noAdjustHandles="1" noChangeArrowheads="1" noChangeShapeType="1" noTextEdit="1"/>
                </p:cNvSpPr>
                <p:nvPr/>
              </p:nvSpPr>
              <p:spPr>
                <a:xfrm>
                  <a:off x="11316853" y="2128084"/>
                  <a:ext cx="381002" cy="369332"/>
                </a:xfrm>
                <a:prstGeom prst="rect">
                  <a:avLst/>
                </a:prstGeom>
                <a:blipFill rotWithShape="1">
                  <a:blip r:embed="rId8"/>
                  <a:stretch>
                    <a:fillRect t="-6557" r="-7937" b="-6557"/>
                  </a:stretch>
                </a:blipFill>
              </p:spPr>
              <p:txBody>
                <a:bodyPr/>
                <a:lstStyle/>
                <a:p>
                  <a:r>
                    <a:rPr lang="zh-CN" altLang="en-US">
                      <a:noFill/>
                    </a:rPr>
                    <a:t> </a:t>
                  </a:r>
                  <a:endParaRPr lang="zh-CN" altLang="en-US">
                    <a:noFill/>
                  </a:endParaRPr>
                </a:p>
              </p:txBody>
            </p:sp>
          </mc:Fallback>
        </mc:AlternateContent>
        <p:sp>
          <p:nvSpPr>
            <p:cNvPr id="32" name="椭圆 31"/>
            <p:cNvSpPr/>
            <p:nvPr/>
          </p:nvSpPr>
          <p:spPr>
            <a:xfrm>
              <a:off x="10460758" y="2132750"/>
              <a:ext cx="360000" cy="360000"/>
            </a:xfrm>
            <a:prstGeom prst="ellipse">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l-GR" altLang="zh-CN" i="1" dirty="0">
                  <a:solidFill>
                    <a:srgbClr val="0000FF"/>
                  </a:solidFill>
                  <a:latin typeface="Times New Roman" panose="02020603050405020304" pitchFamily="18" charset="0"/>
                  <a:cs typeface="Times New Roman" panose="02020603050405020304" pitchFamily="18" charset="0"/>
                </a:rPr>
                <a:t>σ</a:t>
              </a:r>
              <a:endParaRPr lang="zh-CN" altLang="en-US" i="1" dirty="0">
                <a:solidFill>
                  <a:srgbClr val="0000FF"/>
                </a:solidFill>
                <a:latin typeface="Times New Roman" panose="02020603050405020304" pitchFamily="18" charset="0"/>
                <a:cs typeface="Times New Roman" panose="02020603050405020304" pitchFamily="18" charset="0"/>
              </a:endParaRPr>
            </a:p>
          </p:txBody>
        </p:sp>
        <p:cxnSp>
          <p:nvCxnSpPr>
            <p:cNvPr id="33" name="直接箭头连接符 32"/>
            <p:cNvCxnSpPr/>
            <p:nvPr/>
          </p:nvCxnSpPr>
          <p:spPr>
            <a:xfrm flipV="1">
              <a:off x="9975931" y="2310505"/>
              <a:ext cx="484827" cy="449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直接箭头连接符 33"/>
          <p:cNvCxnSpPr>
            <a:stCxn id="8" idx="6"/>
            <a:endCxn id="29" idx="2"/>
          </p:cNvCxnSpPr>
          <p:nvPr/>
        </p:nvCxnSpPr>
        <p:spPr>
          <a:xfrm>
            <a:off x="8576167" y="3212145"/>
            <a:ext cx="1039764" cy="28301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7" idx="6"/>
            <a:endCxn id="29" idx="2"/>
          </p:cNvCxnSpPr>
          <p:nvPr/>
        </p:nvCxnSpPr>
        <p:spPr>
          <a:xfrm>
            <a:off x="8576167" y="2322689"/>
            <a:ext cx="1039764" cy="11724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6"/>
            <a:endCxn id="21" idx="2"/>
          </p:cNvCxnSpPr>
          <p:nvPr/>
        </p:nvCxnSpPr>
        <p:spPr>
          <a:xfrm flipV="1">
            <a:off x="8576167" y="1446832"/>
            <a:ext cx="1039764" cy="176531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7" idx="6"/>
            <a:endCxn id="21" idx="2"/>
          </p:cNvCxnSpPr>
          <p:nvPr/>
        </p:nvCxnSpPr>
        <p:spPr>
          <a:xfrm flipV="1">
            <a:off x="8576167" y="1446832"/>
            <a:ext cx="1039764" cy="87585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5" idx="6"/>
            <a:endCxn id="29" idx="2"/>
          </p:cNvCxnSpPr>
          <p:nvPr/>
        </p:nvCxnSpPr>
        <p:spPr>
          <a:xfrm>
            <a:off x="8576167" y="1709880"/>
            <a:ext cx="1039764" cy="1785276"/>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5" idx="6"/>
          </p:cNvCxnSpPr>
          <p:nvPr/>
        </p:nvCxnSpPr>
        <p:spPr>
          <a:xfrm flipV="1">
            <a:off x="8576167" y="1454526"/>
            <a:ext cx="1039764" cy="255354"/>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矩形 54">
                <a:extLst>
                  <a:ext uri="{FF2B5EF4-FFF2-40B4-BE49-F238E27FC236}">
                    <ele attr="{71E9FC8C-5C6B-44EB-9C74-9B84AEEAB428}"/>
                  </a:ext>
                </a:extLst>
              </p:cNvPr>
              <p:cNvSpPr/>
              <p:nvPr/>
            </p:nvSpPr>
            <p:spPr>
              <a:xfrm>
                <a:off x="9435186" y="1655464"/>
                <a:ext cx="64793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kern="0" smtClean="0">
                              <a:solidFill>
                                <a:srgbClr val="000000"/>
                              </a:solidFill>
                              <a:latin typeface="Cambria Math" panose="02040503050406030204" pitchFamily="18" charset="0"/>
                              <a:ea typeface="微软雅黑" panose="020B0503020204020204" pitchFamily="34" charset="-122"/>
                            </a:rPr>
                          </m:ctrlPr>
                        </m:sSubPr>
                        <m:e>
                          <m:r>
                            <a:rPr lang="en-US" altLang="zh-CN" b="1" i="1" kern="0" smtClean="0">
                              <a:solidFill>
                                <a:srgbClr val="000000"/>
                              </a:solidFill>
                              <a:latin typeface="Cambria Math" panose="02040503050406030204" pitchFamily="18" charset="0"/>
                              <a:ea typeface="微软雅黑" panose="020B0503020204020204" pitchFamily="34" charset="-122"/>
                            </a:rPr>
                            <m:t>𝒘</m:t>
                          </m:r>
                        </m:e>
                        <m:sub>
                          <m:r>
                            <a:rPr lang="en-US" altLang="zh-CN" b="0" i="1" kern="0" smtClean="0">
                              <a:solidFill>
                                <a:srgbClr val="000000"/>
                              </a:solidFill>
                              <a:latin typeface="Cambria Math" panose="02040503050406030204" pitchFamily="18" charset="0"/>
                              <a:ea typeface="微软雅黑" panose="020B0503020204020204" pitchFamily="34" charset="-122"/>
                            </a:rPr>
                            <m:t>2</m:t>
                          </m:r>
                        </m:sub>
                      </m:sSub>
                      <m:r>
                        <a:rPr lang="en-US" altLang="zh-CN" b="0" i="1" kern="0" smtClean="0">
                          <a:solidFill>
                            <a:srgbClr val="000000"/>
                          </a:solidFill>
                          <a:latin typeface="Cambria Math" panose="02040503050406030204" pitchFamily="18" charset="0"/>
                          <a:ea typeface="微软雅黑" panose="020B0503020204020204" pitchFamily="34" charset="-122"/>
                        </a:rPr>
                        <m:t>,</m:t>
                      </m:r>
                      <m:sSub>
                        <m:sSubPr>
                          <m:ctrlPr>
                            <a:rPr lang="en-US" altLang="zh-CN" i="1" kern="0">
                              <a:solidFill>
                                <a:srgbClr val="000000"/>
                              </a:solidFill>
                              <a:latin typeface="Cambria Math" panose="02040503050406030204" pitchFamily="18" charset="0"/>
                              <a:ea typeface="微软雅黑" panose="020B0503020204020204" pitchFamily="34" charset="-122"/>
                            </a:rPr>
                          </m:ctrlPr>
                        </m:sSubPr>
                        <m:e>
                          <m:r>
                            <a:rPr lang="en-US" altLang="zh-CN" i="1" kern="0">
                              <a:solidFill>
                                <a:srgbClr val="000000"/>
                              </a:solidFill>
                              <a:latin typeface="Cambria Math" panose="02040503050406030204" pitchFamily="18" charset="0"/>
                              <a:ea typeface="微软雅黑" panose="020B0503020204020204" pitchFamily="34" charset="-122"/>
                            </a:rPr>
                            <m:t>𝑏</m:t>
                          </m:r>
                        </m:e>
                        <m:sub>
                          <m:r>
                            <a:rPr lang="en-US" altLang="zh-CN" b="0" i="1" kern="0" smtClean="0">
                              <a:solidFill>
                                <a:srgbClr val="000000"/>
                              </a:solidFill>
                              <a:latin typeface="Cambria Math" panose="02040503050406030204" pitchFamily="18" charset="0"/>
                              <a:ea typeface="微软雅黑" panose="020B0503020204020204" pitchFamily="34" charset="-122"/>
                            </a:rPr>
                            <m:t>2</m:t>
                          </m:r>
                        </m:sub>
                      </m:sSub>
                    </m:oMath>
                  </m:oMathPara>
                </a14:m>
                <a:endParaRPr lang="zh-CN" altLang="en-US" b="1" dirty="0"/>
              </a:p>
            </p:txBody>
          </p:sp>
        </mc:Choice>
        <mc:Fallback>
          <p:sp>
            <p:nvSpPr>
              <p:cNvPr id="55" name="矩形 54"/>
              <p:cNvSpPr>
                <a:spLocks noRot="1" noChangeAspect="1" noMove="1" noResize="1" noEditPoints="1" noAdjustHandles="1" noChangeArrowheads="1" noChangeShapeType="1" noTextEdit="1"/>
              </p:cNvSpPr>
              <p:nvPr/>
            </p:nvSpPr>
            <p:spPr>
              <a:xfrm>
                <a:off x="9435186" y="1655464"/>
                <a:ext cx="647934" cy="369332"/>
              </a:xfrm>
              <a:prstGeom prst="rect">
                <a:avLst/>
              </a:prstGeom>
              <a:blipFill rotWithShape="1">
                <a:blip r:embed="rId9"/>
                <a:stretch>
                  <a:fillRect r="-1320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6" name="矩形 55">
                <a:extLst>
                  <a:ext uri="{FF2B5EF4-FFF2-40B4-BE49-F238E27FC236}">
                    <ele attr="{8BFE7F40-429B-49F1-B254-EBCE36CAED5C}"/>
                  </a:ext>
                </a:extLst>
              </p:cNvPr>
              <p:cNvSpPr/>
              <p:nvPr/>
            </p:nvSpPr>
            <p:spPr>
              <a:xfrm>
                <a:off x="9427063" y="2940474"/>
                <a:ext cx="64793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kern="0" smtClean="0">
                              <a:solidFill>
                                <a:srgbClr val="000000"/>
                              </a:solidFill>
                              <a:latin typeface="Cambria Math" panose="02040503050406030204" pitchFamily="18" charset="0"/>
                              <a:ea typeface="微软雅黑" panose="020B0503020204020204" pitchFamily="34" charset="-122"/>
                            </a:rPr>
                          </m:ctrlPr>
                        </m:sSubPr>
                        <m:e>
                          <m:r>
                            <a:rPr lang="en-US" altLang="zh-CN" b="1" i="1" kern="0" smtClean="0">
                              <a:solidFill>
                                <a:srgbClr val="000000"/>
                              </a:solidFill>
                              <a:latin typeface="Cambria Math" panose="02040503050406030204" pitchFamily="18" charset="0"/>
                              <a:ea typeface="微软雅黑" panose="020B0503020204020204" pitchFamily="34" charset="-122"/>
                            </a:rPr>
                            <m:t>𝒘</m:t>
                          </m:r>
                        </m:e>
                        <m:sub>
                          <m:r>
                            <a:rPr lang="en-US" altLang="zh-CN" b="0" i="1" kern="0" smtClean="0">
                              <a:solidFill>
                                <a:srgbClr val="000000"/>
                              </a:solidFill>
                              <a:latin typeface="Cambria Math" panose="02040503050406030204" pitchFamily="18" charset="0"/>
                              <a:ea typeface="微软雅黑" panose="020B0503020204020204" pitchFamily="34" charset="-122"/>
                            </a:rPr>
                            <m:t>𝐶</m:t>
                          </m:r>
                        </m:sub>
                      </m:sSub>
                      <m:r>
                        <a:rPr lang="en-US" altLang="zh-CN" b="0" i="1" kern="0" smtClean="0">
                          <a:solidFill>
                            <a:srgbClr val="000000"/>
                          </a:solidFill>
                          <a:latin typeface="Cambria Math" panose="02040503050406030204" pitchFamily="18" charset="0"/>
                          <a:ea typeface="微软雅黑" panose="020B0503020204020204" pitchFamily="34" charset="-122"/>
                        </a:rPr>
                        <m:t>,</m:t>
                      </m:r>
                      <m:sSub>
                        <m:sSubPr>
                          <m:ctrlPr>
                            <a:rPr lang="en-US" altLang="zh-CN" i="1" kern="0">
                              <a:solidFill>
                                <a:srgbClr val="000000"/>
                              </a:solidFill>
                              <a:latin typeface="Cambria Math" panose="02040503050406030204" pitchFamily="18" charset="0"/>
                              <a:ea typeface="微软雅黑" panose="020B0503020204020204" pitchFamily="34" charset="-122"/>
                            </a:rPr>
                          </m:ctrlPr>
                        </m:sSubPr>
                        <m:e>
                          <m:r>
                            <a:rPr lang="en-US" altLang="zh-CN" i="1" kern="0">
                              <a:solidFill>
                                <a:srgbClr val="000000"/>
                              </a:solidFill>
                              <a:latin typeface="Cambria Math" panose="02040503050406030204" pitchFamily="18" charset="0"/>
                              <a:ea typeface="微软雅黑" panose="020B0503020204020204" pitchFamily="34" charset="-122"/>
                            </a:rPr>
                            <m:t>𝑏</m:t>
                          </m:r>
                        </m:e>
                        <m:sub>
                          <m:r>
                            <a:rPr lang="en-US" altLang="zh-CN" b="0" i="1" kern="0" smtClean="0">
                              <a:solidFill>
                                <a:srgbClr val="000000"/>
                              </a:solidFill>
                              <a:latin typeface="Cambria Math" panose="02040503050406030204" pitchFamily="18" charset="0"/>
                              <a:ea typeface="微软雅黑" panose="020B0503020204020204" pitchFamily="34" charset="-122"/>
                            </a:rPr>
                            <m:t>𝐶</m:t>
                          </m:r>
                        </m:sub>
                      </m:sSub>
                    </m:oMath>
                  </m:oMathPara>
                </a14:m>
                <a:endParaRPr lang="zh-CN" altLang="en-US" b="1" dirty="0"/>
              </a:p>
            </p:txBody>
          </p:sp>
        </mc:Choice>
        <mc:Fallback>
          <p:sp>
            <p:nvSpPr>
              <p:cNvPr id="56" name="矩形 55"/>
              <p:cNvSpPr>
                <a:spLocks noRot="1" noChangeAspect="1" noMove="1" noResize="1" noEditPoints="1" noAdjustHandles="1" noChangeArrowheads="1" noChangeShapeType="1" noTextEdit="1"/>
              </p:cNvSpPr>
              <p:nvPr/>
            </p:nvSpPr>
            <p:spPr>
              <a:xfrm>
                <a:off x="9427063" y="2940474"/>
                <a:ext cx="647934" cy="369332"/>
              </a:xfrm>
              <a:prstGeom prst="rect">
                <a:avLst/>
              </a:prstGeom>
              <a:blipFill rotWithShape="1">
                <a:blip r:embed="rId10"/>
                <a:stretch>
                  <a:fillRect r="-15888"/>
                </a:stretch>
              </a:blipFill>
            </p:spPr>
            <p:txBody>
              <a:bodyPr/>
              <a:lstStyle/>
              <a:p>
                <a:r>
                  <a:rPr lang="zh-CN" altLang="en-US">
                    <a:noFill/>
                  </a:rPr>
                  <a:t> </a:t>
                </a:r>
                <a:endParaRPr lang="zh-CN" altLang="en-US">
                  <a:noFill/>
                </a:endParaRPr>
              </a:p>
            </p:txBody>
          </p:sp>
        </mc:Fallback>
      </mc:AlternateContent>
      <p:sp>
        <p:nvSpPr>
          <p:cNvPr id="57" name="矩形 56"/>
          <p:cNvSpPr/>
          <p:nvPr/>
        </p:nvSpPr>
        <p:spPr>
          <a:xfrm rot="5400000">
            <a:off x="10081677" y="2522112"/>
            <a:ext cx="372218" cy="369332"/>
          </a:xfrm>
          <a:prstGeom prst="rect">
            <a:avLst/>
          </a:prstGeom>
        </p:spPr>
        <p:txBody>
          <a:bodyPr wrap="square">
            <a:spAutoFit/>
          </a:bodyPr>
          <a:lstStyle/>
          <a:p>
            <a:r>
              <a:rPr lang="en-US" altLang="zh-CN" kern="0" dirty="0">
                <a:solidFill>
                  <a:srgbClr val="0000FF"/>
                </a:solidFill>
                <a:latin typeface="微软雅黑" panose="020B0503020204020204" pitchFamily="34" charset="-122"/>
                <a:ea typeface="微软雅黑" panose="020B0503020204020204" pitchFamily="34" charset="-122"/>
              </a:rPr>
              <a:t>…</a:t>
            </a:r>
            <a:endParaRPr lang="zh-CN" altLang="en-US" dirty="0">
              <a:solidFill>
                <a:srgbClr val="0000FF"/>
              </a:solidFill>
            </a:endParaRPr>
          </a:p>
        </p:txBody>
      </p:sp>
      <mc:AlternateContent xmlns:mc="http://schemas.openxmlformats.org/markup-compatibility/2006">
        <mc:Choice xmlns:a14="http://schemas.microsoft.com/office/drawing/2010/main" Requires="a14">
          <p:sp>
            <p:nvSpPr>
              <p:cNvPr id="58" name="矩形 57">
                <a:extLst>
                  <a:ext uri="{FF2B5EF4-FFF2-40B4-BE49-F238E27FC236}">
                    <ele attr="{F1228E1F-6738-446B-B9F5-E5D75BB5B360}"/>
                  </a:ext>
                </a:extLst>
              </p:cNvPr>
              <p:cNvSpPr/>
              <p:nvPr/>
            </p:nvSpPr>
            <p:spPr>
              <a:xfrm rot="5400000">
                <a:off x="8257374" y="2593029"/>
                <a:ext cx="4203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ea typeface="微软雅黑" panose="020B0503020204020204" pitchFamily="34" charset="-122"/>
                        </a:rPr>
                        <m:t>…</m:t>
                      </m:r>
                    </m:oMath>
                  </m:oMathPara>
                </a14:m>
                <a:endParaRPr lang="zh-CN" altLang="en-US" dirty="0">
                  <a:solidFill>
                    <a:srgbClr val="FF0000"/>
                  </a:solidFill>
                </a:endParaRPr>
              </a:p>
            </p:txBody>
          </p:sp>
        </mc:Choice>
        <mc:Fallback>
          <p:sp>
            <p:nvSpPr>
              <p:cNvPr id="58" name="矩形 57"/>
              <p:cNvSpPr>
                <a:spLocks noRot="1" noChangeAspect="1" noMove="1" noResize="1" noEditPoints="1" noAdjustHandles="1" noChangeArrowheads="1" noChangeShapeType="1" noTextEdit="1"/>
              </p:cNvSpPr>
              <p:nvPr/>
            </p:nvSpPr>
            <p:spPr>
              <a:xfrm rot="5400000">
                <a:off x="8257374" y="2593029"/>
                <a:ext cx="420308" cy="369332"/>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前馈神经网络参数学习</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8" name="文本框 27">
                <a:extLst>
                  <a:ext uri="{FF2B5EF4-FFF2-40B4-BE49-F238E27FC236}">
                    <ele attr="{7640F030-0363-48B8-AAA5-7E27DB861157}"/>
                  </a:ext>
                </a:extLst>
              </p:cNvPr>
              <p:cNvSpPr txBox="1">
                <a:spLocks/>
              </p:cNvSpPr>
              <p:nvPr/>
            </p:nvSpPr>
            <p:spPr>
              <a:xfrm>
                <a:off x="-1" y="773472"/>
                <a:ext cx="12192001" cy="5965990"/>
              </a:xfrm>
              <a:prstGeom prst="rect">
                <a:avLst/>
              </a:prstGeom>
              <a:noFill/>
            </p:spPr>
            <p:txBody>
              <a:bodyPr wrap="square" rtlCol="0">
                <a:noAutofit/>
              </a:bodyPr>
              <a:lstStyle/>
              <a:p>
                <a:pPr marL="457200" indent="-457200">
                  <a:lnSpc>
                    <a:spcPct val="150000"/>
                  </a:lnSpc>
                  <a:spcAft>
                    <a:spcPts val="600"/>
                  </a:spcAft>
                  <a:buClr>
                    <a:srgbClr val="0000FF"/>
                  </a:buClr>
                  <a:buFont typeface="Wingdings" panose="05000000000000000000" pitchFamily="2" charset="2"/>
                  <a:buChar char="n"/>
                </a:pPr>
                <a:r>
                  <a:rPr lang="zh-CN" altLang="en-US" sz="2400" b="1" kern="0" dirty="0">
                    <a:solidFill>
                      <a:srgbClr val="000000"/>
                    </a:solidFill>
                    <a:latin typeface="微软雅黑" panose="020B0503020204020204" pitchFamily="34" charset="-122"/>
                    <a:ea typeface="微软雅黑" panose="020B0503020204020204" pitchFamily="34" charset="-122"/>
                  </a:rPr>
                  <a:t>学习准则</a:t>
                </a:r>
                <a:endParaRPr lang="en-US" altLang="zh-CN" sz="2400" b="1" kern="0" dirty="0">
                  <a:solidFill>
                    <a:srgbClr val="000000"/>
                  </a:solidFill>
                  <a:latin typeface="微软雅黑" panose="020B0503020204020204" pitchFamily="34" charset="-122"/>
                  <a:ea typeface="微软雅黑" panose="020B0503020204020204" pitchFamily="34" charset="-122"/>
                </a:endParaRPr>
              </a:p>
              <a:p>
                <a:pPr marL="914400" lvl="1" indent="-457200">
                  <a:spcBef>
                    <a:spcPts val="600"/>
                  </a:spcBef>
                  <a:spcAft>
                    <a:spcPts val="600"/>
                  </a:spcAft>
                  <a:buClr>
                    <a:srgbClr val="0000FF"/>
                  </a:buClr>
                  <a:buFont typeface="Wingdings" panose="05000000000000000000" pitchFamily="2" charset="2"/>
                  <a:buChar char="ü"/>
                </a:pPr>
                <a:r>
                  <a:rPr lang="zh-CN" altLang="en-US" sz="2200" kern="0" dirty="0">
                    <a:solidFill>
                      <a:srgbClr val="000000"/>
                    </a:solidFill>
                    <a:latin typeface="微软雅黑" panose="020B0503020204020204" pitchFamily="34" charset="-122"/>
                    <a:ea typeface="微软雅黑" panose="020B0503020204020204" pitchFamily="34" charset="-122"/>
                  </a:rPr>
                  <a:t>假设神经网络采用交叉熵损失函数，对于一个样本</a:t>
                </a:r>
                <a14:m>
                  <m:oMath xmlns:m="http://schemas.openxmlformats.org/officeDocument/2006/math">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b="1" i="1" smtClean="0">
                        <a:solidFill>
                          <a:srgbClr val="000000"/>
                        </a:solidFill>
                        <a:latin typeface="Cambria Math" panose="02040503050406030204" pitchFamily="18" charset="0"/>
                        <a:ea typeface="微软雅黑" panose="020B0503020204020204" pitchFamily="34" charset="-122"/>
                      </a:rPr>
                      <m:t>𝒙</m:t>
                    </m:r>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b="0" i="1" kern="0" smtClean="0">
                        <a:solidFill>
                          <a:srgbClr val="000000"/>
                        </a:solidFill>
                        <a:latin typeface="Cambria Math" panose="02040503050406030204" pitchFamily="18" charset="0"/>
                        <a:ea typeface="微软雅黑" panose="020B0503020204020204" pitchFamily="34" charset="-122"/>
                      </a:rPr>
                      <m:t>𝑦</m:t>
                    </m:r>
                    <m:r>
                      <a:rPr lang="en-US" altLang="zh-CN" sz="2200" i="1">
                        <a:solidFill>
                          <a:srgbClr val="000000"/>
                        </a:solidFill>
                        <a:latin typeface="Cambria Math" panose="02040503050406030204" pitchFamily="18" charset="0"/>
                        <a:ea typeface="微软雅黑" panose="020B0503020204020204" pitchFamily="34" charset="-122"/>
                      </a:rPr>
                      <m:t>)</m:t>
                    </m:r>
                  </m:oMath>
                </a14:m>
                <a:r>
                  <a:rPr lang="zh-CN" altLang="en-US" sz="2200" kern="0" dirty="0">
                    <a:solidFill>
                      <a:srgbClr val="000000"/>
                    </a:solidFill>
                    <a:latin typeface="微软雅黑" panose="020B0503020204020204" pitchFamily="34" charset="-122"/>
                    <a:ea typeface="微软雅黑" panose="020B0503020204020204" pitchFamily="34" charset="-122"/>
                  </a:rPr>
                  <a:t>，其损失函数为：</a:t>
                </a:r>
                <a:endParaRPr lang="en-US" altLang="zh-CN" sz="2200" kern="0" dirty="0">
                  <a:solidFill>
                    <a:srgbClr val="000000"/>
                  </a:solidFill>
                  <a:latin typeface="微软雅黑" panose="020B0503020204020204" pitchFamily="34" charset="-122"/>
                  <a:ea typeface="微软雅黑" panose="020B0503020204020204" pitchFamily="34" charset="-122"/>
                </a:endParaRPr>
              </a:p>
              <a:p>
                <a:pPr>
                  <a:lnSpc>
                    <a:spcPct val="150000"/>
                  </a:lnSpc>
                  <a:spcBef>
                    <a:spcPts val="600"/>
                  </a:spcBef>
                  <a:spcAft>
                    <a:spcPts val="600"/>
                  </a:spcAft>
                  <a:buClr>
                    <a:srgbClr val="0000FF"/>
                  </a:buClr>
                </a:pPr>
                <a14:m>
                  <m:oMathPara xmlns:m="http://schemas.openxmlformats.org/officeDocument/2006/math">
                    <m:oMathParaPr>
                      <m:jc m:val="centerGroup"/>
                    </m:oMathParaPr>
                    <m:oMath xmlns:m="http://schemas.openxmlformats.org/officeDocument/2006/math">
                      <m:r>
                        <a:rPr lang="en-US" altLang="zh-CN" sz="2200" b="0" i="1" kern="0" smtClean="0">
                          <a:solidFill>
                            <a:srgbClr val="000000"/>
                          </a:solidFill>
                          <a:latin typeface="Cambria Math" panose="02040503050406030204" pitchFamily="18" charset="0"/>
                          <a:ea typeface="微软雅黑" panose="020B0503020204020204" pitchFamily="34" charset="-122"/>
                        </a:rPr>
                        <m:t>𝐿</m:t>
                      </m:r>
                      <m:d>
                        <m:dPr>
                          <m:ctrlPr>
                            <a:rPr lang="en-US" altLang="zh-CN" sz="2200" b="0" i="1" kern="0" smtClean="0">
                              <a:solidFill>
                                <a:srgbClr val="000000"/>
                              </a:solidFill>
                              <a:latin typeface="Cambria Math" panose="02040503050406030204" pitchFamily="18" charset="0"/>
                              <a:ea typeface="微软雅黑" panose="020B0503020204020204" pitchFamily="34" charset="-122"/>
                            </a:rPr>
                          </m:ctrlPr>
                        </m:dPr>
                        <m:e>
                          <m:r>
                            <a:rPr lang="en-US" altLang="zh-CN" sz="2200" b="1" i="1" kern="0">
                              <a:solidFill>
                                <a:srgbClr val="000000"/>
                              </a:solidFill>
                              <a:latin typeface="Cambria Math" panose="02040503050406030204" pitchFamily="18" charset="0"/>
                              <a:ea typeface="微软雅黑" panose="020B0503020204020204" pitchFamily="34" charset="-122"/>
                            </a:rPr>
                            <m:t>𝒚</m:t>
                          </m:r>
                          <m:r>
                            <a:rPr lang="en-US" altLang="zh-CN" sz="2200" b="0" i="1" kern="0" smtClean="0">
                              <a:solidFill>
                                <a:srgbClr val="000000"/>
                              </a:solidFill>
                              <a:latin typeface="Cambria Math" panose="02040503050406030204" pitchFamily="18" charset="0"/>
                              <a:ea typeface="微软雅黑" panose="020B0503020204020204" pitchFamily="34" charset="-122"/>
                            </a:rPr>
                            <m:t>,</m:t>
                          </m:r>
                          <m:acc>
                            <m:accPr>
                              <m:chr m:val="̂"/>
                              <m:ctrlPr>
                                <a:rPr lang="en-US" altLang="zh-CN" sz="2200" b="1" i="1" kern="0" smtClean="0">
                                  <a:solidFill>
                                    <a:srgbClr val="000000"/>
                                  </a:solidFill>
                                  <a:latin typeface="Cambria Math" panose="02040503050406030204" pitchFamily="18" charset="0"/>
                                  <a:ea typeface="微软雅黑" panose="020B0503020204020204" pitchFamily="34" charset="-122"/>
                                </a:rPr>
                              </m:ctrlPr>
                            </m:accPr>
                            <m:e>
                              <m:r>
                                <a:rPr lang="en-US" altLang="zh-CN" sz="2200" b="1" i="1" kern="0" smtClean="0">
                                  <a:solidFill>
                                    <a:srgbClr val="000000"/>
                                  </a:solidFill>
                                  <a:latin typeface="Cambria Math" panose="02040503050406030204" pitchFamily="18" charset="0"/>
                                  <a:ea typeface="微软雅黑" panose="020B0503020204020204" pitchFamily="34" charset="-122"/>
                                </a:rPr>
                                <m:t>𝒚</m:t>
                              </m:r>
                            </m:e>
                          </m:acc>
                        </m:e>
                      </m:d>
                      <m:r>
                        <a:rPr lang="en-US" altLang="zh-CN" sz="2200" b="0" i="1" kern="0" smtClea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smtClean="0">
                              <a:solidFill>
                                <a:srgbClr val="000000"/>
                              </a:solidFill>
                              <a:latin typeface="Cambria Math" panose="02040503050406030204" pitchFamily="18" charset="0"/>
                              <a:ea typeface="微软雅黑" panose="020B0503020204020204" pitchFamily="34" charset="-122"/>
                            </a:rPr>
                            <m:t>𝒚</m:t>
                          </m:r>
                        </m:e>
                        <m:sup>
                          <m:r>
                            <m:rPr>
                              <m:sty m:val="p"/>
                            </m:rPr>
                            <a:rPr lang="en-US" altLang="zh-CN" sz="2200" i="0" kern="0">
                              <a:solidFill>
                                <a:srgbClr val="000000"/>
                              </a:solidFill>
                              <a:latin typeface="Cambria Math" panose="02040503050406030204" pitchFamily="18" charset="0"/>
                              <a:ea typeface="微软雅黑" panose="020B0503020204020204" pitchFamily="34" charset="-122"/>
                            </a:rPr>
                            <m:t>T</m:t>
                          </m:r>
                        </m:sup>
                      </m:sSup>
                      <m:func>
                        <m:funcPr>
                          <m:ctrlPr>
                            <a:rPr lang="en-US" altLang="zh-CN" sz="2200" i="1" kern="0">
                              <a:solidFill>
                                <a:srgbClr val="000000"/>
                              </a:solidFill>
                              <a:latin typeface="Cambria Math" panose="02040503050406030204" pitchFamily="18" charset="0"/>
                              <a:ea typeface="微软雅黑" panose="020B0503020204020204" pitchFamily="34" charset="-122"/>
                            </a:rPr>
                          </m:ctrlPr>
                        </m:funcPr>
                        <m:fName>
                          <m:r>
                            <m:rPr>
                              <m:sty m:val="p"/>
                            </m:rPr>
                            <a:rPr lang="en-US" altLang="zh-CN" sz="2200" kern="0">
                              <a:solidFill>
                                <a:srgbClr val="000000"/>
                              </a:solidFill>
                              <a:latin typeface="Cambria Math" panose="02040503050406030204" pitchFamily="18" charset="0"/>
                              <a:ea typeface="微软雅黑" panose="020B0503020204020204" pitchFamily="34" charset="-122"/>
                            </a:rPr>
                            <m:t>log</m:t>
                          </m:r>
                        </m:fName>
                        <m:e>
                          <m:acc>
                            <m:accPr>
                              <m:chr m:val="̂"/>
                              <m:ctrlPr>
                                <a:rPr lang="en-US" altLang="zh-CN" sz="2200" b="1" i="1" kern="0">
                                  <a:solidFill>
                                    <a:srgbClr val="000000"/>
                                  </a:solidFill>
                                  <a:latin typeface="Cambria Math" panose="02040503050406030204" pitchFamily="18" charset="0"/>
                                  <a:ea typeface="微软雅黑" panose="020B0503020204020204" pitchFamily="34" charset="-122"/>
                                </a:rPr>
                              </m:ctrlPr>
                            </m:accPr>
                            <m:e>
                              <m:r>
                                <a:rPr lang="en-US" altLang="zh-CN" sz="2200" b="1" i="1" kern="0">
                                  <a:solidFill>
                                    <a:srgbClr val="000000"/>
                                  </a:solidFill>
                                  <a:latin typeface="Cambria Math" panose="02040503050406030204" pitchFamily="18" charset="0"/>
                                  <a:ea typeface="微软雅黑" panose="020B0503020204020204" pitchFamily="34" charset="-122"/>
                                </a:rPr>
                                <m:t>𝒚</m:t>
                              </m:r>
                            </m:e>
                          </m:acc>
                        </m:e>
                      </m:func>
                    </m:oMath>
                  </m:oMathPara>
                </a14:m>
                <a:endParaRPr lang="en-US" altLang="zh-CN" sz="2200" kern="0" dirty="0">
                  <a:solidFill>
                    <a:srgbClr val="000000"/>
                  </a:solidFill>
                  <a:latin typeface="微软雅黑" panose="020B0503020204020204" pitchFamily="34" charset="-122"/>
                  <a:ea typeface="微软雅黑" panose="020B0503020204020204" pitchFamily="34" charset="-122"/>
                </a:endParaRPr>
              </a:p>
              <a:p>
                <a:pPr lvl="2">
                  <a:spcBef>
                    <a:spcPts val="600"/>
                  </a:spcBef>
                  <a:spcAft>
                    <a:spcPts val="600"/>
                  </a:spcAft>
                  <a:buClr>
                    <a:srgbClr val="0000FF"/>
                  </a:buClr>
                </a:pPr>
                <a:r>
                  <a:rPr lang="zh-CN" altLang="en-US" sz="2200" kern="0" dirty="0">
                    <a:solidFill>
                      <a:srgbClr val="000000"/>
                    </a:solidFill>
                    <a:latin typeface="微软雅黑" panose="020B0503020204020204" pitchFamily="34" charset="-122"/>
                    <a:ea typeface="微软雅黑" panose="020B0503020204020204" pitchFamily="34" charset="-122"/>
                  </a:rPr>
                  <a:t>其中</a:t>
                </a:r>
                <a14:m>
                  <m:oMath xmlns:m="http://schemas.openxmlformats.org/officeDocument/2006/math">
                    <m:r>
                      <a:rPr lang="en-US" altLang="zh-CN" sz="2200" b="1" i="1" kern="0">
                        <a:solidFill>
                          <a:srgbClr val="000000"/>
                        </a:solidFill>
                        <a:latin typeface="Cambria Math" panose="02040503050406030204" pitchFamily="18" charset="0"/>
                        <a:ea typeface="微软雅黑" panose="020B0503020204020204" pitchFamily="34" charset="-122"/>
                      </a:rPr>
                      <m:t>𝒚</m:t>
                    </m:r>
                    <m:r>
                      <a:rPr lang="en-US" altLang="zh-CN" sz="2200" b="0" i="1" kern="0" smtClean="0">
                        <a:solidFill>
                          <a:srgbClr val="000000"/>
                        </a:solidFill>
                        <a:latin typeface="Cambria Math" panose="02040503050406030204" pitchFamily="18" charset="0"/>
                        <a:ea typeface="Cambria Math" panose="02040503050406030204" pitchFamily="18" charset="0"/>
                      </a:rPr>
                      <m:t>∈</m:t>
                    </m:r>
                    <m:sSup>
                      <m:sSupPr>
                        <m:ctrlPr>
                          <a:rPr lang="en-US" altLang="zh-CN" sz="2200" i="1" kern="0" smtClean="0">
                            <a:solidFill>
                              <a:srgbClr val="000000"/>
                            </a:solidFill>
                            <a:latin typeface="Cambria Math" panose="02040503050406030204" pitchFamily="18" charset="0"/>
                            <a:ea typeface="Cambria Math" panose="02040503050406030204" pitchFamily="18" charset="0"/>
                          </a:rPr>
                        </m:ctrlPr>
                      </m:sSupPr>
                      <m:e>
                        <m:d>
                          <m:dPr>
                            <m:begChr m:val="{"/>
                            <m:endChr m:val="}"/>
                            <m:ctrlPr>
                              <a:rPr lang="en-US" altLang="zh-CN" sz="2200" i="1" kern="0" smtClean="0">
                                <a:solidFill>
                                  <a:srgbClr val="000000"/>
                                </a:solidFill>
                                <a:latin typeface="Cambria Math" panose="02040503050406030204" pitchFamily="18" charset="0"/>
                                <a:ea typeface="Cambria Math" panose="02040503050406030204" pitchFamily="18" charset="0"/>
                              </a:rPr>
                            </m:ctrlPr>
                          </m:dPr>
                          <m:e>
                            <m:r>
                              <a:rPr lang="en-US" altLang="zh-CN" sz="2200" b="0" i="1" kern="0" smtClean="0">
                                <a:solidFill>
                                  <a:srgbClr val="000000"/>
                                </a:solidFill>
                                <a:latin typeface="Cambria Math" panose="02040503050406030204" pitchFamily="18" charset="0"/>
                                <a:ea typeface="Cambria Math" panose="02040503050406030204" pitchFamily="18" charset="0"/>
                              </a:rPr>
                              <m:t>0,1</m:t>
                            </m:r>
                          </m:e>
                        </m:d>
                      </m:e>
                      <m:sup>
                        <m:r>
                          <a:rPr lang="en-US" altLang="zh-CN" sz="2200" b="0" i="1" kern="0" smtClean="0">
                            <a:solidFill>
                              <a:srgbClr val="000000"/>
                            </a:solidFill>
                            <a:latin typeface="Cambria Math" panose="02040503050406030204" pitchFamily="18" charset="0"/>
                            <a:ea typeface="Cambria Math" panose="02040503050406030204" pitchFamily="18" charset="0"/>
                          </a:rPr>
                          <m:t>𝐶</m:t>
                        </m:r>
                      </m:sup>
                    </m:sSup>
                  </m:oMath>
                </a14:m>
                <a:r>
                  <a:rPr lang="zh-CN" altLang="en-US" sz="2200" kern="0" dirty="0">
                    <a:solidFill>
                      <a:srgbClr val="000000"/>
                    </a:solidFill>
                    <a:latin typeface="微软雅黑" panose="020B0503020204020204" pitchFamily="34" charset="-122"/>
                    <a:ea typeface="微软雅黑" panose="020B0503020204020204" pitchFamily="34" charset="-122"/>
                  </a:rPr>
                  <a:t>为标签</a:t>
                </a:r>
                <a14:m>
                  <m:oMath xmlns:m="http://schemas.openxmlformats.org/officeDocument/2006/math">
                    <m:r>
                      <a:rPr lang="en-US" altLang="zh-CN" sz="2200" i="1" kern="0">
                        <a:solidFill>
                          <a:srgbClr val="000000"/>
                        </a:solidFill>
                        <a:latin typeface="Cambria Math" panose="02040503050406030204" pitchFamily="18" charset="0"/>
                        <a:ea typeface="微软雅黑" panose="020B0503020204020204" pitchFamily="34" charset="-122"/>
                      </a:rPr>
                      <m:t>𝑦</m:t>
                    </m:r>
                  </m:oMath>
                </a14:m>
                <a:r>
                  <a:rPr lang="zh-CN" altLang="en-US" sz="2200" kern="0" dirty="0">
                    <a:solidFill>
                      <a:srgbClr val="000000"/>
                    </a:solidFill>
                    <a:latin typeface="微软雅黑" panose="020B0503020204020204" pitchFamily="34" charset="-122"/>
                    <a:ea typeface="微软雅黑" panose="020B0503020204020204" pitchFamily="34" charset="-122"/>
                  </a:rPr>
                  <a:t>对应的</a:t>
                </a:r>
                <a:r>
                  <a:rPr lang="en-US" altLang="zh-CN" sz="2200" kern="0" dirty="0">
                    <a:solidFill>
                      <a:srgbClr val="000000"/>
                    </a:solidFill>
                    <a:latin typeface="微软雅黑" panose="020B0503020204020204" pitchFamily="34" charset="-122"/>
                    <a:ea typeface="微软雅黑" panose="020B0503020204020204" pitchFamily="34" charset="-122"/>
                  </a:rPr>
                  <a:t>one-hot</a:t>
                </a:r>
                <a:r>
                  <a:rPr lang="zh-CN" altLang="en-US" sz="2200" kern="0" dirty="0">
                    <a:solidFill>
                      <a:srgbClr val="000000"/>
                    </a:solidFill>
                    <a:latin typeface="微软雅黑" panose="020B0503020204020204" pitchFamily="34" charset="-122"/>
                    <a:ea typeface="微软雅黑" panose="020B0503020204020204" pitchFamily="34" charset="-122"/>
                  </a:rPr>
                  <a:t>向量表示。</a:t>
                </a:r>
                <a:endParaRPr lang="en-US" altLang="zh-CN" sz="2200" kern="0" dirty="0">
                  <a:solidFill>
                    <a:srgbClr val="000000"/>
                  </a:solidFill>
                  <a:latin typeface="微软雅黑" panose="020B0503020204020204" pitchFamily="34" charset="-122"/>
                  <a:ea typeface="微软雅黑" panose="020B0503020204020204" pitchFamily="34" charset="-122"/>
                </a:endParaRPr>
              </a:p>
              <a:p>
                <a:pPr marL="914400" lvl="1" indent="-457200">
                  <a:spcBef>
                    <a:spcPts val="600"/>
                  </a:spcBef>
                  <a:spcAft>
                    <a:spcPts val="600"/>
                  </a:spcAft>
                  <a:buClr>
                    <a:srgbClr val="0000FF"/>
                  </a:buClr>
                  <a:buFont typeface="Wingdings" panose="05000000000000000000" pitchFamily="2" charset="2"/>
                  <a:buChar char="ü"/>
                </a:pPr>
                <a:r>
                  <a:rPr lang="zh-CN" altLang="en-US" sz="2200" kern="0" dirty="0">
                    <a:solidFill>
                      <a:srgbClr val="000000"/>
                    </a:solidFill>
                    <a:latin typeface="微软雅黑" panose="020B0503020204020204" pitchFamily="34" charset="-122"/>
                    <a:ea typeface="微软雅黑" panose="020B0503020204020204" pitchFamily="34" charset="-122"/>
                  </a:rPr>
                  <a:t>给定一个训练集</a:t>
                </a:r>
                <a14:m>
                  <m:oMath xmlns:m="http://schemas.openxmlformats.org/officeDocument/2006/math">
                    <m:r>
                      <a:rPr lang="en-US" altLang="zh-CN" sz="2200" i="1">
                        <a:solidFill>
                          <a:srgbClr val="000000"/>
                        </a:solidFill>
                        <a:latin typeface="Cambria Math" panose="02040503050406030204" pitchFamily="18" charset="0"/>
                        <a:ea typeface="微软雅黑" panose="020B0503020204020204" pitchFamily="34" charset="-122"/>
                      </a:rPr>
                      <m:t>𝐷</m:t>
                    </m:r>
                    <m:r>
                      <a:rPr lang="en-US" altLang="zh-CN" sz="2200" i="1">
                        <a:solidFill>
                          <a:srgbClr val="000000"/>
                        </a:solidFill>
                        <a:latin typeface="Cambria Math" panose="02040503050406030204" pitchFamily="18" charset="0"/>
                        <a:ea typeface="微软雅黑" panose="020B0503020204020204" pitchFamily="34" charset="-122"/>
                      </a:rPr>
                      <m:t>=</m:t>
                    </m:r>
                    <m:sSubSup>
                      <m:sSubSupPr>
                        <m:ctrlPr>
                          <a:rPr lang="en-US" altLang="zh-CN" sz="2200" i="1" smtClean="0">
                            <a:solidFill>
                              <a:srgbClr val="000000"/>
                            </a:solidFill>
                            <a:latin typeface="Cambria Math" panose="02040503050406030204" pitchFamily="18" charset="0"/>
                            <a:ea typeface="微软雅黑" panose="020B0503020204020204" pitchFamily="34" charset="-122"/>
                          </a:rPr>
                        </m:ctrlPr>
                      </m:sSubSupPr>
                      <m:e>
                        <m:r>
                          <a:rPr lang="en-US" altLang="zh-CN" sz="2200" i="1">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smtClean="0">
                                <a:solidFill>
                                  <a:srgbClr val="000000"/>
                                </a:solidFill>
                                <a:latin typeface="Cambria Math" panose="02040503050406030204" pitchFamily="18" charset="0"/>
                                <a:ea typeface="微软雅黑" panose="020B0503020204020204" pitchFamily="34" charset="-122"/>
                              </a:rPr>
                              <m:t>𝒙</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𝑛</m:t>
                            </m:r>
                            <m:r>
                              <a:rPr lang="en-US" altLang="zh-CN" sz="2200" i="1" kern="0">
                                <a:solidFill>
                                  <a:srgbClr val="000000"/>
                                </a:solidFill>
                                <a:latin typeface="Cambria Math" panose="02040503050406030204" pitchFamily="18" charset="0"/>
                                <a:ea typeface="微软雅黑" panose="020B0503020204020204" pitchFamily="34" charset="-122"/>
                              </a:rPr>
                              <m:t>)</m:t>
                            </m:r>
                          </m:sup>
                        </m:sSup>
                        <m:r>
                          <a:rPr lang="en-US" altLang="zh-CN" sz="2200" b="0" i="1" smtClea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i="1" kern="0">
                                <a:solidFill>
                                  <a:srgbClr val="000000"/>
                                </a:solidFill>
                                <a:latin typeface="Cambria Math" panose="02040503050406030204" pitchFamily="18" charset="0"/>
                                <a:ea typeface="微软雅黑" panose="020B0503020204020204" pitchFamily="34" charset="-122"/>
                              </a:rPr>
                              <m:t>𝑦</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𝑛</m:t>
                            </m:r>
                            <m:r>
                              <a:rPr lang="en-US" altLang="zh-CN" sz="2200" i="1" kern="0">
                                <a:solidFill>
                                  <a:srgbClr val="000000"/>
                                </a:solidFill>
                                <a:latin typeface="Cambria Math" panose="02040503050406030204" pitchFamily="18" charset="0"/>
                                <a:ea typeface="微软雅黑" panose="020B0503020204020204" pitchFamily="34" charset="-122"/>
                              </a:rPr>
                              <m:t>)</m:t>
                            </m:r>
                          </m:sup>
                        </m:sSup>
                        <m:r>
                          <a:rPr lang="en-US" altLang="zh-CN" sz="2200" i="1">
                            <a:solidFill>
                              <a:srgbClr val="000000"/>
                            </a:solidFill>
                            <a:latin typeface="Cambria Math" panose="02040503050406030204" pitchFamily="18" charset="0"/>
                            <a:ea typeface="微软雅黑" panose="020B0503020204020204" pitchFamily="34" charset="-122"/>
                          </a:rPr>
                          <m:t>)}</m:t>
                        </m:r>
                      </m:e>
                      <m:sub>
                        <m:r>
                          <a:rPr lang="en-US" altLang="zh-CN" sz="2200" b="0" i="1" smtClean="0">
                            <a:solidFill>
                              <a:srgbClr val="000000"/>
                            </a:solidFill>
                            <a:latin typeface="Cambria Math" panose="02040503050406030204" pitchFamily="18" charset="0"/>
                            <a:ea typeface="微软雅黑" panose="020B0503020204020204" pitchFamily="34" charset="-122"/>
                          </a:rPr>
                          <m:t>𝑛</m:t>
                        </m:r>
                        <m:r>
                          <a:rPr lang="en-US" altLang="zh-CN" sz="2200" b="0" i="1" smtClean="0">
                            <a:solidFill>
                              <a:srgbClr val="000000"/>
                            </a:solidFill>
                            <a:latin typeface="Cambria Math" panose="02040503050406030204" pitchFamily="18" charset="0"/>
                            <a:ea typeface="微软雅黑" panose="020B0503020204020204" pitchFamily="34" charset="-122"/>
                          </a:rPr>
                          <m:t>=1</m:t>
                        </m:r>
                      </m:sub>
                      <m:sup>
                        <m:r>
                          <a:rPr lang="en-US" altLang="zh-CN" sz="2200" b="0" i="1" smtClean="0">
                            <a:solidFill>
                              <a:srgbClr val="000000"/>
                            </a:solidFill>
                            <a:latin typeface="Cambria Math" panose="02040503050406030204" pitchFamily="18" charset="0"/>
                            <a:ea typeface="微软雅黑" panose="020B0503020204020204" pitchFamily="34" charset="-122"/>
                          </a:rPr>
                          <m:t>𝑁</m:t>
                        </m:r>
                      </m:sup>
                    </m:sSubSup>
                  </m:oMath>
                </a14:m>
                <a:r>
                  <a:rPr lang="zh-CN" altLang="en-US" sz="2200" kern="0" dirty="0">
                    <a:solidFill>
                      <a:srgbClr val="000000"/>
                    </a:solidFill>
                    <a:latin typeface="微软雅黑" panose="020B0503020204020204" pitchFamily="34" charset="-122"/>
                    <a:ea typeface="微软雅黑" panose="020B0503020204020204" pitchFamily="34" charset="-122"/>
                  </a:rPr>
                  <a:t>，每个样本的特征</a:t>
                </a:r>
                <a14:m>
                  <m:oMath xmlns:m="http://schemas.openxmlformats.org/officeDocument/2006/math">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𝒙</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𝑛</m:t>
                        </m:r>
                        <m:r>
                          <a:rPr lang="en-US" altLang="zh-CN" sz="2200" i="1" kern="0">
                            <a:solidFill>
                              <a:srgbClr val="000000"/>
                            </a:solidFill>
                            <a:latin typeface="Cambria Math" panose="02040503050406030204" pitchFamily="18" charset="0"/>
                            <a:ea typeface="微软雅黑" panose="020B0503020204020204" pitchFamily="34" charset="-122"/>
                          </a:rPr>
                          <m:t>)</m:t>
                        </m:r>
                      </m:sup>
                    </m:sSup>
                  </m:oMath>
                </a14:m>
                <a:r>
                  <a:rPr lang="zh-CN" altLang="en-US" sz="2200" kern="0" dirty="0">
                    <a:solidFill>
                      <a:srgbClr val="000000"/>
                    </a:solidFill>
                    <a:latin typeface="微软雅黑" panose="020B0503020204020204" pitchFamily="34" charset="-122"/>
                    <a:ea typeface="微软雅黑" panose="020B0503020204020204" pitchFamily="34" charset="-122"/>
                  </a:rPr>
                  <a:t>经过前馈神经网络的输出为</a:t>
                </a:r>
                <a14:m>
                  <m:oMath xmlns:m="http://schemas.openxmlformats.org/officeDocument/2006/math">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acc>
                          <m:accPr>
                            <m:chr m:val="̂"/>
                            <m:ctrlPr>
                              <a:rPr lang="en-US" altLang="zh-CN" sz="2200" b="1" i="1" kern="0">
                                <a:solidFill>
                                  <a:srgbClr val="000000"/>
                                </a:solidFill>
                                <a:latin typeface="Cambria Math" panose="02040503050406030204" pitchFamily="18" charset="0"/>
                                <a:ea typeface="微软雅黑" panose="020B0503020204020204" pitchFamily="34" charset="-122"/>
                              </a:rPr>
                            </m:ctrlPr>
                          </m:accPr>
                          <m:e>
                            <m:r>
                              <a:rPr lang="en-US" altLang="zh-CN" sz="2200" b="1" i="1" kern="0">
                                <a:solidFill>
                                  <a:srgbClr val="000000"/>
                                </a:solidFill>
                                <a:latin typeface="Cambria Math" panose="02040503050406030204" pitchFamily="18" charset="0"/>
                                <a:ea typeface="微软雅黑" panose="020B0503020204020204" pitchFamily="34" charset="-122"/>
                              </a:rPr>
                              <m:t>𝒚</m:t>
                            </m:r>
                          </m:e>
                        </m:acc>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𝑛</m:t>
                        </m:r>
                        <m:r>
                          <a:rPr lang="en-US" altLang="zh-CN" sz="2200" i="1" kern="0">
                            <a:solidFill>
                              <a:srgbClr val="000000"/>
                            </a:solidFill>
                            <a:latin typeface="Cambria Math" panose="02040503050406030204" pitchFamily="18" charset="0"/>
                            <a:ea typeface="微软雅黑" panose="020B0503020204020204" pitchFamily="34" charset="-122"/>
                          </a:rPr>
                          <m:t>)</m:t>
                        </m:r>
                      </m:sup>
                    </m:sSup>
                    <m:r>
                      <a:rPr lang="en-US" altLang="zh-CN" sz="2200" i="1" kern="0">
                        <a:solidFill>
                          <a:srgbClr val="000000"/>
                        </a:solidFill>
                        <a:latin typeface="Cambria Math" panose="02040503050406030204" pitchFamily="18" charset="0"/>
                        <a:ea typeface="微软雅黑" panose="020B0503020204020204" pitchFamily="34" charset="-122"/>
                      </a:rPr>
                      <m:t> </m:t>
                    </m:r>
                  </m:oMath>
                </a14:m>
                <a:r>
                  <a:rPr lang="zh-CN" altLang="en-US" sz="2200" kern="0" dirty="0">
                    <a:solidFill>
                      <a:srgbClr val="000000"/>
                    </a:solidFill>
                    <a:latin typeface="微软雅黑" panose="020B0503020204020204" pitchFamily="34" charset="-122"/>
                    <a:ea typeface="微软雅黑" panose="020B0503020204020204" pitchFamily="34" charset="-122"/>
                  </a:rPr>
                  <a:t>，模型在数据集</a:t>
                </a:r>
                <a14:m>
                  <m:oMath xmlns:m="http://schemas.openxmlformats.org/officeDocument/2006/math">
                    <m:r>
                      <a:rPr lang="en-US" altLang="zh-CN" sz="2200" i="1">
                        <a:solidFill>
                          <a:srgbClr val="000000"/>
                        </a:solidFill>
                        <a:latin typeface="Cambria Math" panose="02040503050406030204" pitchFamily="18" charset="0"/>
                        <a:ea typeface="微软雅黑" panose="020B0503020204020204" pitchFamily="34" charset="-122"/>
                      </a:rPr>
                      <m:t>𝐷</m:t>
                    </m:r>
                  </m:oMath>
                </a14:m>
                <a:r>
                  <a:rPr lang="zh-CN" altLang="en-US" sz="2200" kern="0" dirty="0">
                    <a:solidFill>
                      <a:srgbClr val="000000"/>
                    </a:solidFill>
                    <a:latin typeface="微软雅黑" panose="020B0503020204020204" pitchFamily="34" charset="-122"/>
                    <a:ea typeface="微软雅黑" panose="020B0503020204020204" pitchFamily="34" charset="-122"/>
                  </a:rPr>
                  <a:t>的结构化风险函数为：</a:t>
                </a:r>
                <a:endParaRPr lang="en-US" altLang="zh-CN" sz="2200" kern="0" dirty="0">
                  <a:solidFill>
                    <a:srgbClr val="000000"/>
                  </a:solidFill>
                  <a:latin typeface="微软雅黑" panose="020B0503020204020204" pitchFamily="34" charset="-122"/>
                  <a:ea typeface="微软雅黑" panose="020B0503020204020204" pitchFamily="34" charset="-122"/>
                </a:endParaRPr>
              </a:p>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sz="2200" b="0" i="1" kern="0" smtClean="0">
                          <a:solidFill>
                            <a:srgbClr val="000000"/>
                          </a:solidFill>
                          <a:latin typeface="Cambria Math" panose="02040503050406030204" pitchFamily="18" charset="0"/>
                          <a:ea typeface="微软雅黑" panose="020B0503020204020204" pitchFamily="34" charset="-122"/>
                        </a:rPr>
                        <m:t>𝑅</m:t>
                      </m:r>
                      <m:d>
                        <m:dPr>
                          <m:ctrlPr>
                            <a:rPr lang="en-US" altLang="zh-CN" sz="2200" b="0" i="1" kern="0" smtClean="0">
                              <a:solidFill>
                                <a:srgbClr val="000000"/>
                              </a:solidFill>
                              <a:latin typeface="Cambria Math" panose="02040503050406030204" pitchFamily="18" charset="0"/>
                              <a:ea typeface="微软雅黑" panose="020B0503020204020204" pitchFamily="34" charset="-122"/>
                            </a:rPr>
                          </m:ctrlPr>
                        </m:dPr>
                        <m:e>
                          <m:r>
                            <a:rPr lang="en-US" altLang="zh-CN" sz="2200" b="1" i="1" kern="0" smtClean="0">
                              <a:solidFill>
                                <a:srgbClr val="000000"/>
                              </a:solidFill>
                              <a:latin typeface="Cambria Math" panose="02040503050406030204" pitchFamily="18" charset="0"/>
                              <a:ea typeface="微软雅黑" panose="020B0503020204020204" pitchFamily="34" charset="-122"/>
                            </a:rPr>
                            <m:t>𝑾</m:t>
                          </m:r>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b="1" i="1" kern="0" smtClean="0">
                              <a:solidFill>
                                <a:srgbClr val="000000"/>
                              </a:solidFill>
                              <a:latin typeface="Cambria Math" panose="02040503050406030204" pitchFamily="18" charset="0"/>
                              <a:ea typeface="微软雅黑" panose="020B0503020204020204" pitchFamily="34" charset="-122"/>
                            </a:rPr>
                            <m:t>𝒃</m:t>
                          </m:r>
                        </m:e>
                      </m:d>
                      <m:r>
                        <a:rPr lang="en-US" altLang="zh-CN" sz="2200" i="1" kern="0">
                          <a:solidFill>
                            <a:srgbClr val="000000"/>
                          </a:solidFill>
                          <a:latin typeface="Cambria Math" panose="02040503050406030204" pitchFamily="18" charset="0"/>
                          <a:ea typeface="微软雅黑" panose="020B0503020204020204" pitchFamily="34" charset="-122"/>
                        </a:rPr>
                        <m:t>=−</m:t>
                      </m:r>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en-US" altLang="zh-CN" sz="2200" i="1" kern="0">
                              <a:solidFill>
                                <a:srgbClr val="000000"/>
                              </a:solidFill>
                              <a:latin typeface="Cambria Math" panose="02040503050406030204" pitchFamily="18" charset="0"/>
                              <a:ea typeface="微软雅黑" panose="020B0503020204020204" pitchFamily="34" charset="-122"/>
                            </a:rPr>
                            <m:t>1</m:t>
                          </m:r>
                        </m:num>
                        <m:den>
                          <m:r>
                            <a:rPr lang="en-US" altLang="zh-CN" sz="2200" i="1" kern="0">
                              <a:solidFill>
                                <a:srgbClr val="000000"/>
                              </a:solidFill>
                              <a:latin typeface="Cambria Math" panose="02040503050406030204" pitchFamily="18" charset="0"/>
                              <a:ea typeface="微软雅黑" panose="020B0503020204020204" pitchFamily="34" charset="-122"/>
                            </a:rPr>
                            <m:t>𝑁</m:t>
                          </m:r>
                        </m:den>
                      </m:f>
                      <m:nary>
                        <m:naryPr>
                          <m:chr m:val="∑"/>
                          <m:ctrlPr>
                            <a:rPr lang="en-US" altLang="zh-CN" sz="2200" i="1" kern="0">
                              <a:solidFill>
                                <a:srgbClr val="000000"/>
                              </a:solidFill>
                              <a:latin typeface="Cambria Math" panose="02040503050406030204" pitchFamily="18" charset="0"/>
                              <a:ea typeface="微软雅黑" panose="020B0503020204020204" pitchFamily="34" charset="-122"/>
                            </a:rPr>
                          </m:ctrlPr>
                        </m:naryPr>
                        <m:sub>
                          <m:r>
                            <a:rPr lang="en-US" altLang="zh-CN" sz="2200" i="1" kern="0">
                              <a:solidFill>
                                <a:srgbClr val="000000"/>
                              </a:solidFill>
                              <a:latin typeface="Cambria Math" panose="02040503050406030204" pitchFamily="18" charset="0"/>
                              <a:ea typeface="微软雅黑" panose="020B0503020204020204" pitchFamily="34" charset="-122"/>
                            </a:rPr>
                            <m:t>𝑛</m:t>
                          </m:r>
                          <m:r>
                            <a:rPr lang="en-US" altLang="zh-CN" sz="2200" i="1" kern="0">
                              <a:solidFill>
                                <a:srgbClr val="000000"/>
                              </a:solidFill>
                              <a:latin typeface="Cambria Math" panose="02040503050406030204" pitchFamily="18" charset="0"/>
                              <a:ea typeface="微软雅黑" panose="020B0503020204020204" pitchFamily="34" charset="-122"/>
                            </a:rPr>
                            <m:t>=1</m:t>
                          </m:r>
                        </m:sub>
                        <m:sup>
                          <m:r>
                            <a:rPr lang="en-US" altLang="zh-CN" sz="2200" i="1" kern="0">
                              <a:solidFill>
                                <a:srgbClr val="000000"/>
                              </a:solidFill>
                              <a:latin typeface="Cambria Math" panose="02040503050406030204" pitchFamily="18" charset="0"/>
                              <a:ea typeface="微软雅黑" panose="020B0503020204020204" pitchFamily="34" charset="-122"/>
                            </a:rPr>
                            <m:t>𝑁</m:t>
                          </m:r>
                        </m:sup>
                        <m:e>
                          <m:r>
                            <a:rPr lang="en-US" altLang="zh-CN" sz="2200" b="0" i="1" kern="0" smtClean="0">
                              <a:solidFill>
                                <a:srgbClr val="000000"/>
                              </a:solidFill>
                              <a:latin typeface="Cambria Math" panose="02040503050406030204" pitchFamily="18" charset="0"/>
                              <a:ea typeface="微软雅黑" panose="020B0503020204020204" pitchFamily="34" charset="-122"/>
                            </a:rPr>
                            <m:t>𝐿</m:t>
                          </m:r>
                          <m:d>
                            <m:dPr>
                              <m:ctrlPr>
                                <a:rPr lang="en-US" altLang="zh-CN" sz="2200" b="0" i="1" kern="0" smtClean="0">
                                  <a:solidFill>
                                    <a:srgbClr val="000000"/>
                                  </a:solidFill>
                                  <a:latin typeface="Cambria Math" panose="02040503050406030204" pitchFamily="18" charset="0"/>
                                  <a:ea typeface="微软雅黑" panose="020B0503020204020204" pitchFamily="34" charset="-122"/>
                                </a:rPr>
                              </m:ctrlPr>
                            </m:dPr>
                            <m:e>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𝒚</m:t>
                                  </m:r>
                                </m:e>
                                <m:sup>
                                  <m:d>
                                    <m:dPr>
                                      <m:ctrlPr>
                                        <a:rPr lang="en-US" altLang="zh-CN" sz="2200" i="1" kern="0">
                                          <a:solidFill>
                                            <a:srgbClr val="000000"/>
                                          </a:solidFill>
                                          <a:latin typeface="Cambria Math" panose="02040503050406030204" pitchFamily="18" charset="0"/>
                                          <a:ea typeface="微软雅黑" panose="020B0503020204020204" pitchFamily="34" charset="-122"/>
                                        </a:rPr>
                                      </m:ctrlPr>
                                    </m:dPr>
                                    <m:e>
                                      <m:r>
                                        <a:rPr lang="en-US" altLang="zh-CN" sz="2200" i="1" kern="0">
                                          <a:solidFill>
                                            <a:srgbClr val="000000"/>
                                          </a:solidFill>
                                          <a:latin typeface="Cambria Math" panose="02040503050406030204" pitchFamily="18" charset="0"/>
                                          <a:ea typeface="微软雅黑" panose="020B0503020204020204" pitchFamily="34" charset="-122"/>
                                        </a:rPr>
                                        <m:t>𝑛</m:t>
                                      </m:r>
                                    </m:e>
                                  </m:d>
                                </m:sup>
                              </m:sSup>
                              <m:r>
                                <a:rPr lang="en-US" altLang="zh-CN" sz="2200" b="0" i="1" kern="0" smtClea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acc>
                                    <m:accPr>
                                      <m:chr m:val="̂"/>
                                      <m:ctrlPr>
                                        <a:rPr lang="en-US" altLang="zh-CN" sz="2200" b="1" i="1" kern="0">
                                          <a:solidFill>
                                            <a:srgbClr val="000000"/>
                                          </a:solidFill>
                                          <a:latin typeface="Cambria Math" panose="02040503050406030204" pitchFamily="18" charset="0"/>
                                          <a:ea typeface="微软雅黑" panose="020B0503020204020204" pitchFamily="34" charset="-122"/>
                                        </a:rPr>
                                      </m:ctrlPr>
                                    </m:accPr>
                                    <m:e>
                                      <m:r>
                                        <a:rPr lang="en-US" altLang="zh-CN" sz="2200" b="1" i="1" kern="0">
                                          <a:solidFill>
                                            <a:srgbClr val="000000"/>
                                          </a:solidFill>
                                          <a:latin typeface="Cambria Math" panose="02040503050406030204" pitchFamily="18" charset="0"/>
                                          <a:ea typeface="微软雅黑" panose="020B0503020204020204" pitchFamily="34" charset="-122"/>
                                        </a:rPr>
                                        <m:t>𝒚</m:t>
                                      </m:r>
                                    </m:e>
                                  </m:acc>
                                </m:e>
                                <m:sup>
                                  <m:d>
                                    <m:dPr>
                                      <m:ctrlPr>
                                        <a:rPr lang="en-US" altLang="zh-CN" sz="2200" i="1" kern="0">
                                          <a:solidFill>
                                            <a:srgbClr val="000000"/>
                                          </a:solidFill>
                                          <a:latin typeface="Cambria Math" panose="02040503050406030204" pitchFamily="18" charset="0"/>
                                          <a:ea typeface="微软雅黑" panose="020B0503020204020204" pitchFamily="34" charset="-122"/>
                                        </a:rPr>
                                      </m:ctrlPr>
                                    </m:dPr>
                                    <m:e>
                                      <m:r>
                                        <a:rPr lang="en-US" altLang="zh-CN" sz="2200" i="1" kern="0">
                                          <a:solidFill>
                                            <a:srgbClr val="000000"/>
                                          </a:solidFill>
                                          <a:latin typeface="Cambria Math" panose="02040503050406030204" pitchFamily="18" charset="0"/>
                                          <a:ea typeface="微软雅黑" panose="020B0503020204020204" pitchFamily="34" charset="-122"/>
                                        </a:rPr>
                                        <m:t>𝑛</m:t>
                                      </m:r>
                                    </m:e>
                                  </m:d>
                                </m:sup>
                              </m:sSup>
                            </m:e>
                          </m:d>
                        </m:e>
                      </m:nary>
                      <m:r>
                        <a:rPr lang="en-US" altLang="zh-CN" sz="2200" b="0" i="1" kern="0" smtClean="0">
                          <a:solidFill>
                            <a:srgbClr val="000000"/>
                          </a:solidFill>
                          <a:latin typeface="Cambria Math" panose="02040503050406030204" pitchFamily="18" charset="0"/>
                          <a:ea typeface="微软雅黑" panose="020B0503020204020204" pitchFamily="34" charset="-122"/>
                        </a:rPr>
                        <m:t>+</m:t>
                      </m:r>
                      <m:f>
                        <m:fPr>
                          <m:ctrlPr>
                            <a:rPr lang="en-US" altLang="zh-CN" sz="2200" b="0" i="1" kern="0" smtClean="0">
                              <a:solidFill>
                                <a:srgbClr val="000000"/>
                              </a:solidFill>
                              <a:latin typeface="Cambria Math" panose="02040503050406030204" pitchFamily="18" charset="0"/>
                              <a:ea typeface="微软雅黑" panose="020B0503020204020204" pitchFamily="34" charset="-122"/>
                            </a:rPr>
                          </m:ctrlPr>
                        </m:fPr>
                        <m:num>
                          <m:r>
                            <a:rPr lang="en-US" altLang="zh-CN" sz="2200" b="0" i="1" kern="0" smtClean="0">
                              <a:solidFill>
                                <a:srgbClr val="000000"/>
                              </a:solidFill>
                              <a:latin typeface="Cambria Math" panose="02040503050406030204" pitchFamily="18" charset="0"/>
                              <a:ea typeface="微软雅黑" panose="020B0503020204020204" pitchFamily="34" charset="-122"/>
                            </a:rPr>
                            <m:t>1</m:t>
                          </m:r>
                        </m:num>
                        <m:den>
                          <m:r>
                            <a:rPr lang="en-US" altLang="zh-CN" sz="2200" b="0" i="1" kern="0" smtClean="0">
                              <a:solidFill>
                                <a:srgbClr val="000000"/>
                              </a:solidFill>
                              <a:latin typeface="Cambria Math" panose="02040503050406030204" pitchFamily="18" charset="0"/>
                              <a:ea typeface="微软雅黑" panose="020B0503020204020204" pitchFamily="34" charset="-122"/>
                            </a:rPr>
                            <m:t>2</m:t>
                          </m:r>
                        </m:den>
                      </m:f>
                      <m:r>
                        <a:rPr lang="zh-CN" altLang="en-US" sz="2200" b="0" i="1" kern="0" smtClean="0">
                          <a:solidFill>
                            <a:srgbClr val="000000"/>
                          </a:solidFill>
                          <a:latin typeface="Cambria Math" panose="02040503050406030204" pitchFamily="18" charset="0"/>
                          <a:ea typeface="微软雅黑" panose="020B0503020204020204" pitchFamily="34" charset="-122"/>
                        </a:rPr>
                        <m:t>𝜆</m:t>
                      </m:r>
                      <m:sSubSup>
                        <m:sSubSupPr>
                          <m:ctrlPr>
                            <a:rPr lang="en-US" altLang="zh-CN" sz="2200" b="0" i="1" kern="0" smtClean="0">
                              <a:solidFill>
                                <a:srgbClr val="000000"/>
                              </a:solidFill>
                              <a:latin typeface="Cambria Math" panose="02040503050406030204" pitchFamily="18" charset="0"/>
                              <a:ea typeface="微软雅黑" panose="020B0503020204020204" pitchFamily="34" charset="-122"/>
                            </a:rPr>
                          </m:ctrlPr>
                        </m:sSubSupPr>
                        <m:e>
                          <m:d>
                            <m:dPr>
                              <m:begChr m:val="‖"/>
                              <m:endChr m:val="‖"/>
                              <m:ctrlPr>
                                <a:rPr lang="en-US" altLang="zh-CN" sz="2200" b="0" i="1" kern="0" smtClean="0">
                                  <a:solidFill>
                                    <a:srgbClr val="000000"/>
                                  </a:solidFill>
                                  <a:latin typeface="Cambria Math" panose="02040503050406030204" pitchFamily="18" charset="0"/>
                                  <a:ea typeface="微软雅黑" panose="020B0503020204020204" pitchFamily="34" charset="-122"/>
                                </a:rPr>
                              </m:ctrlPr>
                            </m:dPr>
                            <m:e>
                              <m:r>
                                <a:rPr lang="en-US" altLang="zh-CN" sz="2200" b="1" i="1" kern="0" smtClean="0">
                                  <a:solidFill>
                                    <a:srgbClr val="000000"/>
                                  </a:solidFill>
                                  <a:latin typeface="Cambria Math" panose="02040503050406030204" pitchFamily="18" charset="0"/>
                                  <a:ea typeface="微软雅黑" panose="020B0503020204020204" pitchFamily="34" charset="-122"/>
                                </a:rPr>
                                <m:t>𝑾</m:t>
                              </m:r>
                            </m:e>
                          </m:d>
                        </m:e>
                        <m:sub>
                          <m:r>
                            <a:rPr lang="en-US" altLang="zh-CN" sz="2200" b="0" i="1" kern="0" smtClean="0">
                              <a:solidFill>
                                <a:srgbClr val="000000"/>
                              </a:solidFill>
                              <a:latin typeface="Cambria Math" panose="02040503050406030204" pitchFamily="18" charset="0"/>
                              <a:ea typeface="微软雅黑" panose="020B0503020204020204" pitchFamily="34" charset="-122"/>
                            </a:rPr>
                            <m:t>𝐹</m:t>
                          </m:r>
                        </m:sub>
                        <m:sup>
                          <m:r>
                            <a:rPr lang="en-US" altLang="zh-CN" sz="2200" b="0" i="1" kern="0" smtClean="0">
                              <a:solidFill>
                                <a:srgbClr val="000000"/>
                              </a:solidFill>
                              <a:latin typeface="Cambria Math" panose="02040503050406030204" pitchFamily="18" charset="0"/>
                              <a:ea typeface="微软雅黑" panose="020B0503020204020204" pitchFamily="34" charset="-122"/>
                            </a:rPr>
                            <m:t>2</m:t>
                          </m:r>
                        </m:sup>
                      </m:sSubSup>
                    </m:oMath>
                  </m:oMathPara>
                </a14:m>
                <a:endParaRPr lang="en-US" altLang="zh-CN" sz="2200" dirty="0">
                  <a:solidFill>
                    <a:srgbClr val="000000"/>
                  </a:solidFill>
                  <a:latin typeface="微软雅黑" panose="020B0503020204020204" pitchFamily="34" charset="-122"/>
                  <a:ea typeface="微软雅黑" panose="020B0503020204020204" pitchFamily="34" charset="-122"/>
                </a:endParaRPr>
              </a:p>
              <a:p>
                <a:pPr lvl="1">
                  <a:spcBef>
                    <a:spcPts val="600"/>
                  </a:spcBef>
                  <a:spcAft>
                    <a:spcPts val="1800"/>
                  </a:spcAft>
                  <a:buClr>
                    <a:srgbClr val="0000FF"/>
                  </a:buClr>
                </a:pPr>
                <a:r>
                  <a:rPr lang="en-US" altLang="zh-CN" sz="2200" kern="0" dirty="0">
                    <a:solidFill>
                      <a:srgbClr val="000000"/>
                    </a:solidFill>
                    <a:latin typeface="微软雅黑" panose="020B0503020204020204" pitchFamily="34" charset="-122"/>
                    <a:ea typeface="微软雅黑" panose="020B0503020204020204" pitchFamily="34" charset="-122"/>
                  </a:rPr>
                  <a:t>	</a:t>
                </a:r>
                <a:r>
                  <a:rPr lang="zh-CN" altLang="en-US" sz="2200" kern="0" dirty="0">
                    <a:solidFill>
                      <a:srgbClr val="000000"/>
                    </a:solidFill>
                    <a:latin typeface="微软雅黑" panose="020B0503020204020204" pitchFamily="34" charset="-122"/>
                    <a:ea typeface="微软雅黑" panose="020B0503020204020204" pitchFamily="34" charset="-122"/>
                  </a:rPr>
                  <a:t>其中</a:t>
                </a:r>
                <a14:m>
                  <m:oMath xmlns:m="http://schemas.openxmlformats.org/officeDocument/2006/math">
                    <m:r>
                      <a:rPr lang="en-US" altLang="zh-CN" sz="2200" b="1" i="1" kern="0">
                        <a:solidFill>
                          <a:srgbClr val="000000"/>
                        </a:solidFill>
                        <a:latin typeface="Cambria Math" panose="02040503050406030204" pitchFamily="18" charset="0"/>
                        <a:ea typeface="微软雅黑" panose="020B0503020204020204" pitchFamily="34" charset="-122"/>
                      </a:rPr>
                      <m:t>𝑾</m:t>
                    </m:r>
                  </m:oMath>
                </a14:m>
                <a:r>
                  <a:rPr lang="zh-CN" altLang="en-US" sz="2200" kern="0" dirty="0">
                    <a:solidFill>
                      <a:srgbClr val="000000"/>
                    </a:solidFill>
                    <a:latin typeface="微软雅黑" panose="020B0503020204020204" pitchFamily="34" charset="-122"/>
                    <a:ea typeface="微软雅黑" panose="020B0503020204020204" pitchFamily="34" charset="-122"/>
                  </a:rPr>
                  <a:t>和</a:t>
                </a:r>
                <a14:m>
                  <m:oMath xmlns:m="http://schemas.openxmlformats.org/officeDocument/2006/math">
                    <m:r>
                      <a:rPr lang="en-US" altLang="zh-CN" sz="2200" b="1" i="1" kern="0">
                        <a:solidFill>
                          <a:srgbClr val="000000"/>
                        </a:solidFill>
                        <a:latin typeface="Cambria Math" panose="02040503050406030204" pitchFamily="18" charset="0"/>
                        <a:ea typeface="微软雅黑" panose="020B0503020204020204" pitchFamily="34" charset="-122"/>
                      </a:rPr>
                      <m:t>𝒃</m:t>
                    </m:r>
                  </m:oMath>
                </a14:m>
                <a:r>
                  <a:rPr lang="zh-CN" altLang="en-US" sz="2200" kern="0" dirty="0">
                    <a:solidFill>
                      <a:srgbClr val="000000"/>
                    </a:solidFill>
                    <a:latin typeface="微软雅黑" panose="020B0503020204020204" pitchFamily="34" charset="-122"/>
                    <a:ea typeface="微软雅黑" panose="020B0503020204020204" pitchFamily="34" charset="-122"/>
                  </a:rPr>
                  <a:t>表示网络的全部参数，</a:t>
                </a:r>
                <a14:m>
                  <m:oMath xmlns:m="http://schemas.openxmlformats.org/officeDocument/2006/math">
                    <m:r>
                      <a:rPr lang="zh-CN" altLang="en-US" sz="2200" i="1" kern="0">
                        <a:solidFill>
                          <a:srgbClr val="000000"/>
                        </a:solidFill>
                        <a:latin typeface="Cambria Math" panose="02040503050406030204" pitchFamily="18" charset="0"/>
                        <a:ea typeface="微软雅黑" panose="020B0503020204020204" pitchFamily="34" charset="-122"/>
                      </a:rPr>
                      <m:t>𝜆</m:t>
                    </m:r>
                  </m:oMath>
                </a14:m>
                <a:r>
                  <a:rPr lang="zh-CN" altLang="en-US" sz="2200" kern="0" dirty="0">
                    <a:solidFill>
                      <a:srgbClr val="000000"/>
                    </a:solidFill>
                    <a:latin typeface="微软雅黑" panose="020B0503020204020204" pitchFamily="34" charset="-122"/>
                    <a:ea typeface="微软雅黑" panose="020B0503020204020204" pitchFamily="34" charset="-122"/>
                  </a:rPr>
                  <a:t>为超参，正则化项</a:t>
                </a:r>
                <a14:m>
                  <m:oMath xmlns:m="http://schemas.openxmlformats.org/officeDocument/2006/math">
                    <m:sSubSup>
                      <m:sSubSupPr>
                        <m:ctrlPr>
                          <a:rPr lang="en-US" altLang="zh-CN" sz="2200" i="1" kern="0">
                            <a:solidFill>
                              <a:srgbClr val="000000"/>
                            </a:solidFill>
                            <a:latin typeface="Cambria Math" panose="02040503050406030204" pitchFamily="18" charset="0"/>
                            <a:ea typeface="微软雅黑" panose="020B0503020204020204" pitchFamily="34" charset="-122"/>
                          </a:rPr>
                        </m:ctrlPr>
                      </m:sSubSupPr>
                      <m:e>
                        <m:d>
                          <m:dPr>
                            <m:begChr m:val="‖"/>
                            <m:endChr m:val="‖"/>
                            <m:ctrlPr>
                              <a:rPr lang="en-US" altLang="zh-CN" sz="2200" i="1" kern="0">
                                <a:solidFill>
                                  <a:srgbClr val="000000"/>
                                </a:solidFill>
                                <a:latin typeface="Cambria Math" panose="02040503050406030204" pitchFamily="18" charset="0"/>
                                <a:ea typeface="微软雅黑" panose="020B0503020204020204" pitchFamily="34" charset="-122"/>
                              </a:rPr>
                            </m:ctrlPr>
                          </m:dPr>
                          <m:e>
                            <m:r>
                              <a:rPr lang="en-US" altLang="zh-CN" sz="2200" b="1" i="1" kern="0">
                                <a:solidFill>
                                  <a:srgbClr val="000000"/>
                                </a:solidFill>
                                <a:latin typeface="Cambria Math" panose="02040503050406030204" pitchFamily="18" charset="0"/>
                                <a:ea typeface="微软雅黑" panose="020B0503020204020204" pitchFamily="34" charset="-122"/>
                              </a:rPr>
                              <m:t>𝑾</m:t>
                            </m:r>
                          </m:e>
                        </m:d>
                      </m:e>
                      <m:sub>
                        <m:r>
                          <a:rPr lang="en-US" altLang="zh-CN" sz="2200" i="1" kern="0">
                            <a:solidFill>
                              <a:srgbClr val="000000"/>
                            </a:solidFill>
                            <a:latin typeface="Cambria Math" panose="02040503050406030204" pitchFamily="18" charset="0"/>
                            <a:ea typeface="微软雅黑" panose="020B0503020204020204" pitchFamily="34" charset="-122"/>
                          </a:rPr>
                          <m:t>𝐹</m:t>
                        </m:r>
                      </m:sub>
                      <m:sup>
                        <m:r>
                          <a:rPr lang="en-US" altLang="zh-CN" sz="2200" i="1" kern="0">
                            <a:solidFill>
                              <a:srgbClr val="000000"/>
                            </a:solidFill>
                            <a:latin typeface="Cambria Math" panose="02040503050406030204" pitchFamily="18" charset="0"/>
                            <a:ea typeface="微软雅黑" panose="020B0503020204020204" pitchFamily="34" charset="-122"/>
                          </a:rPr>
                          <m:t>2</m:t>
                        </m:r>
                      </m:sup>
                    </m:sSubSup>
                  </m:oMath>
                </a14:m>
                <a:r>
                  <a:rPr lang="zh-CN" altLang="en-US" sz="2200" kern="0" dirty="0">
                    <a:solidFill>
                      <a:srgbClr val="000000"/>
                    </a:solidFill>
                    <a:latin typeface="微软雅黑" panose="020B0503020204020204" pitchFamily="34" charset="-122"/>
                    <a:ea typeface="微软雅黑" panose="020B0503020204020204" pitchFamily="34" charset="-122"/>
                  </a:rPr>
                  <a:t>为</a:t>
                </a:r>
                <a:r>
                  <a:rPr lang="en-US" altLang="zh-CN" sz="2200" kern="0" dirty="0" err="1">
                    <a:solidFill>
                      <a:srgbClr val="000000"/>
                    </a:solidFill>
                    <a:latin typeface="微软雅黑" panose="020B0503020204020204" pitchFamily="34" charset="-122"/>
                    <a:ea typeface="微软雅黑" panose="020B0503020204020204" pitchFamily="34" charset="-122"/>
                  </a:rPr>
                  <a:t>Frobenius</a:t>
                </a:r>
                <a:r>
                  <a:rPr lang="zh-CN" altLang="en-US" sz="2200" kern="0" dirty="0">
                    <a:solidFill>
                      <a:srgbClr val="000000"/>
                    </a:solidFill>
                    <a:latin typeface="微软雅黑" panose="020B0503020204020204" pitchFamily="34" charset="-122"/>
                    <a:ea typeface="微软雅黑" panose="020B0503020204020204" pitchFamily="34" charset="-122"/>
                  </a:rPr>
                  <a:t>范数的平方：</a:t>
                </a:r>
                <a:endParaRPr lang="en-US" altLang="zh-CN" sz="2200" kern="0" dirty="0">
                  <a:solidFill>
                    <a:srgbClr val="000000"/>
                  </a:solidFill>
                  <a:latin typeface="微软雅黑" panose="020B0503020204020204" pitchFamily="34" charset="-122"/>
                  <a:ea typeface="微软雅黑" panose="020B0503020204020204" pitchFamily="34" charset="-122"/>
                </a:endParaRPr>
              </a:p>
              <a:p>
                <a:pPr lvl="1">
                  <a:spcBef>
                    <a:spcPts val="600"/>
                  </a:spcBef>
                  <a:spcAft>
                    <a:spcPts val="600"/>
                  </a:spcAft>
                  <a:buClr>
                    <a:srgbClr val="0000FF"/>
                  </a:buClr>
                </a:pPr>
                <a14:m>
                  <m:oMathPara xmlns:m="http://schemas.openxmlformats.org/officeDocument/2006/math">
                    <m:oMathParaPr>
                      <m:jc m:val="centerGroup"/>
                    </m:oMathParaPr>
                    <m:oMath xmlns:m="http://schemas.openxmlformats.org/officeDocument/2006/math">
                      <m:sSubSup>
                        <m:sSubSupPr>
                          <m:ctrlPr>
                            <a:rPr lang="en-US" altLang="zh-CN" sz="2200" i="1" kern="0">
                              <a:solidFill>
                                <a:srgbClr val="000000"/>
                              </a:solidFill>
                              <a:latin typeface="Cambria Math" panose="02040503050406030204" pitchFamily="18" charset="0"/>
                              <a:ea typeface="微软雅黑" panose="020B0503020204020204" pitchFamily="34" charset="-122"/>
                            </a:rPr>
                          </m:ctrlPr>
                        </m:sSubSupPr>
                        <m:e>
                          <m:d>
                            <m:dPr>
                              <m:begChr m:val="‖"/>
                              <m:endChr m:val="‖"/>
                              <m:ctrlPr>
                                <a:rPr lang="en-US" altLang="zh-CN" sz="2200" i="1" kern="0">
                                  <a:solidFill>
                                    <a:srgbClr val="000000"/>
                                  </a:solidFill>
                                  <a:latin typeface="Cambria Math" panose="02040503050406030204" pitchFamily="18" charset="0"/>
                                  <a:ea typeface="微软雅黑" panose="020B0503020204020204" pitchFamily="34" charset="-122"/>
                                </a:rPr>
                              </m:ctrlPr>
                            </m:dPr>
                            <m:e>
                              <m:r>
                                <a:rPr lang="en-US" altLang="zh-CN" sz="2200" b="1" i="1" kern="0">
                                  <a:solidFill>
                                    <a:srgbClr val="000000"/>
                                  </a:solidFill>
                                  <a:latin typeface="Cambria Math" panose="02040503050406030204" pitchFamily="18" charset="0"/>
                                  <a:ea typeface="微软雅黑" panose="020B0503020204020204" pitchFamily="34" charset="-122"/>
                                </a:rPr>
                                <m:t>𝑾</m:t>
                              </m:r>
                            </m:e>
                          </m:d>
                        </m:e>
                        <m:sub>
                          <m:r>
                            <a:rPr lang="en-US" altLang="zh-CN" sz="2200" i="1" kern="0">
                              <a:solidFill>
                                <a:srgbClr val="000000"/>
                              </a:solidFill>
                              <a:latin typeface="Cambria Math" panose="02040503050406030204" pitchFamily="18" charset="0"/>
                              <a:ea typeface="微软雅黑" panose="020B0503020204020204" pitchFamily="34" charset="-122"/>
                            </a:rPr>
                            <m:t>𝐹</m:t>
                          </m:r>
                        </m:sub>
                        <m:sup>
                          <m:r>
                            <a:rPr lang="en-US" altLang="zh-CN" sz="2200" i="1" kern="0">
                              <a:solidFill>
                                <a:srgbClr val="000000"/>
                              </a:solidFill>
                              <a:latin typeface="Cambria Math" panose="02040503050406030204" pitchFamily="18" charset="0"/>
                              <a:ea typeface="微软雅黑" panose="020B0503020204020204" pitchFamily="34" charset="-122"/>
                            </a:rPr>
                            <m:t>2</m:t>
                          </m:r>
                        </m:sup>
                      </m:sSubSup>
                      <m:r>
                        <a:rPr lang="en-US" altLang="zh-CN" sz="2200" i="1" kern="0" smtClean="0">
                          <a:solidFill>
                            <a:srgbClr val="000000"/>
                          </a:solidFill>
                          <a:latin typeface="Cambria Math" panose="02040503050406030204" pitchFamily="18" charset="0"/>
                          <a:ea typeface="微软雅黑" panose="020B0503020204020204" pitchFamily="34" charset="-122"/>
                        </a:rPr>
                        <m:t>=</m:t>
                      </m:r>
                      <m:nary>
                        <m:naryPr>
                          <m:chr m:val="∑"/>
                          <m:ctrlPr>
                            <a:rPr lang="en-US" altLang="zh-CN" sz="2200" i="1" kern="0" smtClean="0">
                              <a:solidFill>
                                <a:srgbClr val="000000"/>
                              </a:solidFill>
                              <a:latin typeface="Cambria Math" panose="02040503050406030204" pitchFamily="18" charset="0"/>
                              <a:ea typeface="微软雅黑" panose="020B0503020204020204" pitchFamily="34" charset="-122"/>
                            </a:rPr>
                          </m:ctrlPr>
                        </m:naryPr>
                        <m:sub>
                          <m:r>
                            <m:rPr>
                              <m:brk m:alnAt="23"/>
                            </m:rPr>
                            <a:rPr lang="en-US" altLang="zh-CN" sz="2200" b="0" i="1" kern="0" smtClean="0">
                              <a:solidFill>
                                <a:srgbClr val="000000"/>
                              </a:solidFill>
                              <a:latin typeface="Cambria Math" panose="02040503050406030204" pitchFamily="18" charset="0"/>
                              <a:ea typeface="微软雅黑" panose="020B0503020204020204" pitchFamily="34" charset="-122"/>
                            </a:rPr>
                            <m:t>𝑙</m:t>
                          </m:r>
                          <m:r>
                            <a:rPr lang="en-US" altLang="zh-CN" sz="2200" b="0" i="1" kern="0" smtClean="0">
                              <a:solidFill>
                                <a:srgbClr val="000000"/>
                              </a:solidFill>
                              <a:latin typeface="Cambria Math" panose="02040503050406030204" pitchFamily="18" charset="0"/>
                              <a:ea typeface="微软雅黑" panose="020B0503020204020204" pitchFamily="34" charset="-122"/>
                            </a:rPr>
                            <m:t>=1</m:t>
                          </m:r>
                        </m:sub>
                        <m:sup>
                          <m:r>
                            <a:rPr lang="en-US" altLang="zh-CN" sz="2200" b="0" i="1" kern="0" smtClean="0">
                              <a:solidFill>
                                <a:srgbClr val="000000"/>
                              </a:solidFill>
                              <a:latin typeface="Cambria Math" panose="02040503050406030204" pitchFamily="18" charset="0"/>
                              <a:ea typeface="微软雅黑" panose="020B0503020204020204" pitchFamily="34" charset="-122"/>
                            </a:rPr>
                            <m:t>𝐿</m:t>
                          </m:r>
                        </m:sup>
                        <m:e>
                          <m:nary>
                            <m:naryPr>
                              <m:chr m:val="∑"/>
                              <m:ctrlPr>
                                <a:rPr lang="en-US" altLang="zh-CN" sz="2200" i="1" kern="0" smtClean="0">
                                  <a:solidFill>
                                    <a:srgbClr val="000000"/>
                                  </a:solidFill>
                                  <a:latin typeface="Cambria Math" panose="02040503050406030204" pitchFamily="18" charset="0"/>
                                  <a:ea typeface="微软雅黑" panose="020B0503020204020204" pitchFamily="34" charset="-122"/>
                                </a:rPr>
                              </m:ctrlPr>
                            </m:naryPr>
                            <m:sub>
                              <m:r>
                                <m:rPr>
                                  <m:brk m:alnAt="23"/>
                                </m:rPr>
                                <a:rPr lang="en-US" altLang="zh-CN" sz="2200" b="0" i="1" kern="0" smtClean="0">
                                  <a:solidFill>
                                    <a:srgbClr val="000000"/>
                                  </a:solidFill>
                                  <a:latin typeface="Cambria Math" panose="02040503050406030204" pitchFamily="18" charset="0"/>
                                  <a:ea typeface="微软雅黑" panose="020B0503020204020204" pitchFamily="34" charset="-122"/>
                                </a:rPr>
                                <m:t>𝑖</m:t>
                              </m:r>
                              <m:r>
                                <a:rPr lang="en-US" altLang="zh-CN" sz="2200" b="0" i="1" kern="0" smtClean="0">
                                  <a:solidFill>
                                    <a:srgbClr val="000000"/>
                                  </a:solidFill>
                                  <a:latin typeface="Cambria Math" panose="02040503050406030204" pitchFamily="18" charset="0"/>
                                  <a:ea typeface="微软雅黑" panose="020B0503020204020204" pitchFamily="34" charset="-122"/>
                                </a:rPr>
                                <m:t>=1</m:t>
                              </m:r>
                            </m:sub>
                            <m:sup>
                              <m:sSub>
                                <m:sSubPr>
                                  <m:ctrlPr>
                                    <a:rPr lang="en-US" altLang="zh-CN" sz="2200" i="1" kern="0" smtClean="0">
                                      <a:solidFill>
                                        <a:srgbClr val="000000"/>
                                      </a:solidFill>
                                      <a:latin typeface="Cambria Math" panose="02040503050406030204" pitchFamily="18" charset="0"/>
                                      <a:ea typeface="微软雅黑" panose="020B0503020204020204" pitchFamily="34" charset="-122"/>
                                    </a:rPr>
                                  </m:ctrlPr>
                                </m:sSubPr>
                                <m:e>
                                  <m:r>
                                    <a:rPr lang="en-US" altLang="zh-CN" sz="2200" b="0" i="1" kern="0" smtClean="0">
                                      <a:solidFill>
                                        <a:srgbClr val="000000"/>
                                      </a:solidFill>
                                      <a:latin typeface="Cambria Math" panose="02040503050406030204" pitchFamily="18" charset="0"/>
                                      <a:ea typeface="微软雅黑" panose="020B0503020204020204" pitchFamily="34" charset="-122"/>
                                    </a:rPr>
                                    <m:t>𝑀</m:t>
                                  </m:r>
                                </m:e>
                                <m:sub>
                                  <m:r>
                                    <a:rPr lang="en-US" altLang="zh-CN" sz="2200" b="0" i="1" kern="0" smtClean="0">
                                      <a:solidFill>
                                        <a:srgbClr val="000000"/>
                                      </a:solidFill>
                                      <a:latin typeface="Cambria Math" panose="02040503050406030204" pitchFamily="18" charset="0"/>
                                      <a:ea typeface="微软雅黑" panose="020B0503020204020204" pitchFamily="34" charset="-122"/>
                                    </a:rPr>
                                    <m:t>𝑙</m:t>
                                  </m:r>
                                </m:sub>
                              </m:sSub>
                            </m:sup>
                            <m:e>
                              <m:nary>
                                <m:naryPr>
                                  <m:chr m:val="∑"/>
                                  <m:ctrlPr>
                                    <a:rPr lang="en-US" altLang="zh-CN" sz="2200" i="1" kern="0" smtClean="0">
                                      <a:solidFill>
                                        <a:srgbClr val="000000"/>
                                      </a:solidFill>
                                      <a:latin typeface="Cambria Math" panose="02040503050406030204" pitchFamily="18" charset="0"/>
                                      <a:ea typeface="微软雅黑" panose="020B0503020204020204" pitchFamily="34" charset="-122"/>
                                    </a:rPr>
                                  </m:ctrlPr>
                                </m:naryPr>
                                <m:sub>
                                  <m:r>
                                    <m:rPr>
                                      <m:brk m:alnAt="23"/>
                                    </m:rPr>
                                    <a:rPr lang="en-US" altLang="zh-CN" sz="2200" b="0" i="1" kern="0" smtClean="0">
                                      <a:solidFill>
                                        <a:srgbClr val="000000"/>
                                      </a:solidFill>
                                      <a:latin typeface="Cambria Math" panose="02040503050406030204" pitchFamily="18" charset="0"/>
                                      <a:ea typeface="微软雅黑" panose="020B0503020204020204" pitchFamily="34" charset="-122"/>
                                    </a:rPr>
                                    <m:t>𝑗</m:t>
                                  </m:r>
                                  <m:r>
                                    <a:rPr lang="en-US" altLang="zh-CN" sz="2200" b="0" i="1" kern="0" smtClean="0">
                                      <a:solidFill>
                                        <a:srgbClr val="000000"/>
                                      </a:solidFill>
                                      <a:latin typeface="Cambria Math" panose="02040503050406030204" pitchFamily="18" charset="0"/>
                                      <a:ea typeface="微软雅黑" panose="020B0503020204020204" pitchFamily="34" charset="-122"/>
                                    </a:rPr>
                                    <m:t>=1</m:t>
                                  </m:r>
                                </m:sub>
                                <m:sup>
                                  <m:sSub>
                                    <m:sSubPr>
                                      <m:ctrlPr>
                                        <a:rPr lang="en-US" altLang="zh-CN" sz="2200" i="1" kern="0" smtClean="0">
                                          <a:solidFill>
                                            <a:srgbClr val="000000"/>
                                          </a:solidFill>
                                          <a:latin typeface="Cambria Math" panose="02040503050406030204" pitchFamily="18" charset="0"/>
                                          <a:ea typeface="微软雅黑" panose="020B0503020204020204" pitchFamily="34" charset="-122"/>
                                        </a:rPr>
                                      </m:ctrlPr>
                                    </m:sSubPr>
                                    <m:e>
                                      <m:r>
                                        <a:rPr lang="en-US" altLang="zh-CN" sz="2200" b="0" i="1" kern="0" smtClean="0">
                                          <a:solidFill>
                                            <a:srgbClr val="000000"/>
                                          </a:solidFill>
                                          <a:latin typeface="Cambria Math" panose="02040503050406030204" pitchFamily="18" charset="0"/>
                                          <a:ea typeface="微软雅黑" panose="020B0503020204020204" pitchFamily="34" charset="-122"/>
                                        </a:rPr>
                                        <m:t>𝑀</m:t>
                                      </m:r>
                                    </m:e>
                                    <m:sub>
                                      <m:r>
                                        <a:rPr lang="en-US" altLang="zh-CN" sz="2200" b="0" i="1" kern="0" smtClean="0">
                                          <a:solidFill>
                                            <a:srgbClr val="000000"/>
                                          </a:solidFill>
                                          <a:latin typeface="Cambria Math" panose="02040503050406030204" pitchFamily="18" charset="0"/>
                                          <a:ea typeface="微软雅黑" panose="020B0503020204020204" pitchFamily="34" charset="-122"/>
                                        </a:rPr>
                                        <m:t>𝑙</m:t>
                                      </m:r>
                                      <m:r>
                                        <a:rPr lang="en-US" altLang="zh-CN" sz="2200" b="0" i="1" kern="0" smtClean="0">
                                          <a:solidFill>
                                            <a:srgbClr val="000000"/>
                                          </a:solidFill>
                                          <a:latin typeface="Cambria Math" panose="02040503050406030204" pitchFamily="18" charset="0"/>
                                          <a:ea typeface="微软雅黑" panose="020B0503020204020204" pitchFamily="34" charset="-122"/>
                                        </a:rPr>
                                        <m:t>−1</m:t>
                                      </m:r>
                                    </m:sub>
                                  </m:sSub>
                                </m:sup>
                                <m:e>
                                  <m:sSup>
                                    <m:sSupPr>
                                      <m:ctrlPr>
                                        <a:rPr lang="en-US" altLang="zh-CN" sz="2200" i="1" kern="0" smtClean="0">
                                          <a:solidFill>
                                            <a:srgbClr val="000000"/>
                                          </a:solidFill>
                                          <a:latin typeface="Cambria Math" panose="02040503050406030204" pitchFamily="18" charset="0"/>
                                          <a:ea typeface="微软雅黑" panose="020B0503020204020204" pitchFamily="34" charset="-122"/>
                                        </a:rPr>
                                      </m:ctrlPr>
                                    </m:sSupPr>
                                    <m:e>
                                      <m:d>
                                        <m:dPr>
                                          <m:ctrlPr>
                                            <a:rPr lang="en-US" altLang="zh-CN" sz="2200" i="1" kern="0" smtClean="0">
                                              <a:solidFill>
                                                <a:srgbClr val="000000"/>
                                              </a:solidFill>
                                              <a:latin typeface="Cambria Math" panose="02040503050406030204" pitchFamily="18" charset="0"/>
                                              <a:ea typeface="微软雅黑" panose="020B0503020204020204" pitchFamily="34" charset="-122"/>
                                            </a:rPr>
                                          </m:ctrlPr>
                                        </m:dPr>
                                        <m:e>
                                          <m:sSubSup>
                                            <m:sSubSupPr>
                                              <m:ctrlPr>
                                                <a:rPr lang="en-US" altLang="zh-CN" sz="2200" i="1" kern="0" smtClean="0">
                                                  <a:solidFill>
                                                    <a:srgbClr val="000000"/>
                                                  </a:solidFill>
                                                  <a:latin typeface="Cambria Math" panose="02040503050406030204" pitchFamily="18" charset="0"/>
                                                  <a:ea typeface="微软雅黑" panose="020B0503020204020204" pitchFamily="34" charset="-122"/>
                                                </a:rPr>
                                              </m:ctrlPr>
                                            </m:sSubSupPr>
                                            <m:e>
                                              <m:r>
                                                <a:rPr lang="en-US" altLang="zh-CN" sz="2200" b="0" i="1" kern="0" smtClean="0">
                                                  <a:solidFill>
                                                    <a:srgbClr val="000000"/>
                                                  </a:solidFill>
                                                  <a:latin typeface="Cambria Math" panose="02040503050406030204" pitchFamily="18" charset="0"/>
                                                  <a:ea typeface="微软雅黑" panose="020B0503020204020204" pitchFamily="34" charset="-122"/>
                                                </a:rPr>
                                                <m:t>𝑤</m:t>
                                              </m:r>
                                            </m:e>
                                            <m:sub>
                                              <m:r>
                                                <a:rPr lang="en-US" altLang="zh-CN" sz="2200" b="0" i="1" kern="0" smtClean="0">
                                                  <a:solidFill>
                                                    <a:srgbClr val="000000"/>
                                                  </a:solidFill>
                                                  <a:latin typeface="Cambria Math" panose="02040503050406030204" pitchFamily="18" charset="0"/>
                                                  <a:ea typeface="微软雅黑" panose="020B0503020204020204" pitchFamily="34" charset="-122"/>
                                                </a:rPr>
                                                <m:t>𝑖𝑗</m:t>
                                              </m:r>
                                            </m:sub>
                                            <m:sup>
                                              <m:r>
                                                <a:rPr lang="en-US" altLang="zh-CN" sz="2200" b="0" i="1" kern="0" smtClean="0">
                                                  <a:solidFill>
                                                    <a:srgbClr val="000000"/>
                                                  </a:solidFill>
                                                  <a:latin typeface="Cambria Math" panose="02040503050406030204" pitchFamily="18" charset="0"/>
                                                  <a:ea typeface="微软雅黑" panose="020B0503020204020204" pitchFamily="34" charset="-122"/>
                                                </a:rPr>
                                                <m:t>(</m:t>
                                              </m:r>
                                              <m:r>
                                                <a:rPr lang="en-US" altLang="zh-CN" sz="2200" b="0" i="1" kern="0" smtClean="0">
                                                  <a:solidFill>
                                                    <a:srgbClr val="000000"/>
                                                  </a:solidFill>
                                                  <a:latin typeface="Cambria Math" panose="02040503050406030204" pitchFamily="18" charset="0"/>
                                                  <a:ea typeface="微软雅黑" panose="020B0503020204020204" pitchFamily="34" charset="-122"/>
                                                </a:rPr>
                                                <m:t>𝑙</m:t>
                                              </m:r>
                                              <m:r>
                                                <a:rPr lang="en-US" altLang="zh-CN" sz="2200" b="0" i="1" kern="0" smtClean="0">
                                                  <a:solidFill>
                                                    <a:srgbClr val="000000"/>
                                                  </a:solidFill>
                                                  <a:latin typeface="Cambria Math" panose="02040503050406030204" pitchFamily="18" charset="0"/>
                                                  <a:ea typeface="微软雅黑" panose="020B0503020204020204" pitchFamily="34" charset="-122"/>
                                                </a:rPr>
                                                <m:t>)</m:t>
                                              </m:r>
                                            </m:sup>
                                          </m:sSubSup>
                                        </m:e>
                                      </m:d>
                                    </m:e>
                                    <m:sup>
                                      <m:r>
                                        <a:rPr lang="en-US" altLang="zh-CN" sz="2200" b="0" i="1" kern="0" smtClean="0">
                                          <a:solidFill>
                                            <a:srgbClr val="000000"/>
                                          </a:solidFill>
                                          <a:latin typeface="Cambria Math" panose="02040503050406030204" pitchFamily="18" charset="0"/>
                                          <a:ea typeface="微软雅黑" panose="020B0503020204020204" pitchFamily="34" charset="-122"/>
                                        </a:rPr>
                                        <m:t>2</m:t>
                                      </m:r>
                                    </m:sup>
                                  </m:sSup>
                                </m:e>
                              </m:nary>
                            </m:e>
                          </m:nary>
                        </m:e>
                      </m:nary>
                    </m:oMath>
                  </m:oMathPara>
                </a14:m>
                <a:endParaRPr lang="en-US" altLang="zh-CN" sz="2200" kern="0" dirty="0">
                  <a:solidFill>
                    <a:srgbClr val="000000"/>
                  </a:solidFill>
                  <a:latin typeface="微软雅黑" panose="020B0503020204020204" pitchFamily="34" charset="-122"/>
                  <a:ea typeface="微软雅黑" panose="020B0503020204020204" pitchFamily="34" charset="-122"/>
                </a:endParaRPr>
              </a:p>
            </p:txBody>
          </p:sp>
        </mc:Choice>
        <mc:Fallback>
          <p:sp>
            <p:nvSpPr>
              <p:cNvPr id="28" name="文本框 27"/>
              <p:cNvSpPr txBox="1">
                <a:spLocks noRot="1" noChangeAspect="1" noMove="1" noResize="1" noEditPoints="1" noAdjustHandles="1" noChangeArrowheads="1" noChangeShapeType="1" noTextEdit="1"/>
              </p:cNvSpPr>
              <p:nvPr/>
            </p:nvSpPr>
            <p:spPr>
              <a:xfrm>
                <a:off x="-1" y="773472"/>
                <a:ext cx="12192001" cy="5965990"/>
              </a:xfrm>
              <a:prstGeom prst="rect">
                <a:avLst/>
              </a:prstGeom>
              <a:blipFill rotWithShape="1">
                <a:blip r:embed="rId1"/>
                <a:stretch>
                  <a:fillRect l="-650" r="-2950"/>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前馈神经网络参数学习</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a:extLst>
                  <a:ext uri="{FF2B5EF4-FFF2-40B4-BE49-F238E27FC236}">
                    <ele attr="{6863D7FC-865A-4842-8C89-D4CEF815D95D}"/>
                  </a:ext>
                </a:extLst>
              </p:cNvPr>
              <p:cNvSpPr txBox="1">
                <a:spLocks/>
              </p:cNvSpPr>
              <p:nvPr/>
            </p:nvSpPr>
            <p:spPr>
              <a:xfrm>
                <a:off x="-1" y="773472"/>
                <a:ext cx="12192001" cy="5965990"/>
              </a:xfrm>
              <a:prstGeom prst="rect">
                <a:avLst/>
              </a:prstGeom>
              <a:noFill/>
            </p:spPr>
            <p:txBody>
              <a:bodyPr wrap="square" rtlCol="0">
                <a:noAutofit/>
              </a:bodyPr>
              <a:lstStyle/>
              <a:p>
                <a:pPr marL="457200" indent="-457200">
                  <a:lnSpc>
                    <a:spcPct val="150000"/>
                  </a:lnSpc>
                  <a:spcAft>
                    <a:spcPts val="600"/>
                  </a:spcAft>
                  <a:buClr>
                    <a:srgbClr val="0000FF"/>
                  </a:buClr>
                  <a:buFont typeface="Wingdings" panose="05000000000000000000" pitchFamily="2" charset="2"/>
                  <a:buChar char="n"/>
                </a:pPr>
                <a:r>
                  <a:rPr lang="zh-CN" altLang="en-US" sz="2400" b="1" kern="0" dirty="0">
                    <a:solidFill>
                      <a:srgbClr val="000000"/>
                    </a:solidFill>
                    <a:latin typeface="微软雅黑" panose="020B0503020204020204" pitchFamily="34" charset="-122"/>
                    <a:ea typeface="微软雅黑" panose="020B0503020204020204" pitchFamily="34" charset="-122"/>
                  </a:rPr>
                  <a:t>梯度下降</a:t>
                </a:r>
                <a:endParaRPr lang="en-US" altLang="zh-CN" sz="2400" b="1" kern="0" dirty="0">
                  <a:solidFill>
                    <a:srgbClr val="000000"/>
                  </a:solidFill>
                  <a:latin typeface="微软雅黑" panose="020B0503020204020204" pitchFamily="34" charset="-122"/>
                  <a:ea typeface="微软雅黑" panose="020B0503020204020204" pitchFamily="34" charset="-122"/>
                </a:endParaRPr>
              </a:p>
              <a:p>
                <a:pPr marL="914400" lvl="1" indent="-457200">
                  <a:spcBef>
                    <a:spcPts val="600"/>
                  </a:spcBef>
                  <a:spcAft>
                    <a:spcPts val="600"/>
                  </a:spcAft>
                  <a:buClr>
                    <a:srgbClr val="0000FF"/>
                  </a:buClr>
                  <a:buFont typeface="Wingdings" panose="05000000000000000000" pitchFamily="2" charset="2"/>
                  <a:buChar char="ü"/>
                </a:pPr>
                <a:r>
                  <a:rPr lang="zh-CN" altLang="en-US" sz="2200" kern="0" dirty="0">
                    <a:solidFill>
                      <a:srgbClr val="000000"/>
                    </a:solidFill>
                    <a:latin typeface="微软雅黑" panose="020B0503020204020204" pitchFamily="34" charset="-122"/>
                    <a:ea typeface="微软雅黑" panose="020B0503020204020204" pitchFamily="34" charset="-122"/>
                  </a:rPr>
                  <a:t>基于学习准则和训练样本，网络参数可以通过梯度下降法进行学习，在每次迭代中第</a:t>
                </a:r>
                <a14:m>
                  <m:oMath xmlns:m="http://schemas.openxmlformats.org/officeDocument/2006/math">
                    <m:r>
                      <a:rPr lang="en-US" altLang="zh-CN" sz="2200" i="1" kern="0" smtClean="0">
                        <a:solidFill>
                          <a:srgbClr val="000000"/>
                        </a:solidFill>
                        <a:latin typeface="Cambria Math" panose="02040503050406030204" pitchFamily="18" charset="0"/>
                        <a:ea typeface="微软雅黑" panose="020B0503020204020204" pitchFamily="34" charset="-122"/>
                      </a:rPr>
                      <m:t>𝑙</m:t>
                    </m:r>
                  </m:oMath>
                </a14:m>
                <a:r>
                  <a:rPr lang="zh-CN" altLang="en-US" sz="2200" kern="0" dirty="0">
                    <a:solidFill>
                      <a:srgbClr val="000000"/>
                    </a:solidFill>
                    <a:latin typeface="微软雅黑" panose="020B0503020204020204" pitchFamily="34" charset="-122"/>
                    <a:ea typeface="微软雅黑" panose="020B0503020204020204" pitchFamily="34" charset="-122"/>
                  </a:rPr>
                  <a:t>层的参数</a:t>
                </a:r>
                <a14:m>
                  <m:oMath xmlns:m="http://schemas.openxmlformats.org/officeDocument/2006/math">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smtClean="0">
                            <a:solidFill>
                              <a:srgbClr val="000000"/>
                            </a:solidFill>
                            <a:latin typeface="Cambria Math" panose="02040503050406030204" pitchFamily="18" charset="0"/>
                            <a:ea typeface="微软雅黑" panose="020B0503020204020204" pitchFamily="34" charset="-122"/>
                          </a:rPr>
                          <m:t>𝑾</m:t>
                        </m:r>
                      </m:e>
                      <m:sup>
                        <m:r>
                          <a:rPr lang="en-US" altLang="zh-CN" sz="2200" b="0" i="1" kern="0" smtClean="0">
                            <a:solidFill>
                              <a:srgbClr val="000000"/>
                            </a:solidFill>
                            <a:latin typeface="Cambria Math" panose="02040503050406030204" pitchFamily="18" charset="0"/>
                            <a:ea typeface="微软雅黑" panose="020B0503020204020204" pitchFamily="34" charset="-122"/>
                          </a:rPr>
                          <m:t>(</m:t>
                        </m:r>
                        <m:r>
                          <a:rPr lang="en-US" altLang="zh-CN" sz="2200" b="0" i="1" kern="0" smtClean="0">
                            <a:solidFill>
                              <a:srgbClr val="000000"/>
                            </a:solidFill>
                            <a:latin typeface="Cambria Math" panose="02040503050406030204" pitchFamily="18" charset="0"/>
                            <a:ea typeface="微软雅黑" panose="020B0503020204020204" pitchFamily="34" charset="-122"/>
                          </a:rPr>
                          <m:t>𝑙</m:t>
                        </m:r>
                        <m:r>
                          <a:rPr lang="en-US" altLang="zh-CN" sz="2200" b="0" i="1" kern="0" smtClean="0">
                            <a:solidFill>
                              <a:srgbClr val="000000"/>
                            </a:solidFill>
                            <a:latin typeface="Cambria Math" panose="02040503050406030204" pitchFamily="18" charset="0"/>
                            <a:ea typeface="微软雅黑" panose="020B0503020204020204" pitchFamily="34" charset="-122"/>
                          </a:rPr>
                          <m:t>)</m:t>
                        </m:r>
                      </m:sup>
                    </m:sSup>
                  </m:oMath>
                </a14:m>
                <a:r>
                  <a:rPr lang="zh-CN" altLang="en-US" sz="2200" kern="0" dirty="0">
                    <a:solidFill>
                      <a:srgbClr val="000000"/>
                    </a:solidFill>
                    <a:latin typeface="微软雅黑" panose="020B0503020204020204" pitchFamily="34" charset="-122"/>
                    <a:ea typeface="微软雅黑" panose="020B0503020204020204" pitchFamily="34" charset="-122"/>
                  </a:rPr>
                  <a:t>和</a:t>
                </a:r>
                <a14:m>
                  <m:oMath xmlns:m="http://schemas.openxmlformats.org/officeDocument/2006/math">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smtClean="0">
                            <a:solidFill>
                              <a:srgbClr val="000000"/>
                            </a:solidFill>
                            <a:latin typeface="Cambria Math" panose="02040503050406030204" pitchFamily="18" charset="0"/>
                            <a:ea typeface="微软雅黑" panose="020B0503020204020204" pitchFamily="34" charset="-122"/>
                          </a:rPr>
                          <m:t>𝒃</m:t>
                        </m:r>
                      </m:e>
                      <m:sup>
                        <m:r>
                          <a:rPr lang="en-US" altLang="zh-CN" sz="2200" b="1" i="1" kern="0" smtClean="0">
                            <a:solidFill>
                              <a:srgbClr val="000000"/>
                            </a:solidFill>
                            <a:latin typeface="Cambria Math" panose="02040503050406030204" pitchFamily="18" charset="0"/>
                            <a:ea typeface="微软雅黑" panose="020B0503020204020204" pitchFamily="34" charset="-122"/>
                          </a:rPr>
                          <m:t>(</m:t>
                        </m:r>
                        <m:r>
                          <m:rPr>
                            <m:sty m:val="p"/>
                          </m:rPr>
                          <a:rPr lang="en-US" altLang="zh-CN" sz="2200" b="0" i="0" kern="0" smtClean="0">
                            <a:solidFill>
                              <a:srgbClr val="000000"/>
                            </a:solidFill>
                            <a:latin typeface="Cambria Math" panose="02040503050406030204" pitchFamily="18" charset="0"/>
                            <a:ea typeface="微软雅黑" panose="020B0503020204020204" pitchFamily="34" charset="-122"/>
                          </a:rPr>
                          <m:t>l</m:t>
                        </m:r>
                        <m:r>
                          <a:rPr lang="en-US" altLang="zh-CN" sz="2200" b="0" i="0" kern="0" smtClean="0">
                            <a:solidFill>
                              <a:srgbClr val="000000"/>
                            </a:solidFill>
                            <a:latin typeface="Cambria Math" panose="02040503050406030204" pitchFamily="18" charset="0"/>
                            <a:ea typeface="微软雅黑" panose="020B0503020204020204" pitchFamily="34" charset="-122"/>
                          </a:rPr>
                          <m:t>)</m:t>
                        </m:r>
                      </m:sup>
                    </m:sSup>
                  </m:oMath>
                </a14:m>
                <a:r>
                  <a:rPr lang="zh-CN" altLang="en-US" sz="2200" kern="0" dirty="0">
                    <a:solidFill>
                      <a:srgbClr val="000000"/>
                    </a:solidFill>
                    <a:latin typeface="微软雅黑" panose="020B0503020204020204" pitchFamily="34" charset="-122"/>
                    <a:ea typeface="微软雅黑" panose="020B0503020204020204" pitchFamily="34" charset="-122"/>
                  </a:rPr>
                  <a:t>更新方式为：</a:t>
                </a:r>
                <a:endParaRPr lang="en-US" altLang="zh-CN" sz="2200" kern="0" dirty="0">
                  <a:solidFill>
                    <a:srgbClr val="000000"/>
                  </a:solidFill>
                  <a:latin typeface="微软雅黑" panose="020B0503020204020204" pitchFamily="34" charset="-122"/>
                  <a:ea typeface="微软雅黑" panose="020B0503020204020204" pitchFamily="34" charset="-122"/>
                </a:endParaRPr>
              </a:p>
              <a:p>
                <a:pPr lvl="1">
                  <a:spcBef>
                    <a:spcPts val="600"/>
                  </a:spcBef>
                  <a:spcAft>
                    <a:spcPts val="600"/>
                  </a:spcAft>
                  <a:buClr>
                    <a:srgbClr val="0000FF"/>
                  </a:buClr>
                </a:pPr>
                <a:r>
                  <a:rPr lang="en-US" altLang="zh-CN" sz="2200" kern="0" dirty="0">
                    <a:solidFill>
                      <a:srgbClr val="000000"/>
                    </a:solidFill>
                    <a:ea typeface="微软雅黑" panose="020B0503020204020204" pitchFamily="34" charset="-122"/>
                  </a:rPr>
                  <a:t>                                               </a:t>
                </a:r>
                <a14:m>
                  <m:oMath xmlns:m="http://schemas.openxmlformats.org/officeDocument/2006/math">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𝑾</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r>
                      <a:rPr lang="en-US" altLang="zh-CN" sz="2200" i="1" kern="0" smtClean="0">
                        <a:solidFill>
                          <a:srgbClr val="000000"/>
                        </a:solidFill>
                        <a:latin typeface="Cambria Math" panose="02040503050406030204" pitchFamily="18" charset="0"/>
                        <a:ea typeface="Cambria Math" panose="02040503050406030204" pitchFamily="18" charset="0"/>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𝑾</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r>
                      <a:rPr lang="en-US" altLang="zh-CN" sz="2200" b="0" i="1" kern="0" smtClean="0">
                        <a:solidFill>
                          <a:srgbClr val="000000"/>
                        </a:solidFill>
                        <a:latin typeface="Cambria Math" panose="02040503050406030204" pitchFamily="18" charset="0"/>
                        <a:ea typeface="微软雅黑" panose="020B0503020204020204" pitchFamily="34" charset="-122"/>
                      </a:rPr>
                      <m:t>−</m:t>
                    </m:r>
                    <m:r>
                      <a:rPr lang="zh-CN" altLang="en-US" sz="2200" b="0" i="1" kern="0" smtClean="0">
                        <a:solidFill>
                          <a:srgbClr val="000000"/>
                        </a:solidFill>
                        <a:latin typeface="Cambria Math" panose="02040503050406030204" pitchFamily="18" charset="0"/>
                        <a:ea typeface="微软雅黑" panose="020B0503020204020204" pitchFamily="34" charset="-122"/>
                      </a:rPr>
                      <m:t>𝛼</m:t>
                    </m:r>
                    <m:f>
                      <m:fPr>
                        <m:ctrlPr>
                          <a:rPr lang="en-US" altLang="zh-CN" sz="2200" b="0" i="1" kern="0" smtClean="0">
                            <a:solidFill>
                              <a:srgbClr val="000000"/>
                            </a:solidFill>
                            <a:latin typeface="Cambria Math" panose="02040503050406030204" pitchFamily="18" charset="0"/>
                            <a:ea typeface="微软雅黑" panose="020B0503020204020204" pitchFamily="34" charset="-122"/>
                          </a:rPr>
                        </m:ctrlPr>
                      </m:fPr>
                      <m:num>
                        <m:r>
                          <a:rPr lang="zh-CN" altLang="en-US" sz="2200" b="0" i="1" kern="0" smtClea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𝑅</m:t>
                        </m:r>
                        <m:d>
                          <m:dPr>
                            <m:ctrlPr>
                              <a:rPr lang="en-US" altLang="zh-CN" sz="2200" i="1" kern="0">
                                <a:solidFill>
                                  <a:srgbClr val="000000"/>
                                </a:solidFill>
                                <a:latin typeface="Cambria Math" panose="02040503050406030204" pitchFamily="18" charset="0"/>
                                <a:ea typeface="微软雅黑" panose="020B0503020204020204" pitchFamily="34" charset="-122"/>
                              </a:rPr>
                            </m:ctrlPr>
                          </m:dPr>
                          <m:e>
                            <m:r>
                              <a:rPr lang="en-US" altLang="zh-CN" sz="2200" b="1" i="1" kern="0">
                                <a:solidFill>
                                  <a:srgbClr val="000000"/>
                                </a:solidFill>
                                <a:latin typeface="Cambria Math" panose="02040503050406030204" pitchFamily="18" charset="0"/>
                                <a:ea typeface="微软雅黑" panose="020B0503020204020204" pitchFamily="34" charset="-122"/>
                              </a:rPr>
                              <m:t>𝑾</m:t>
                            </m:r>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b="1" i="1" kern="0">
                                <a:solidFill>
                                  <a:srgbClr val="000000"/>
                                </a:solidFill>
                                <a:latin typeface="Cambria Math" panose="02040503050406030204" pitchFamily="18" charset="0"/>
                                <a:ea typeface="微软雅黑" panose="020B0503020204020204" pitchFamily="34" charset="-122"/>
                              </a:rPr>
                              <m:t>𝒃</m:t>
                            </m:r>
                          </m:e>
                        </m:d>
                      </m:num>
                      <m:den>
                        <m:r>
                          <a:rPr lang="zh-CN" altLang="en-US"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𝑾</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den>
                    </m:f>
                  </m:oMath>
                </a14:m>
                <a:endParaRPr lang="en-US" altLang="zh-CN" sz="2200" kern="0" dirty="0">
                  <a:solidFill>
                    <a:srgbClr val="000000"/>
                  </a:solidFill>
                  <a:latin typeface="微软雅黑" panose="020B0503020204020204" pitchFamily="34" charset="-122"/>
                  <a:ea typeface="微软雅黑" panose="020B0503020204020204" pitchFamily="34" charset="-122"/>
                </a:endParaRPr>
              </a:p>
              <a:p>
                <a:pPr lvl="1">
                  <a:spcBef>
                    <a:spcPts val="600"/>
                  </a:spcBef>
                  <a:spcAft>
                    <a:spcPts val="600"/>
                  </a:spcAft>
                  <a:buClr>
                    <a:srgbClr val="0000FF"/>
                  </a:buClr>
                </a:pPr>
                <a:r>
                  <a:rPr lang="en-US" altLang="zh-CN" sz="2200" kern="0" dirty="0">
                    <a:solidFill>
                      <a:srgbClr val="000000"/>
                    </a:solidFill>
                    <a:ea typeface="微软雅黑" panose="020B0503020204020204" pitchFamily="34" charset="-122"/>
                  </a:rPr>
                  <a:t>                                                       </a:t>
                </a:r>
                <a14:m>
                  <m:oMath xmlns:m="http://schemas.openxmlformats.org/officeDocument/2006/math">
                    <m:r>
                      <a:rPr lang="en-US" altLang="zh-CN" sz="2200" i="1" kern="0" dirty="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𝑾</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r>
                      <a:rPr lang="en-US" altLang="zh-CN" sz="2200" i="1" kern="0">
                        <a:solidFill>
                          <a:srgbClr val="000000"/>
                        </a:solidFill>
                        <a:latin typeface="Cambria Math" panose="02040503050406030204" pitchFamily="18" charset="0"/>
                        <a:ea typeface="微软雅黑" panose="020B0503020204020204" pitchFamily="34" charset="-122"/>
                      </a:rPr>
                      <m:t>−</m:t>
                    </m:r>
                    <m:r>
                      <a:rPr lang="zh-CN" altLang="en-US" sz="2200" i="1" kern="0">
                        <a:solidFill>
                          <a:srgbClr val="000000"/>
                        </a:solidFill>
                        <a:latin typeface="Cambria Math" panose="02040503050406030204" pitchFamily="18" charset="0"/>
                        <a:ea typeface="微软雅黑" panose="020B0503020204020204" pitchFamily="34" charset="-122"/>
                      </a:rPr>
                      <m:t>𝛼</m:t>
                    </m:r>
                    <m:d>
                      <m:dPr>
                        <m:ctrlPr>
                          <a:rPr lang="en-US" altLang="zh-CN" sz="2200" i="1" kern="0" smtClean="0">
                            <a:solidFill>
                              <a:srgbClr val="000000"/>
                            </a:solidFill>
                            <a:latin typeface="Cambria Math" panose="02040503050406030204" pitchFamily="18" charset="0"/>
                            <a:ea typeface="微软雅黑" panose="020B0503020204020204" pitchFamily="34" charset="-122"/>
                          </a:rPr>
                        </m:ctrlPr>
                      </m:dPr>
                      <m:e>
                        <m:f>
                          <m:fPr>
                            <m:ctrlPr>
                              <a:rPr lang="en-US" altLang="zh-CN" sz="2200" i="1" kern="0" smtClean="0">
                                <a:solidFill>
                                  <a:srgbClr val="000000"/>
                                </a:solidFill>
                                <a:latin typeface="Cambria Math" panose="02040503050406030204" pitchFamily="18" charset="0"/>
                                <a:ea typeface="微软雅黑" panose="020B0503020204020204" pitchFamily="34" charset="-122"/>
                              </a:rPr>
                            </m:ctrlPr>
                          </m:fPr>
                          <m:num>
                            <m:r>
                              <a:rPr lang="en-US" altLang="zh-CN" sz="2200" b="0" i="1" kern="0" smtClean="0">
                                <a:solidFill>
                                  <a:srgbClr val="000000"/>
                                </a:solidFill>
                                <a:latin typeface="Cambria Math" panose="02040503050406030204" pitchFamily="18" charset="0"/>
                                <a:ea typeface="微软雅黑" panose="020B0503020204020204" pitchFamily="34" charset="-122"/>
                              </a:rPr>
                              <m:t>1</m:t>
                            </m:r>
                          </m:num>
                          <m:den>
                            <m:r>
                              <a:rPr lang="en-US" altLang="zh-CN" sz="2200" b="0" i="1" kern="0" smtClean="0">
                                <a:solidFill>
                                  <a:srgbClr val="000000"/>
                                </a:solidFill>
                                <a:latin typeface="Cambria Math" panose="02040503050406030204" pitchFamily="18" charset="0"/>
                                <a:ea typeface="微软雅黑" panose="020B0503020204020204" pitchFamily="34" charset="-122"/>
                              </a:rPr>
                              <m:t>𝑁</m:t>
                            </m:r>
                          </m:den>
                        </m:f>
                        <m:nary>
                          <m:naryPr>
                            <m:chr m:val="∑"/>
                            <m:ctrlPr>
                              <a:rPr lang="en-US" altLang="zh-CN" sz="2200" i="1" kern="0" smtClean="0">
                                <a:solidFill>
                                  <a:srgbClr val="000000"/>
                                </a:solidFill>
                                <a:latin typeface="Cambria Math" panose="02040503050406030204" pitchFamily="18" charset="0"/>
                                <a:ea typeface="微软雅黑" panose="020B0503020204020204" pitchFamily="34" charset="-122"/>
                              </a:rPr>
                            </m:ctrlPr>
                          </m:naryPr>
                          <m:sub>
                            <m:r>
                              <m:rPr>
                                <m:brk m:alnAt="23"/>
                              </m:rPr>
                              <a:rPr lang="en-US" altLang="zh-CN" sz="2200" b="0" i="1" kern="0" smtClean="0">
                                <a:solidFill>
                                  <a:srgbClr val="000000"/>
                                </a:solidFill>
                                <a:latin typeface="Cambria Math" panose="02040503050406030204" pitchFamily="18" charset="0"/>
                                <a:ea typeface="微软雅黑" panose="020B0503020204020204" pitchFamily="34" charset="-122"/>
                              </a:rPr>
                              <m:t>𝑛</m:t>
                            </m:r>
                            <m:r>
                              <a:rPr lang="en-US" altLang="zh-CN" sz="2200" b="0" i="1" kern="0" smtClean="0">
                                <a:solidFill>
                                  <a:srgbClr val="000000"/>
                                </a:solidFill>
                                <a:latin typeface="Cambria Math" panose="02040503050406030204" pitchFamily="18" charset="0"/>
                                <a:ea typeface="微软雅黑" panose="020B0503020204020204" pitchFamily="34" charset="-122"/>
                              </a:rPr>
                              <m:t>=1</m:t>
                            </m:r>
                          </m:sub>
                          <m:sup>
                            <m:r>
                              <a:rPr lang="en-US" altLang="zh-CN" sz="2200" b="0" i="1" kern="0" smtClean="0">
                                <a:solidFill>
                                  <a:srgbClr val="000000"/>
                                </a:solidFill>
                                <a:latin typeface="Cambria Math" panose="02040503050406030204" pitchFamily="18" charset="0"/>
                                <a:ea typeface="微软雅黑" panose="020B0503020204020204" pitchFamily="34" charset="-122"/>
                              </a:rPr>
                              <m:t>𝑁</m:t>
                            </m:r>
                          </m:sup>
                          <m:e>
                            <m:r>
                              <a:rPr lang="en-US" altLang="zh-CN" sz="2200" i="1" kern="0">
                                <a:solidFill>
                                  <a:srgbClr val="000000"/>
                                </a:solidFill>
                                <a:latin typeface="Cambria Math" panose="02040503050406030204" pitchFamily="18" charset="0"/>
                                <a:ea typeface="微软雅黑" panose="020B0503020204020204" pitchFamily="34" charset="-122"/>
                              </a:rPr>
                              <m:t>(</m:t>
                            </m:r>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𝐿</m:t>
                                </m:r>
                                <m:d>
                                  <m:dPr>
                                    <m:ctrlPr>
                                      <a:rPr lang="en-US" altLang="zh-CN" sz="2200" i="1" kern="0">
                                        <a:solidFill>
                                          <a:srgbClr val="000000"/>
                                        </a:solidFill>
                                        <a:latin typeface="Cambria Math" panose="02040503050406030204" pitchFamily="18" charset="0"/>
                                        <a:ea typeface="微软雅黑" panose="020B0503020204020204" pitchFamily="34" charset="-122"/>
                                      </a:rPr>
                                    </m:ctrlPr>
                                  </m:dPr>
                                  <m:e>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𝒚</m:t>
                                        </m:r>
                                      </m:e>
                                      <m:sup>
                                        <m:d>
                                          <m:dPr>
                                            <m:ctrlPr>
                                              <a:rPr lang="en-US" altLang="zh-CN" sz="2200" i="1" kern="0">
                                                <a:solidFill>
                                                  <a:srgbClr val="000000"/>
                                                </a:solidFill>
                                                <a:latin typeface="Cambria Math" panose="02040503050406030204" pitchFamily="18" charset="0"/>
                                                <a:ea typeface="微软雅黑" panose="020B0503020204020204" pitchFamily="34" charset="-122"/>
                                              </a:rPr>
                                            </m:ctrlPr>
                                          </m:dPr>
                                          <m:e>
                                            <m:r>
                                              <a:rPr lang="en-US" altLang="zh-CN" sz="2200" i="1" kern="0">
                                                <a:solidFill>
                                                  <a:srgbClr val="000000"/>
                                                </a:solidFill>
                                                <a:latin typeface="Cambria Math" panose="02040503050406030204" pitchFamily="18" charset="0"/>
                                                <a:ea typeface="微软雅黑" panose="020B0503020204020204" pitchFamily="34" charset="-122"/>
                                              </a:rPr>
                                              <m:t>𝑛</m:t>
                                            </m:r>
                                          </m:e>
                                        </m:d>
                                      </m:sup>
                                    </m:sSup>
                                    <m:r>
                                      <a:rPr lang="en-US" altLang="zh-CN"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acc>
                                          <m:accPr>
                                            <m:chr m:val="̂"/>
                                            <m:ctrlPr>
                                              <a:rPr lang="en-US" altLang="zh-CN" sz="2200" b="1" i="1" kern="0">
                                                <a:solidFill>
                                                  <a:srgbClr val="000000"/>
                                                </a:solidFill>
                                                <a:latin typeface="Cambria Math" panose="02040503050406030204" pitchFamily="18" charset="0"/>
                                                <a:ea typeface="微软雅黑" panose="020B0503020204020204" pitchFamily="34" charset="-122"/>
                                              </a:rPr>
                                            </m:ctrlPr>
                                          </m:accPr>
                                          <m:e>
                                            <m:r>
                                              <a:rPr lang="en-US" altLang="zh-CN" sz="2200" b="1" i="1" kern="0">
                                                <a:solidFill>
                                                  <a:srgbClr val="000000"/>
                                                </a:solidFill>
                                                <a:latin typeface="Cambria Math" panose="02040503050406030204" pitchFamily="18" charset="0"/>
                                                <a:ea typeface="微软雅黑" panose="020B0503020204020204" pitchFamily="34" charset="-122"/>
                                              </a:rPr>
                                              <m:t>𝒚</m:t>
                                            </m:r>
                                          </m:e>
                                        </m:acc>
                                      </m:e>
                                      <m:sup>
                                        <m:d>
                                          <m:dPr>
                                            <m:ctrlPr>
                                              <a:rPr lang="en-US" altLang="zh-CN" sz="2200" i="1" kern="0">
                                                <a:solidFill>
                                                  <a:srgbClr val="000000"/>
                                                </a:solidFill>
                                                <a:latin typeface="Cambria Math" panose="02040503050406030204" pitchFamily="18" charset="0"/>
                                                <a:ea typeface="微软雅黑" panose="020B0503020204020204" pitchFamily="34" charset="-122"/>
                                              </a:rPr>
                                            </m:ctrlPr>
                                          </m:dPr>
                                          <m:e>
                                            <m:r>
                                              <a:rPr lang="en-US" altLang="zh-CN" sz="2200" i="1" kern="0">
                                                <a:solidFill>
                                                  <a:srgbClr val="000000"/>
                                                </a:solidFill>
                                                <a:latin typeface="Cambria Math" panose="02040503050406030204" pitchFamily="18" charset="0"/>
                                                <a:ea typeface="微软雅黑" panose="020B0503020204020204" pitchFamily="34" charset="-122"/>
                                              </a:rPr>
                                              <m:t>𝑛</m:t>
                                            </m:r>
                                          </m:e>
                                        </m:d>
                                      </m:sup>
                                    </m:sSup>
                                  </m:e>
                                </m:d>
                              </m:num>
                              <m:den>
                                <m:r>
                                  <a:rPr lang="zh-CN" altLang="en-US"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𝑾</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den>
                            </m:f>
                            <m:r>
                              <a:rPr lang="en-US" altLang="zh-CN" sz="2200" i="1" kern="0">
                                <a:solidFill>
                                  <a:srgbClr val="000000"/>
                                </a:solidFill>
                                <a:latin typeface="Cambria Math" panose="02040503050406030204" pitchFamily="18" charset="0"/>
                                <a:ea typeface="微软雅黑" panose="020B0503020204020204" pitchFamily="34" charset="-122"/>
                              </a:rPr>
                              <m:t>)</m:t>
                            </m:r>
                          </m:e>
                        </m:nary>
                        <m:r>
                          <a:rPr lang="en-US" altLang="zh-CN" sz="2200" b="0" i="1" kern="0" smtClean="0">
                            <a:solidFill>
                              <a:srgbClr val="000000"/>
                            </a:solidFill>
                            <a:latin typeface="Cambria Math" panose="02040503050406030204" pitchFamily="18" charset="0"/>
                            <a:ea typeface="微软雅黑" panose="020B0503020204020204" pitchFamily="34" charset="-122"/>
                          </a:rPr>
                          <m:t>+</m:t>
                        </m:r>
                        <m:r>
                          <a:rPr lang="zh-CN" altLang="en-US" sz="2200" i="1" kern="0">
                            <a:solidFill>
                              <a:srgbClr val="000000"/>
                            </a:solidFill>
                            <a:latin typeface="Cambria Math" panose="02040503050406030204" pitchFamily="18" charset="0"/>
                            <a:ea typeface="微软雅黑" panose="020B0503020204020204" pitchFamily="34" charset="-122"/>
                          </a:rPr>
                          <m:t>𝜆</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𝑾</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e>
                    </m:d>
                  </m:oMath>
                </a14:m>
                <a:endParaRPr lang="en-US" altLang="zh-CN" sz="2200" kern="0" dirty="0">
                  <a:solidFill>
                    <a:srgbClr val="000000"/>
                  </a:solidFill>
                  <a:latin typeface="微软雅黑" panose="020B0503020204020204" pitchFamily="34" charset="-122"/>
                  <a:ea typeface="微软雅黑" panose="020B0503020204020204" pitchFamily="34" charset="-122"/>
                </a:endParaRPr>
              </a:p>
              <a:p>
                <a:pPr lvl="1">
                  <a:spcBef>
                    <a:spcPts val="600"/>
                  </a:spcBef>
                  <a:spcAft>
                    <a:spcPts val="600"/>
                  </a:spcAft>
                  <a:buClr>
                    <a:srgbClr val="0000FF"/>
                  </a:buClr>
                </a:pPr>
                <a:r>
                  <a:rPr lang="en-US" altLang="zh-CN" sz="2200" kern="0" dirty="0">
                    <a:solidFill>
                      <a:srgbClr val="000000"/>
                    </a:solidFill>
                    <a:ea typeface="微软雅黑" panose="020B0503020204020204" pitchFamily="34" charset="-122"/>
                  </a:rPr>
                  <a:t>                                                </a:t>
                </a:r>
                <a14:m>
                  <m:oMath xmlns:m="http://schemas.openxmlformats.org/officeDocument/2006/math">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smtClean="0">
                            <a:solidFill>
                              <a:srgbClr val="000000"/>
                            </a:solidFill>
                            <a:latin typeface="Cambria Math" panose="02040503050406030204" pitchFamily="18" charset="0"/>
                            <a:ea typeface="微软雅黑" panose="020B0503020204020204" pitchFamily="34" charset="-122"/>
                          </a:rPr>
                          <m:t>𝒃</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r>
                      <a:rPr lang="en-US" altLang="zh-CN" sz="2200" i="1" kern="0">
                        <a:solidFill>
                          <a:srgbClr val="000000"/>
                        </a:solidFill>
                        <a:latin typeface="Cambria Math" panose="02040503050406030204" pitchFamily="18" charset="0"/>
                        <a:ea typeface="Cambria Math" panose="02040503050406030204" pitchFamily="18" charset="0"/>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smtClean="0">
                            <a:solidFill>
                              <a:srgbClr val="000000"/>
                            </a:solidFill>
                            <a:latin typeface="Cambria Math" panose="02040503050406030204" pitchFamily="18" charset="0"/>
                            <a:ea typeface="微软雅黑" panose="020B0503020204020204" pitchFamily="34" charset="-122"/>
                          </a:rPr>
                          <m:t>𝒃</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r>
                      <a:rPr lang="en-US" altLang="zh-CN" sz="2200" i="1" kern="0">
                        <a:solidFill>
                          <a:srgbClr val="000000"/>
                        </a:solidFill>
                        <a:latin typeface="Cambria Math" panose="02040503050406030204" pitchFamily="18" charset="0"/>
                        <a:ea typeface="微软雅黑" panose="020B0503020204020204" pitchFamily="34" charset="-122"/>
                      </a:rPr>
                      <m:t>−</m:t>
                    </m:r>
                    <m:r>
                      <a:rPr lang="zh-CN" altLang="en-US" sz="2200" i="1" kern="0">
                        <a:solidFill>
                          <a:srgbClr val="000000"/>
                        </a:solidFill>
                        <a:latin typeface="Cambria Math" panose="02040503050406030204" pitchFamily="18" charset="0"/>
                        <a:ea typeface="微软雅黑" panose="020B0503020204020204" pitchFamily="34" charset="-122"/>
                      </a:rPr>
                      <m:t>𝛼</m:t>
                    </m:r>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𝑅</m:t>
                        </m:r>
                        <m:d>
                          <m:dPr>
                            <m:ctrlPr>
                              <a:rPr lang="en-US" altLang="zh-CN" sz="2200" i="1" kern="0">
                                <a:solidFill>
                                  <a:srgbClr val="000000"/>
                                </a:solidFill>
                                <a:latin typeface="Cambria Math" panose="02040503050406030204" pitchFamily="18" charset="0"/>
                                <a:ea typeface="微软雅黑" panose="020B0503020204020204" pitchFamily="34" charset="-122"/>
                              </a:rPr>
                            </m:ctrlPr>
                          </m:dPr>
                          <m:e>
                            <m:r>
                              <a:rPr lang="en-US" altLang="zh-CN" sz="2200" b="1" i="1" kern="0">
                                <a:solidFill>
                                  <a:srgbClr val="000000"/>
                                </a:solidFill>
                                <a:latin typeface="Cambria Math" panose="02040503050406030204" pitchFamily="18" charset="0"/>
                                <a:ea typeface="微软雅黑" panose="020B0503020204020204" pitchFamily="34" charset="-122"/>
                              </a:rPr>
                              <m:t>𝑾</m:t>
                            </m:r>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b="1" i="1" kern="0">
                                <a:solidFill>
                                  <a:srgbClr val="000000"/>
                                </a:solidFill>
                                <a:latin typeface="Cambria Math" panose="02040503050406030204" pitchFamily="18" charset="0"/>
                                <a:ea typeface="微软雅黑" panose="020B0503020204020204" pitchFamily="34" charset="-122"/>
                              </a:rPr>
                              <m:t>𝒃</m:t>
                            </m:r>
                          </m:e>
                        </m:d>
                      </m:num>
                      <m:den>
                        <m:r>
                          <a:rPr lang="zh-CN" altLang="en-US"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smtClean="0">
                                <a:solidFill>
                                  <a:srgbClr val="000000"/>
                                </a:solidFill>
                                <a:latin typeface="Cambria Math" panose="02040503050406030204" pitchFamily="18" charset="0"/>
                                <a:ea typeface="微软雅黑" panose="020B0503020204020204" pitchFamily="34" charset="-122"/>
                              </a:rPr>
                              <m:t>𝒃</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den>
                    </m:f>
                  </m:oMath>
                </a14:m>
                <a:endParaRPr lang="en-US" altLang="zh-CN" sz="2200" kern="0" dirty="0">
                  <a:solidFill>
                    <a:srgbClr val="000000"/>
                  </a:solidFill>
                  <a:latin typeface="微软雅黑" panose="020B0503020204020204" pitchFamily="34" charset="-122"/>
                  <a:ea typeface="微软雅黑" panose="020B0503020204020204" pitchFamily="34" charset="-122"/>
                </a:endParaRPr>
              </a:p>
              <a:p>
                <a:pPr lvl="1">
                  <a:spcBef>
                    <a:spcPts val="600"/>
                  </a:spcBef>
                  <a:spcAft>
                    <a:spcPts val="600"/>
                  </a:spcAft>
                  <a:buClr>
                    <a:srgbClr val="0000FF"/>
                  </a:buClr>
                </a:pPr>
                <a:r>
                  <a:rPr lang="en-US" altLang="zh-CN" sz="2200" kern="0" dirty="0">
                    <a:solidFill>
                      <a:srgbClr val="000000"/>
                    </a:solidFill>
                    <a:ea typeface="微软雅黑" panose="020B0503020204020204" pitchFamily="34" charset="-122"/>
                  </a:rPr>
                  <a:t>                                                       </a:t>
                </a:r>
                <a14:m>
                  <m:oMath xmlns:m="http://schemas.openxmlformats.org/officeDocument/2006/math">
                    <m:r>
                      <a:rPr lang="en-US" altLang="zh-CN" sz="2200" i="1" kern="0" dirty="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smtClean="0">
                            <a:solidFill>
                              <a:srgbClr val="000000"/>
                            </a:solidFill>
                            <a:latin typeface="Cambria Math" panose="02040503050406030204" pitchFamily="18" charset="0"/>
                            <a:ea typeface="微软雅黑" panose="020B0503020204020204" pitchFamily="34" charset="-122"/>
                          </a:rPr>
                          <m:t>𝒃</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r>
                      <a:rPr lang="en-US" altLang="zh-CN" sz="2200" i="1" kern="0">
                        <a:solidFill>
                          <a:srgbClr val="000000"/>
                        </a:solidFill>
                        <a:latin typeface="Cambria Math" panose="02040503050406030204" pitchFamily="18" charset="0"/>
                        <a:ea typeface="微软雅黑" panose="020B0503020204020204" pitchFamily="34" charset="-122"/>
                      </a:rPr>
                      <m:t>−</m:t>
                    </m:r>
                    <m:r>
                      <a:rPr lang="zh-CN" altLang="en-US" sz="2200" i="1" kern="0">
                        <a:solidFill>
                          <a:srgbClr val="000000"/>
                        </a:solidFill>
                        <a:latin typeface="Cambria Math" panose="02040503050406030204" pitchFamily="18" charset="0"/>
                        <a:ea typeface="微软雅黑" panose="020B0503020204020204" pitchFamily="34" charset="-122"/>
                      </a:rPr>
                      <m:t>𝛼</m:t>
                    </m:r>
                    <m:d>
                      <m:dPr>
                        <m:ctrlPr>
                          <a:rPr lang="en-US" altLang="zh-CN" sz="2200" i="1" kern="0">
                            <a:solidFill>
                              <a:srgbClr val="000000"/>
                            </a:solidFill>
                            <a:latin typeface="Cambria Math" panose="02040503050406030204" pitchFamily="18" charset="0"/>
                            <a:ea typeface="微软雅黑" panose="020B0503020204020204" pitchFamily="34" charset="-122"/>
                          </a:rPr>
                        </m:ctrlPr>
                      </m:dPr>
                      <m:e>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en-US" altLang="zh-CN" sz="2200" i="1" kern="0">
                                <a:solidFill>
                                  <a:srgbClr val="000000"/>
                                </a:solidFill>
                                <a:latin typeface="Cambria Math" panose="02040503050406030204" pitchFamily="18" charset="0"/>
                                <a:ea typeface="微软雅黑" panose="020B0503020204020204" pitchFamily="34" charset="-122"/>
                              </a:rPr>
                              <m:t>1</m:t>
                            </m:r>
                          </m:num>
                          <m:den>
                            <m:r>
                              <a:rPr lang="en-US" altLang="zh-CN" sz="2200" i="1" kern="0">
                                <a:solidFill>
                                  <a:srgbClr val="000000"/>
                                </a:solidFill>
                                <a:latin typeface="Cambria Math" panose="02040503050406030204" pitchFamily="18" charset="0"/>
                                <a:ea typeface="微软雅黑" panose="020B0503020204020204" pitchFamily="34" charset="-122"/>
                              </a:rPr>
                              <m:t>𝑁</m:t>
                            </m:r>
                          </m:den>
                        </m:f>
                        <m:nary>
                          <m:naryPr>
                            <m:chr m:val="∑"/>
                            <m:ctrlPr>
                              <a:rPr lang="en-US" altLang="zh-CN" sz="2200" i="1" kern="0" smtClean="0">
                                <a:solidFill>
                                  <a:srgbClr val="000000"/>
                                </a:solidFill>
                                <a:latin typeface="Cambria Math" panose="02040503050406030204" pitchFamily="18" charset="0"/>
                                <a:ea typeface="微软雅黑" panose="020B0503020204020204" pitchFamily="34" charset="-122"/>
                              </a:rPr>
                            </m:ctrlPr>
                          </m:naryPr>
                          <m:sub>
                            <m:r>
                              <m:rPr>
                                <m:brk m:alnAt="23"/>
                              </m:rPr>
                              <a:rPr lang="en-US" altLang="zh-CN" sz="2200" b="0" i="1" kern="0" smtClean="0">
                                <a:solidFill>
                                  <a:srgbClr val="000000"/>
                                </a:solidFill>
                                <a:latin typeface="Cambria Math" panose="02040503050406030204" pitchFamily="18" charset="0"/>
                                <a:ea typeface="微软雅黑" panose="020B0503020204020204" pitchFamily="34" charset="-122"/>
                              </a:rPr>
                              <m:t>𝑛</m:t>
                            </m:r>
                            <m:r>
                              <a:rPr lang="en-US" altLang="zh-CN" sz="2200" b="0" i="1" kern="0" smtClean="0">
                                <a:solidFill>
                                  <a:srgbClr val="000000"/>
                                </a:solidFill>
                                <a:latin typeface="Cambria Math" panose="02040503050406030204" pitchFamily="18" charset="0"/>
                                <a:ea typeface="微软雅黑" panose="020B0503020204020204" pitchFamily="34" charset="-122"/>
                              </a:rPr>
                              <m:t>=1</m:t>
                            </m:r>
                          </m:sub>
                          <m:sup>
                            <m:r>
                              <a:rPr lang="en-US" altLang="zh-CN" sz="2200" b="0" i="1" kern="0" smtClean="0">
                                <a:solidFill>
                                  <a:srgbClr val="000000"/>
                                </a:solidFill>
                                <a:latin typeface="Cambria Math" panose="02040503050406030204" pitchFamily="18" charset="0"/>
                                <a:ea typeface="微软雅黑" panose="020B0503020204020204" pitchFamily="34" charset="-122"/>
                              </a:rPr>
                              <m:t>𝑁</m:t>
                            </m:r>
                          </m:sup>
                          <m:e>
                            <m:r>
                              <a:rPr lang="en-US" altLang="zh-CN" sz="2200" b="0" i="1" kern="0" smtClean="0">
                                <a:solidFill>
                                  <a:srgbClr val="000000"/>
                                </a:solidFill>
                                <a:latin typeface="Cambria Math" panose="02040503050406030204" pitchFamily="18" charset="0"/>
                                <a:ea typeface="微软雅黑" panose="020B0503020204020204" pitchFamily="34" charset="-122"/>
                              </a:rPr>
                              <m:t>(</m:t>
                            </m:r>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𝐿</m:t>
                                </m:r>
                                <m:d>
                                  <m:dPr>
                                    <m:ctrlPr>
                                      <a:rPr lang="en-US" altLang="zh-CN" sz="2200" i="1" kern="0">
                                        <a:solidFill>
                                          <a:srgbClr val="000000"/>
                                        </a:solidFill>
                                        <a:latin typeface="Cambria Math" panose="02040503050406030204" pitchFamily="18" charset="0"/>
                                        <a:ea typeface="微软雅黑" panose="020B0503020204020204" pitchFamily="34" charset="-122"/>
                                      </a:rPr>
                                    </m:ctrlPr>
                                  </m:dPr>
                                  <m:e>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𝒚</m:t>
                                        </m:r>
                                      </m:e>
                                      <m:sup>
                                        <m:d>
                                          <m:dPr>
                                            <m:ctrlPr>
                                              <a:rPr lang="en-US" altLang="zh-CN" sz="2200" i="1" kern="0">
                                                <a:solidFill>
                                                  <a:srgbClr val="000000"/>
                                                </a:solidFill>
                                                <a:latin typeface="Cambria Math" panose="02040503050406030204" pitchFamily="18" charset="0"/>
                                                <a:ea typeface="微软雅黑" panose="020B0503020204020204" pitchFamily="34" charset="-122"/>
                                              </a:rPr>
                                            </m:ctrlPr>
                                          </m:dPr>
                                          <m:e>
                                            <m:r>
                                              <a:rPr lang="en-US" altLang="zh-CN" sz="2200" i="1" kern="0">
                                                <a:solidFill>
                                                  <a:srgbClr val="000000"/>
                                                </a:solidFill>
                                                <a:latin typeface="Cambria Math" panose="02040503050406030204" pitchFamily="18" charset="0"/>
                                                <a:ea typeface="微软雅黑" panose="020B0503020204020204" pitchFamily="34" charset="-122"/>
                                              </a:rPr>
                                              <m:t>𝑛</m:t>
                                            </m:r>
                                          </m:e>
                                        </m:d>
                                      </m:sup>
                                    </m:sSup>
                                    <m:r>
                                      <a:rPr lang="en-US" altLang="zh-CN"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acc>
                                          <m:accPr>
                                            <m:chr m:val="̂"/>
                                            <m:ctrlPr>
                                              <a:rPr lang="en-US" altLang="zh-CN" sz="2200" b="1" i="1" kern="0">
                                                <a:solidFill>
                                                  <a:srgbClr val="000000"/>
                                                </a:solidFill>
                                                <a:latin typeface="Cambria Math" panose="02040503050406030204" pitchFamily="18" charset="0"/>
                                                <a:ea typeface="微软雅黑" panose="020B0503020204020204" pitchFamily="34" charset="-122"/>
                                              </a:rPr>
                                            </m:ctrlPr>
                                          </m:accPr>
                                          <m:e>
                                            <m:r>
                                              <a:rPr lang="en-US" altLang="zh-CN" sz="2200" b="1" i="1" kern="0">
                                                <a:solidFill>
                                                  <a:srgbClr val="000000"/>
                                                </a:solidFill>
                                                <a:latin typeface="Cambria Math" panose="02040503050406030204" pitchFamily="18" charset="0"/>
                                                <a:ea typeface="微软雅黑" panose="020B0503020204020204" pitchFamily="34" charset="-122"/>
                                              </a:rPr>
                                              <m:t>𝒚</m:t>
                                            </m:r>
                                          </m:e>
                                        </m:acc>
                                      </m:e>
                                      <m:sup>
                                        <m:d>
                                          <m:dPr>
                                            <m:ctrlPr>
                                              <a:rPr lang="en-US" altLang="zh-CN" sz="2200" i="1" kern="0">
                                                <a:solidFill>
                                                  <a:srgbClr val="000000"/>
                                                </a:solidFill>
                                                <a:latin typeface="Cambria Math" panose="02040503050406030204" pitchFamily="18" charset="0"/>
                                                <a:ea typeface="微软雅黑" panose="020B0503020204020204" pitchFamily="34" charset="-122"/>
                                              </a:rPr>
                                            </m:ctrlPr>
                                          </m:dPr>
                                          <m:e>
                                            <m:r>
                                              <a:rPr lang="en-US" altLang="zh-CN" sz="2200" i="1" kern="0">
                                                <a:solidFill>
                                                  <a:srgbClr val="000000"/>
                                                </a:solidFill>
                                                <a:latin typeface="Cambria Math" panose="02040503050406030204" pitchFamily="18" charset="0"/>
                                                <a:ea typeface="微软雅黑" panose="020B0503020204020204" pitchFamily="34" charset="-122"/>
                                              </a:rPr>
                                              <m:t>𝑛</m:t>
                                            </m:r>
                                          </m:e>
                                        </m:d>
                                      </m:sup>
                                    </m:sSup>
                                  </m:e>
                                </m:d>
                              </m:num>
                              <m:den>
                                <m:r>
                                  <a:rPr lang="zh-CN" altLang="en-US"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𝒃</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den>
                            </m:f>
                            <m:r>
                              <a:rPr lang="en-US" altLang="zh-CN" sz="2200" b="0" i="1" kern="0" smtClean="0">
                                <a:solidFill>
                                  <a:srgbClr val="000000"/>
                                </a:solidFill>
                                <a:latin typeface="Cambria Math" panose="02040503050406030204" pitchFamily="18" charset="0"/>
                                <a:ea typeface="微软雅黑" panose="020B0503020204020204" pitchFamily="34" charset="-122"/>
                              </a:rPr>
                              <m:t>)</m:t>
                            </m:r>
                          </m:e>
                        </m:nary>
                      </m:e>
                    </m:d>
                  </m:oMath>
                </a14:m>
                <a:endParaRPr lang="en-US" altLang="zh-CN" sz="2200" kern="0" dirty="0">
                  <a:solidFill>
                    <a:srgbClr val="000000"/>
                  </a:solidFill>
                  <a:latin typeface="微软雅黑" panose="020B0503020204020204" pitchFamily="34" charset="-122"/>
                  <a:ea typeface="微软雅黑" panose="020B0503020204020204" pitchFamily="34" charset="-122"/>
                </a:endParaRPr>
              </a:p>
              <a:p>
                <a:pPr lvl="1">
                  <a:spcBef>
                    <a:spcPts val="600"/>
                  </a:spcBef>
                  <a:spcAft>
                    <a:spcPts val="600"/>
                  </a:spcAft>
                  <a:buClr>
                    <a:srgbClr val="0000FF"/>
                  </a:buClr>
                </a:pPr>
                <a:r>
                  <a:rPr lang="en-US" altLang="zh-CN" sz="2200" kern="0" dirty="0">
                    <a:solidFill>
                      <a:srgbClr val="000000"/>
                    </a:solidFill>
                    <a:latin typeface="微软雅黑" panose="020B0503020204020204" pitchFamily="34" charset="-122"/>
                    <a:ea typeface="微软雅黑" panose="020B0503020204020204" pitchFamily="34" charset="-122"/>
                  </a:rPr>
                  <a:t>	</a:t>
                </a:r>
                <a:r>
                  <a:rPr lang="zh-CN" altLang="en-US" sz="2200" kern="0" dirty="0">
                    <a:solidFill>
                      <a:srgbClr val="000000"/>
                    </a:solidFill>
                    <a:latin typeface="微软雅黑" panose="020B0503020204020204" pitchFamily="34" charset="-122"/>
                    <a:ea typeface="微软雅黑" panose="020B0503020204020204" pitchFamily="34" charset="-122"/>
                  </a:rPr>
                  <a:t>其中</a:t>
                </a:r>
                <a14:m>
                  <m:oMath xmlns:m="http://schemas.openxmlformats.org/officeDocument/2006/math">
                    <m:r>
                      <a:rPr lang="zh-CN" altLang="en-US" sz="2200" b="0" i="1" kern="0" smtClean="0">
                        <a:solidFill>
                          <a:srgbClr val="000000"/>
                        </a:solidFill>
                        <a:latin typeface="Cambria Math" panose="02040503050406030204" pitchFamily="18" charset="0"/>
                        <a:ea typeface="微软雅黑" panose="020B0503020204020204" pitchFamily="34" charset="-122"/>
                      </a:rPr>
                      <m:t>𝛼</m:t>
                    </m:r>
                  </m:oMath>
                </a14:m>
                <a:r>
                  <a:rPr lang="zh-CN" altLang="en-US" sz="2200" kern="0" dirty="0">
                    <a:solidFill>
                      <a:srgbClr val="000000"/>
                    </a:solidFill>
                    <a:latin typeface="微软雅黑" panose="020B0503020204020204" pitchFamily="34" charset="-122"/>
                    <a:ea typeface="微软雅黑" panose="020B0503020204020204" pitchFamily="34" charset="-122"/>
                  </a:rPr>
                  <a:t>为学习率。</a:t>
                </a:r>
                <a:endParaRPr lang="en-US" altLang="zh-CN" sz="2200" kern="0" dirty="0">
                  <a:solidFill>
                    <a:srgbClr val="000000"/>
                  </a:solidFill>
                  <a:latin typeface="微软雅黑" panose="020B0503020204020204" pitchFamily="34" charset="-122"/>
                  <a:ea typeface="微软雅黑" panose="020B0503020204020204" pitchFamily="34" charset="-122"/>
                </a:endParaRPr>
              </a:p>
              <a:p>
                <a:pPr marL="914400" lvl="1" indent="-457200">
                  <a:spcBef>
                    <a:spcPts val="600"/>
                  </a:spcBef>
                  <a:spcAft>
                    <a:spcPts val="600"/>
                  </a:spcAft>
                  <a:buClr>
                    <a:srgbClr val="0000FF"/>
                  </a:buClr>
                  <a:buFont typeface="Wingdings" panose="05000000000000000000" pitchFamily="2" charset="2"/>
                  <a:buChar char="ü"/>
                </a:pPr>
                <a:r>
                  <a:rPr lang="zh-CN" altLang="en-US" sz="2200" kern="0" dirty="0">
                    <a:solidFill>
                      <a:srgbClr val="000000"/>
                    </a:solidFill>
                    <a:latin typeface="微软雅黑" panose="020B0503020204020204" pitchFamily="34" charset="-122"/>
                    <a:ea typeface="微软雅黑" panose="020B0503020204020204" pitchFamily="34" charset="-122"/>
                  </a:rPr>
                  <a:t>通过链式法则可以逐一对每个参数求偏导，但是效率低下</a:t>
                </a:r>
                <a:endParaRPr lang="en-US" altLang="zh-CN" sz="2200" kern="0" dirty="0">
                  <a:solidFill>
                    <a:srgbClr val="000000"/>
                  </a:solidFill>
                  <a:latin typeface="微软雅黑" panose="020B0503020204020204" pitchFamily="34" charset="-122"/>
                  <a:ea typeface="微软雅黑" panose="020B0503020204020204" pitchFamily="34" charset="-122"/>
                </a:endParaRPr>
              </a:p>
              <a:p>
                <a:pPr marL="914400" lvl="1" indent="-457200">
                  <a:spcBef>
                    <a:spcPts val="600"/>
                  </a:spcBef>
                  <a:spcAft>
                    <a:spcPts val="600"/>
                  </a:spcAft>
                  <a:buClr>
                    <a:srgbClr val="0000FF"/>
                  </a:buClr>
                  <a:buFont typeface="Wingdings" panose="05000000000000000000" pitchFamily="2" charset="2"/>
                  <a:buChar char="ü"/>
                </a:pPr>
                <a:r>
                  <a:rPr lang="zh-CN" altLang="en-US" sz="2200" kern="0" dirty="0">
                    <a:solidFill>
                      <a:srgbClr val="000000"/>
                    </a:solidFill>
                    <a:latin typeface="微软雅黑" panose="020B0503020204020204" pitchFamily="34" charset="-122"/>
                    <a:ea typeface="微软雅黑" panose="020B0503020204020204" pitchFamily="34" charset="-122"/>
                  </a:rPr>
                  <a:t>在神经网络的训练中经常使用反向传播算法来高效地计算梯度</a:t>
                </a:r>
                <a:endParaRPr lang="en-US" altLang="zh-CN" sz="2200" kern="0" dirty="0">
                  <a:solidFill>
                    <a:srgbClr val="000000"/>
                  </a:solidFill>
                  <a:latin typeface="微软雅黑" panose="020B0503020204020204" pitchFamily="34" charset="-122"/>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 y="773472"/>
                <a:ext cx="12192001" cy="5965990"/>
              </a:xfrm>
              <a:prstGeom prst="rect">
                <a:avLst/>
              </a:prstGeom>
              <a:blipFill rotWithShape="1">
                <a:blip r:embed="rId1"/>
                <a:stretch>
                  <a:fillRect l="-650"/>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1936950"/>
            <a:ext cx="12192000" cy="1253062"/>
          </a:xfrm>
          <a:prstGeom prst="rect">
            <a:avLst/>
          </a:prstGeom>
          <a:solidFill>
            <a:srgbClr val="00B0F0"/>
          </a:solidFill>
        </p:spPr>
        <p:txBody>
          <a:bodyPr wrap="square" rtlCol="0" anchor="ctr">
            <a:noAutofit/>
          </a:bodyPr>
          <a:lstStyle/>
          <a:p>
            <a:pPr algn="ctr"/>
            <a:r>
              <a:rPr lang="en-US" altLang="zh-CN" sz="4800" b="1" dirty="0">
                <a:latin typeface="微软雅黑" panose="020B0503020204020204" pitchFamily="34" charset="-122"/>
                <a:ea typeface="微软雅黑" panose="020B0503020204020204" pitchFamily="34" charset="-122"/>
              </a:rPr>
              <a:t>3.5 </a:t>
            </a:r>
            <a:r>
              <a:rPr lang="zh-CN" altLang="en-US" sz="4800" b="1" dirty="0">
                <a:latin typeface="微软雅黑" panose="020B0503020204020204" pitchFamily="34" charset="-122"/>
                <a:ea typeface="微软雅黑" panose="020B0503020204020204" pitchFamily="34" charset="-122"/>
              </a:rPr>
              <a:t>反向传播算法</a:t>
            </a:r>
            <a:endParaRPr lang="zh-CN" altLang="en-US" sz="4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730713" y="3796918"/>
            <a:ext cx="4974392" cy="1423551"/>
          </a:xfrm>
          <a:prstGeom prst="rect">
            <a:avLst/>
          </a:prstGeom>
          <a:noFill/>
        </p:spPr>
        <p:txBody>
          <a:bodyPr wrap="square" rtlCol="0">
            <a:noAutofit/>
          </a:bodyPr>
          <a:lstStyle/>
          <a:p>
            <a:pPr marL="457200" indent="-457200">
              <a:lnSpc>
                <a:spcPct val="150000"/>
              </a:lnSpc>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微分链式法则</a:t>
            </a:r>
            <a:endParaRPr lang="zh-CN" altLang="en-US" sz="28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反向传播算法</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 y="773472"/>
            <a:ext cx="7398326" cy="5965990"/>
          </a:xfrm>
          <a:prstGeom prst="rect">
            <a:avLst/>
          </a:prstGeom>
          <a:noFill/>
        </p:spPr>
        <p:txBody>
          <a:bodyPr wrap="square" rtlCol="0">
            <a:noAutofit/>
          </a:bodyPr>
          <a:lstStyle/>
          <a:p>
            <a:pPr marL="355600" lvl="1" indent="-360045" algn="just" eaLnBrk="0" fontAlgn="base" hangingPunct="0">
              <a:lnSpc>
                <a:spcPct val="125000"/>
              </a:lnSpc>
              <a:spcBef>
                <a:spcPts val="1200"/>
              </a:spcBef>
              <a:spcAft>
                <a:spcPts val="1200"/>
              </a:spcAft>
              <a:buClr>
                <a:srgbClr val="0000FF"/>
              </a:buClr>
              <a:buFont typeface="Wingdings" panose="05000000000000000000" pitchFamily="2" charset="2"/>
              <a:buChar char="n"/>
            </a:pPr>
            <a:r>
              <a:rPr lang="zh-CN" altLang="en-US" sz="2800" kern="0" dirty="0">
                <a:solidFill>
                  <a:srgbClr val="000000"/>
                </a:solidFill>
                <a:latin typeface="微软雅黑" panose="020B0503020204020204" pitchFamily="34" charset="-122"/>
                <a:ea typeface="微软雅黑" panose="020B0503020204020204" pitchFamily="34" charset="-122"/>
              </a:rPr>
              <a:t>人类大脑由</a:t>
            </a:r>
            <a:r>
              <a:rPr lang="zh-CN" altLang="en-US" sz="2800" b="1" kern="0" dirty="0">
                <a:solidFill>
                  <a:srgbClr val="000000"/>
                </a:solidFill>
                <a:latin typeface="微软雅黑" panose="020B0503020204020204" pitchFamily="34" charset="-122"/>
                <a:ea typeface="微软雅黑" panose="020B0503020204020204" pitchFamily="34" charset="-122"/>
              </a:rPr>
              <a:t>神经元</a:t>
            </a:r>
            <a:r>
              <a:rPr lang="zh-CN" altLang="en-US" sz="2800" kern="0" dirty="0">
                <a:solidFill>
                  <a:srgbClr val="000000"/>
                </a:solidFill>
                <a:latin typeface="微软雅黑" panose="020B0503020204020204" pitchFamily="34" charset="-122"/>
                <a:ea typeface="微软雅黑" panose="020B0503020204020204" pitchFamily="34" charset="-122"/>
              </a:rPr>
              <a:t>、</a:t>
            </a:r>
            <a:r>
              <a:rPr lang="zh-CN" altLang="en-US" sz="2800" b="1" kern="0" dirty="0">
                <a:solidFill>
                  <a:srgbClr val="000000"/>
                </a:solidFill>
                <a:latin typeface="微软雅黑" panose="020B0503020204020204" pitchFamily="34" charset="-122"/>
                <a:ea typeface="微软雅黑" panose="020B0503020204020204" pitchFamily="34" charset="-122"/>
              </a:rPr>
              <a:t>神经胶质细胞</a:t>
            </a:r>
            <a:r>
              <a:rPr lang="zh-CN" altLang="en-US" sz="2800" kern="0" dirty="0">
                <a:solidFill>
                  <a:srgbClr val="000000"/>
                </a:solidFill>
                <a:latin typeface="微软雅黑" panose="020B0503020204020204" pitchFamily="34" charset="-122"/>
                <a:ea typeface="微软雅黑" panose="020B0503020204020204" pitchFamily="34" charset="-122"/>
              </a:rPr>
              <a:t>、</a:t>
            </a:r>
            <a:r>
              <a:rPr lang="zh-CN" altLang="en-US" sz="2800" b="1" kern="0" dirty="0">
                <a:solidFill>
                  <a:srgbClr val="000000"/>
                </a:solidFill>
                <a:latin typeface="微软雅黑" panose="020B0503020204020204" pitchFamily="34" charset="-122"/>
                <a:ea typeface="微软雅黑" panose="020B0503020204020204" pitchFamily="34" charset="-122"/>
              </a:rPr>
              <a:t>神经干细胞</a:t>
            </a:r>
            <a:r>
              <a:rPr lang="zh-CN" altLang="en-US" sz="2800" kern="0" dirty="0">
                <a:solidFill>
                  <a:srgbClr val="000000"/>
                </a:solidFill>
                <a:latin typeface="微软雅黑" panose="020B0503020204020204" pitchFamily="34" charset="-122"/>
                <a:ea typeface="微软雅黑" panose="020B0503020204020204" pitchFamily="34" charset="-122"/>
              </a:rPr>
              <a:t>和</a:t>
            </a:r>
            <a:r>
              <a:rPr lang="zh-CN" altLang="en-US" sz="2800" b="1" kern="0" dirty="0">
                <a:solidFill>
                  <a:srgbClr val="000000"/>
                </a:solidFill>
                <a:latin typeface="微软雅黑" panose="020B0503020204020204" pitchFamily="34" charset="-122"/>
                <a:ea typeface="微软雅黑" panose="020B0503020204020204" pitchFamily="34" charset="-122"/>
              </a:rPr>
              <a:t>血管</a:t>
            </a:r>
            <a:r>
              <a:rPr lang="zh-CN" altLang="en-US" sz="2800" kern="0" dirty="0">
                <a:solidFill>
                  <a:srgbClr val="000000"/>
                </a:solidFill>
                <a:latin typeface="微软雅黑" panose="020B0503020204020204" pitchFamily="34" charset="-122"/>
                <a:ea typeface="微软雅黑" panose="020B0503020204020204" pitchFamily="34" charset="-122"/>
              </a:rPr>
              <a:t>组成</a:t>
            </a:r>
            <a:endParaRPr lang="en-US" altLang="zh-CN" sz="2800" kern="0" dirty="0">
              <a:solidFill>
                <a:srgbClr val="000000"/>
              </a:solidFill>
              <a:latin typeface="微软雅黑" panose="020B0503020204020204" pitchFamily="34" charset="-122"/>
              <a:ea typeface="微软雅黑" panose="020B0503020204020204" pitchFamily="34" charset="-122"/>
            </a:endParaRPr>
          </a:p>
          <a:p>
            <a:pPr marL="355600" lvl="1" indent="-360045" algn="just" eaLnBrk="0" fontAlgn="base" hangingPunct="0">
              <a:lnSpc>
                <a:spcPct val="125000"/>
              </a:lnSpc>
              <a:spcBef>
                <a:spcPts val="1200"/>
              </a:spcBef>
              <a:spcAft>
                <a:spcPts val="1200"/>
              </a:spcAft>
              <a:buClr>
                <a:srgbClr val="0000FF"/>
              </a:buClr>
              <a:buFont typeface="Wingdings" panose="05000000000000000000" pitchFamily="2" charset="2"/>
              <a:buChar char="n"/>
            </a:pPr>
            <a:r>
              <a:rPr lang="zh-CN" altLang="en-US" sz="2800" b="1" kern="0" dirty="0">
                <a:solidFill>
                  <a:srgbClr val="FF0000"/>
                </a:solidFill>
                <a:latin typeface="微软雅黑" panose="020B0503020204020204" pitchFamily="34" charset="-122"/>
                <a:ea typeface="微软雅黑" panose="020B0503020204020204" pitchFamily="34" charset="-122"/>
              </a:rPr>
              <a:t>神经元</a:t>
            </a:r>
            <a:r>
              <a:rPr lang="en-US" altLang="zh-CN" sz="2800" b="1" kern="0" dirty="0">
                <a:solidFill>
                  <a:srgbClr val="FF0000"/>
                </a:solidFill>
                <a:latin typeface="微软雅黑" panose="020B0503020204020204" pitchFamily="34" charset="-122"/>
                <a:ea typeface="微软雅黑" panose="020B0503020204020204" pitchFamily="34" charset="-122"/>
              </a:rPr>
              <a:t>(neuron)</a:t>
            </a:r>
            <a:r>
              <a:rPr lang="zh-CN" altLang="en-US" sz="2800" kern="0" dirty="0">
                <a:solidFill>
                  <a:srgbClr val="000000"/>
                </a:solidFill>
                <a:latin typeface="微软雅黑" panose="020B0503020204020204" pitchFamily="34" charset="-122"/>
                <a:ea typeface="微软雅黑" panose="020B0503020204020204" pitchFamily="34" charset="-122"/>
              </a:rPr>
              <a:t>，也叫神经细胞</a:t>
            </a:r>
            <a:r>
              <a:rPr lang="en-US" altLang="zh-CN" sz="2800" kern="0" dirty="0">
                <a:solidFill>
                  <a:srgbClr val="000000"/>
                </a:solidFill>
                <a:latin typeface="微软雅黑" panose="020B0503020204020204" pitchFamily="34" charset="-122"/>
                <a:ea typeface="微软雅黑" panose="020B0503020204020204" pitchFamily="34" charset="-122"/>
              </a:rPr>
              <a:t>(nerve cell)</a:t>
            </a:r>
            <a:r>
              <a:rPr lang="zh-CN" altLang="en-US" sz="2800" kern="0" dirty="0">
                <a:solidFill>
                  <a:srgbClr val="000000"/>
                </a:solidFill>
                <a:latin typeface="微软雅黑" panose="020B0503020204020204" pitchFamily="34" charset="-122"/>
                <a:ea typeface="微软雅黑" panose="020B0503020204020204" pitchFamily="34" charset="-122"/>
              </a:rPr>
              <a:t>，是人脑神经系统中最基本的单元</a:t>
            </a:r>
            <a:endParaRPr lang="en-US" altLang="zh-CN" sz="2800" kern="0" dirty="0">
              <a:solidFill>
                <a:srgbClr val="000000"/>
              </a:solidFill>
              <a:latin typeface="微软雅黑" panose="020B0503020204020204" pitchFamily="34" charset="-122"/>
              <a:ea typeface="微软雅黑" panose="020B0503020204020204" pitchFamily="34" charset="-122"/>
            </a:endParaRPr>
          </a:p>
          <a:p>
            <a:pPr marL="355600" lvl="1" indent="-360045" algn="just" eaLnBrk="0" fontAlgn="base" hangingPunct="0">
              <a:lnSpc>
                <a:spcPct val="125000"/>
              </a:lnSpc>
              <a:spcBef>
                <a:spcPts val="1200"/>
              </a:spcBef>
              <a:spcAft>
                <a:spcPts val="1200"/>
              </a:spcAft>
              <a:buClr>
                <a:srgbClr val="0000FF"/>
              </a:buClr>
              <a:buFont typeface="Wingdings" panose="05000000000000000000" pitchFamily="2" charset="2"/>
              <a:buChar char="n"/>
            </a:pPr>
            <a:r>
              <a:rPr lang="zh-CN" altLang="en-US" sz="2800" kern="0" dirty="0">
                <a:solidFill>
                  <a:srgbClr val="000000"/>
                </a:solidFill>
                <a:latin typeface="微软雅黑" panose="020B0503020204020204" pitchFamily="34" charset="-122"/>
                <a:ea typeface="微软雅黑" panose="020B0503020204020204" pitchFamily="34" charset="-122"/>
              </a:rPr>
              <a:t>人脑神经系统包含近</a:t>
            </a:r>
            <a:r>
              <a:rPr lang="en-US" altLang="zh-CN" sz="2800" kern="0" dirty="0">
                <a:solidFill>
                  <a:srgbClr val="0000FF"/>
                </a:solidFill>
                <a:latin typeface="微软雅黑" panose="020B0503020204020204" pitchFamily="34" charset="-122"/>
                <a:ea typeface="微软雅黑" panose="020B0503020204020204" pitchFamily="34" charset="-122"/>
              </a:rPr>
              <a:t>860</a:t>
            </a:r>
            <a:r>
              <a:rPr lang="zh-CN" altLang="en-US" sz="2800" kern="0" dirty="0">
                <a:solidFill>
                  <a:srgbClr val="0000FF"/>
                </a:solidFill>
                <a:latin typeface="微软雅黑" panose="020B0503020204020204" pitchFamily="34" charset="-122"/>
                <a:ea typeface="微软雅黑" panose="020B0503020204020204" pitchFamily="34" charset="-122"/>
              </a:rPr>
              <a:t>亿</a:t>
            </a:r>
            <a:r>
              <a:rPr lang="zh-CN" altLang="en-US" sz="2800" kern="0" dirty="0">
                <a:solidFill>
                  <a:srgbClr val="000000"/>
                </a:solidFill>
                <a:latin typeface="微软雅黑" panose="020B0503020204020204" pitchFamily="34" charset="-122"/>
                <a:ea typeface="微软雅黑" panose="020B0503020204020204" pitchFamily="34" charset="-122"/>
              </a:rPr>
              <a:t>个神经元</a:t>
            </a:r>
            <a:endParaRPr lang="en-US" altLang="zh-CN" sz="2800" kern="0" dirty="0">
              <a:solidFill>
                <a:srgbClr val="000000"/>
              </a:solidFill>
              <a:latin typeface="微软雅黑" panose="020B0503020204020204" pitchFamily="34" charset="-122"/>
              <a:ea typeface="微软雅黑" panose="020B0503020204020204" pitchFamily="34" charset="-122"/>
            </a:endParaRPr>
          </a:p>
          <a:p>
            <a:pPr marL="355600" lvl="1" indent="-360045" algn="just" eaLnBrk="0" fontAlgn="base" hangingPunct="0">
              <a:lnSpc>
                <a:spcPct val="125000"/>
              </a:lnSpc>
              <a:spcBef>
                <a:spcPts val="1200"/>
              </a:spcBef>
              <a:spcAft>
                <a:spcPts val="1200"/>
              </a:spcAft>
              <a:buClr>
                <a:srgbClr val="0000FF"/>
              </a:buClr>
              <a:buFont typeface="Wingdings" panose="05000000000000000000" pitchFamily="2" charset="2"/>
              <a:buChar char="n"/>
            </a:pPr>
            <a:r>
              <a:rPr lang="zh-CN" altLang="en-US" sz="2800" kern="0" dirty="0">
                <a:solidFill>
                  <a:srgbClr val="000000"/>
                </a:solidFill>
                <a:latin typeface="微软雅黑" panose="020B0503020204020204" pitchFamily="34" charset="-122"/>
                <a:ea typeface="微软雅黑" panose="020B0503020204020204" pitchFamily="34" charset="-122"/>
              </a:rPr>
              <a:t>每个神经元有上千个</a:t>
            </a:r>
            <a:r>
              <a:rPr lang="zh-CN" altLang="en-US" sz="2800" kern="0" dirty="0">
                <a:solidFill>
                  <a:srgbClr val="FF0000"/>
                </a:solidFill>
                <a:latin typeface="微软雅黑" panose="020B0503020204020204" pitchFamily="34" charset="-122"/>
                <a:ea typeface="微软雅黑" panose="020B0503020204020204" pitchFamily="34" charset="-122"/>
              </a:rPr>
              <a:t>突触</a:t>
            </a:r>
            <a:r>
              <a:rPr lang="zh-CN" altLang="en-US" sz="2800" kern="0" dirty="0">
                <a:solidFill>
                  <a:srgbClr val="000000"/>
                </a:solidFill>
                <a:latin typeface="微软雅黑" panose="020B0503020204020204" pitchFamily="34" charset="-122"/>
                <a:ea typeface="微软雅黑" panose="020B0503020204020204" pitchFamily="34" charset="-122"/>
              </a:rPr>
              <a:t>与其他神经元相连</a:t>
            </a:r>
            <a:endParaRPr lang="en-US" altLang="zh-CN" sz="2800" kern="0" dirty="0">
              <a:solidFill>
                <a:srgbClr val="000000"/>
              </a:solidFill>
              <a:latin typeface="微软雅黑" panose="020B0503020204020204" pitchFamily="34" charset="-122"/>
              <a:ea typeface="微软雅黑" panose="020B0503020204020204" pitchFamily="34" charset="-122"/>
            </a:endParaRPr>
          </a:p>
          <a:p>
            <a:pPr marL="355600" lvl="1" indent="-360045" algn="just" eaLnBrk="0" fontAlgn="base" hangingPunct="0">
              <a:lnSpc>
                <a:spcPct val="125000"/>
              </a:lnSpc>
              <a:spcBef>
                <a:spcPts val="1200"/>
              </a:spcBef>
              <a:spcAft>
                <a:spcPts val="1200"/>
              </a:spcAft>
              <a:buClr>
                <a:srgbClr val="0000FF"/>
              </a:buClr>
              <a:buFont typeface="Wingdings" panose="05000000000000000000" pitchFamily="2" charset="2"/>
              <a:buChar char="n"/>
            </a:pPr>
            <a:r>
              <a:rPr lang="zh-CN" altLang="en-US" sz="2800" kern="0" dirty="0">
                <a:solidFill>
                  <a:srgbClr val="000000"/>
                </a:solidFill>
                <a:latin typeface="微软雅黑" panose="020B0503020204020204" pitchFamily="34" charset="-122"/>
                <a:ea typeface="微软雅黑" panose="020B0503020204020204" pitchFamily="34" charset="-122"/>
              </a:rPr>
              <a:t>人脑神经元连接成巨大的复杂网络，总长度可达</a:t>
            </a:r>
            <a:r>
              <a:rPr lang="zh-CN" altLang="en-US" sz="2800" kern="0" dirty="0">
                <a:solidFill>
                  <a:srgbClr val="0000FF"/>
                </a:solidFill>
                <a:latin typeface="微软雅黑" panose="020B0503020204020204" pitchFamily="34" charset="-122"/>
                <a:ea typeface="微软雅黑" panose="020B0503020204020204" pitchFamily="34" charset="-122"/>
              </a:rPr>
              <a:t>数千公里</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人脑神经网络</a:t>
            </a:r>
            <a:endParaRPr lang="zh-CN" altLang="en-US" sz="2800" b="1" dirty="0">
              <a:latin typeface="微软雅黑" panose="020B0503020204020204" pitchFamily="34" charset="-122"/>
              <a:ea typeface="微软雅黑" panose="020B0503020204020204" pitchFamily="34" charset="-122"/>
            </a:endParaRPr>
          </a:p>
        </p:txBody>
      </p:sp>
      <p:pic>
        <p:nvPicPr>
          <p:cNvPr id="7" name="Picture 4" descr="http://wezeit.qiniudn.com/wp-content/uploads/2014/07/20140714184121c95fe.jpg?wx_lazy=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772853" y="856070"/>
            <a:ext cx="4288212" cy="25729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timgsa.baidu.com/timg?image&amp;quality=80&amp;size=b9999_10000&amp;sec=1541998007649&amp;di=62459e3c1de11380f874f3aed54e4379&amp;imgtype=0&amp;src=http%3A%2F%2Fimg.mp.sohu.com%2Fupload%2F20170816%2Fba890f70585441d2a1a69970243aedbb_t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854" y="3808422"/>
            <a:ext cx="4288212" cy="240001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8633552" y="6298040"/>
            <a:ext cx="2723823" cy="369332"/>
          </a:xfrm>
          <a:prstGeom prst="rect">
            <a:avLst/>
          </a:prstGeom>
        </p:spPr>
        <p:txBody>
          <a:bodyPr wrap="none">
            <a:spAutoFit/>
          </a:bodyPr>
          <a:lstStyle/>
          <a:p>
            <a:r>
              <a:rPr lang="zh-CN" altLang="en-US" b="1" kern="0" dirty="0">
                <a:solidFill>
                  <a:srgbClr val="00B050"/>
                </a:solidFill>
                <a:latin typeface="微软雅黑" panose="020B0503020204020204" pitchFamily="34" charset="-122"/>
                <a:ea typeface="微软雅黑" panose="020B0503020204020204" pitchFamily="34" charset="-122"/>
              </a:rPr>
              <a:t>人脑神经网络的发育过程</a:t>
            </a:r>
            <a:endParaRPr lang="zh-CN" altLang="en-US" b="1"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5227984" y="4822984"/>
            <a:ext cx="844827" cy="1093305"/>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矩形: 圆角 12"/>
          <p:cNvSpPr/>
          <p:nvPr/>
        </p:nvSpPr>
        <p:spPr>
          <a:xfrm>
            <a:off x="5227984" y="3597965"/>
            <a:ext cx="844827" cy="109330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圆角 18"/>
          <p:cNvSpPr/>
          <p:nvPr/>
        </p:nvSpPr>
        <p:spPr>
          <a:xfrm>
            <a:off x="6132445" y="3597964"/>
            <a:ext cx="1192696" cy="2318325"/>
          </a:xfrm>
          <a:prstGeom prst="roundRect">
            <a:avLst>
              <a:gd name="adj" fmla="val 9167"/>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矩形 19"/>
          <p:cNvSpPr/>
          <p:nvPr/>
        </p:nvSpPr>
        <p:spPr>
          <a:xfrm>
            <a:off x="5374359" y="2977274"/>
            <a:ext cx="543739" cy="523220"/>
          </a:xfrm>
          <a:prstGeom prst="rect">
            <a:avLst/>
          </a:prstGeom>
        </p:spPr>
        <p:txBody>
          <a:bodyPr wrap="none">
            <a:spAutoFit/>
          </a:bodyPr>
          <a:lstStyle/>
          <a:p>
            <a:r>
              <a:rPr lang="zh-CN" altLang="en-US" sz="2800" b="1" kern="0" dirty="0">
                <a:solidFill>
                  <a:srgbClr val="FFC000"/>
                </a:solidFill>
                <a:latin typeface="微软雅黑" panose="020B0503020204020204" pitchFamily="34" charset="-122"/>
                <a:ea typeface="微软雅黑" panose="020B0503020204020204" pitchFamily="34" charset="-122"/>
              </a:rPr>
              <a:t>①</a:t>
            </a:r>
            <a:endParaRPr lang="zh-CN" altLang="en-US" sz="2800" b="1" dirty="0">
              <a:solidFill>
                <a:srgbClr val="FFC000"/>
              </a:solidFill>
              <a:latin typeface="微软雅黑" panose="020B0503020204020204" pitchFamily="34" charset="-122"/>
              <a:ea typeface="微软雅黑" panose="020B0503020204020204" pitchFamily="34" charset="-122"/>
            </a:endParaRPr>
          </a:p>
        </p:txBody>
      </p:sp>
      <p:sp>
        <p:nvSpPr>
          <p:cNvPr id="21" name="矩形 20"/>
          <p:cNvSpPr/>
          <p:nvPr/>
        </p:nvSpPr>
        <p:spPr>
          <a:xfrm>
            <a:off x="5374359" y="6022660"/>
            <a:ext cx="543739" cy="523220"/>
          </a:xfrm>
          <a:prstGeom prst="rect">
            <a:avLst/>
          </a:prstGeom>
        </p:spPr>
        <p:txBody>
          <a:bodyPr wrap="none">
            <a:spAutoFit/>
          </a:bodyPr>
          <a:lstStyle/>
          <a:p>
            <a:r>
              <a:rPr lang="zh-CN" altLang="en-US" sz="2800" b="1" kern="0" dirty="0">
                <a:solidFill>
                  <a:srgbClr val="00B0F0"/>
                </a:solidFill>
                <a:latin typeface="微软雅黑" panose="020B0503020204020204" pitchFamily="34" charset="-122"/>
                <a:ea typeface="微软雅黑" panose="020B0503020204020204" pitchFamily="34" charset="-122"/>
              </a:rPr>
              <a:t>②</a:t>
            </a:r>
            <a:endParaRPr lang="zh-CN" altLang="en-US" sz="2800" b="1" dirty="0">
              <a:solidFill>
                <a:srgbClr val="00B0F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2" name="矩形 21">
                <a:extLst>
                  <a:ext uri="{FF2B5EF4-FFF2-40B4-BE49-F238E27FC236}">
                    <ele attr="{1CC56AEA-6375-4C0D-B028-D6483887BBC7}"/>
                  </a:ext>
                </a:extLst>
              </p:cNvPr>
              <p:cNvSpPr/>
              <p:nvPr/>
            </p:nvSpPr>
            <p:spPr>
              <a:xfrm>
                <a:off x="7464433" y="4438609"/>
                <a:ext cx="4530792" cy="637034"/>
              </a:xfrm>
              <a:prstGeom prst="rect">
                <a:avLst/>
              </a:prstGeom>
            </p:spPr>
            <p:txBody>
              <a:bodyPr wrap="none">
                <a:spAutoFit/>
              </a:bodyPr>
              <a:lstStyle/>
              <a:p>
                <a:r>
                  <a:rPr lang="zh-CN" altLang="en-US" sz="2800" b="1" kern="0" dirty="0">
                    <a:solidFill>
                      <a:srgbClr val="92D050"/>
                    </a:solidFill>
                    <a:latin typeface="微软雅黑" panose="020B0503020204020204" pitchFamily="34" charset="-122"/>
                    <a:ea typeface="微软雅黑" panose="020B0503020204020204" pitchFamily="34" charset="-122"/>
                  </a:rPr>
                  <a:t>③</a:t>
                </a:r>
                <a:r>
                  <a:rPr lang="zh-CN" altLang="en-US" sz="2400" b="1" kern="0" dirty="0">
                    <a:solidFill>
                      <a:srgbClr val="92D050"/>
                    </a:solidFill>
                    <a:latin typeface="微软雅黑" panose="020B0503020204020204" pitchFamily="34" charset="-122"/>
                    <a:ea typeface="微软雅黑" panose="020B0503020204020204" pitchFamily="34" charset="-122"/>
                  </a:rPr>
                  <a:t> </a:t>
                </a:r>
                <a14:m>
                  <m:oMath xmlns:m="http://schemas.openxmlformats.org/officeDocument/2006/math">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zh-CN" altLang="en-US" sz="2400" b="1" i="1" kern="0" smtClean="0">
                            <a:solidFill>
                              <a:srgbClr val="000000"/>
                            </a:solidFill>
                            <a:latin typeface="Cambria Math" panose="02040503050406030204" pitchFamily="18" charset="0"/>
                            <a:ea typeface="微软雅黑" panose="020B0503020204020204" pitchFamily="34" charset="-122"/>
                          </a:rPr>
                          <m:t>𝜹</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r>
                      <a:rPr lang="en-US" altLang="zh-CN" sz="2400" i="1" kern="0" smtClean="0">
                        <a:solidFill>
                          <a:srgbClr val="000000"/>
                        </a:solidFill>
                        <a:latin typeface="Cambria Math" panose="02040503050406030204" pitchFamily="18" charset="0"/>
                        <a:ea typeface="Cambria Math" panose="02040503050406030204" pitchFamily="18" charset="0"/>
                      </a:rPr>
                      <m:t>≜</m:t>
                    </m:r>
                    <m:f>
                      <m:fPr>
                        <m:ctrlPr>
                          <a:rPr lang="en-US" altLang="zh-CN" sz="2400" i="1" kern="0">
                            <a:solidFill>
                              <a:srgbClr val="000000"/>
                            </a:solidFill>
                            <a:latin typeface="Cambria Math" panose="02040503050406030204" pitchFamily="18" charset="0"/>
                            <a:ea typeface="微软雅黑" panose="020B0503020204020204" pitchFamily="34" charset="-122"/>
                          </a:rPr>
                        </m:ctrlPr>
                      </m:fPr>
                      <m:num>
                        <m:r>
                          <a:rPr lang="zh-CN" altLang="en-US" sz="2400" i="1" kern="0">
                            <a:solidFill>
                              <a:srgbClr val="000000"/>
                            </a:solidFill>
                            <a:latin typeface="Cambria Math" panose="02040503050406030204" pitchFamily="18" charset="0"/>
                            <a:ea typeface="微软雅黑" panose="020B0503020204020204" pitchFamily="34" charset="-122"/>
                          </a:rPr>
                          <m:t>𝜕</m:t>
                        </m:r>
                        <m:r>
                          <a:rPr lang="en-US" altLang="zh-CN" sz="2400" kern="0">
                            <a:solidFill>
                              <a:srgbClr val="000000"/>
                            </a:solidFill>
                            <a:latin typeface="Cambria Math" panose="02040503050406030204" pitchFamily="18" charset="0"/>
                            <a:ea typeface="楷体" panose="02010609060101010101" pitchFamily="49" charset="-122"/>
                          </a:rPr>
                          <m:t>𝐿</m:t>
                        </m:r>
                        <m:r>
                          <a:rPr lang="en-US" altLang="zh-CN" sz="2400" kern="0">
                            <a:solidFill>
                              <a:srgbClr val="000000"/>
                            </a:solidFill>
                            <a:latin typeface="Cambria Math" panose="02040503050406030204" pitchFamily="18" charset="0"/>
                            <a:ea typeface="楷体" panose="02010609060101010101" pitchFamily="49" charset="-122"/>
                          </a:rPr>
                          <m:t>(</m:t>
                        </m:r>
                        <m:r>
                          <a:rPr lang="en-US" altLang="zh-CN" sz="2400" kern="0">
                            <a:solidFill>
                              <a:srgbClr val="000000"/>
                            </a:solidFill>
                            <a:latin typeface="Cambria Math" panose="02040503050406030204" pitchFamily="18" charset="0"/>
                            <a:ea typeface="楷体" panose="02010609060101010101" pitchFamily="49" charset="-122"/>
                          </a:rPr>
                          <m:t>𝒚</m:t>
                        </m:r>
                        <m:r>
                          <a:rPr lang="en-US" altLang="zh-CN" sz="2400" kern="0">
                            <a:solidFill>
                              <a:srgbClr val="000000"/>
                            </a:solidFill>
                            <a:latin typeface="Cambria Math" panose="02040503050406030204" pitchFamily="18" charset="0"/>
                            <a:ea typeface="楷体" panose="02010609060101010101" pitchFamily="49" charset="-122"/>
                          </a:rPr>
                          <m:t>,</m:t>
                        </m:r>
                        <m:acc>
                          <m:accPr>
                            <m:chr m:val="̂"/>
                            <m:ctrlPr>
                              <a:rPr lang="en-US" altLang="zh-CN" sz="2400" i="1" kern="0">
                                <a:solidFill>
                                  <a:srgbClr val="000000"/>
                                </a:solidFill>
                                <a:latin typeface="Cambria Math" panose="02040503050406030204" pitchFamily="18" charset="0"/>
                                <a:ea typeface="楷体" panose="02010609060101010101" pitchFamily="49" charset="-122"/>
                              </a:rPr>
                            </m:ctrlPr>
                          </m:accPr>
                          <m:e>
                            <m:r>
                              <a:rPr lang="en-US" altLang="zh-CN" sz="2400" kern="0">
                                <a:solidFill>
                                  <a:srgbClr val="000000"/>
                                </a:solidFill>
                                <a:latin typeface="Cambria Math" panose="02040503050406030204" pitchFamily="18" charset="0"/>
                                <a:ea typeface="楷体" panose="02010609060101010101" pitchFamily="49" charset="-122"/>
                              </a:rPr>
                              <m:t>𝒚</m:t>
                            </m:r>
                          </m:e>
                        </m:acc>
                        <m:r>
                          <a:rPr lang="en-US" altLang="zh-CN" sz="2400" kern="0">
                            <a:solidFill>
                              <a:srgbClr val="000000"/>
                            </a:solidFill>
                            <a:latin typeface="Cambria Math" panose="02040503050406030204" pitchFamily="18" charset="0"/>
                            <a:ea typeface="楷体" panose="02010609060101010101" pitchFamily="49" charset="-122"/>
                          </a:rPr>
                          <m:t>)</m:t>
                        </m:r>
                      </m:num>
                      <m:den>
                        <m:r>
                          <a:rPr lang="zh-CN" altLang="en-US"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𝒛</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den>
                    </m:f>
                  </m:oMath>
                </a14:m>
                <a:r>
                  <a:rPr lang="zh-CN" altLang="en-US" sz="2400" dirty="0">
                    <a:latin typeface="微软雅黑" panose="020B0503020204020204" pitchFamily="34" charset="-122"/>
                    <a:ea typeface="微软雅黑" panose="020B0503020204020204" pitchFamily="34" charset="-122"/>
                  </a:rPr>
                  <a:t>为第</a:t>
                </a:r>
                <a14:m>
                  <m:oMath xmlns:m="http://schemas.openxmlformats.org/officeDocument/2006/math">
                    <m:r>
                      <a:rPr lang="en-US" altLang="zh-CN" sz="2400" i="1" kern="0">
                        <a:solidFill>
                          <a:srgbClr val="000000"/>
                        </a:solidFill>
                        <a:latin typeface="Cambria Math" panose="02040503050406030204" pitchFamily="18" charset="0"/>
                        <a:ea typeface="微软雅黑" panose="020B0503020204020204" pitchFamily="34" charset="-122"/>
                      </a:rPr>
                      <m:t>𝑙</m:t>
                    </m:r>
                  </m:oMath>
                </a14:m>
                <a:r>
                  <a:rPr lang="zh-CN" altLang="en-US" sz="2400" dirty="0">
                    <a:latin typeface="微软雅黑" panose="020B0503020204020204" pitchFamily="34" charset="-122"/>
                    <a:ea typeface="微软雅黑" panose="020B0503020204020204" pitchFamily="34" charset="-122"/>
                  </a:rPr>
                  <a:t>层的误差项</a:t>
                </a:r>
              </a:p>
            </p:txBody>
          </p:sp>
        </mc:Choice>
        <mc:Fallback>
          <p:sp>
            <p:nvSpPr>
              <p:cNvPr id="22" name="矩形 21"/>
              <p:cNvSpPr>
                <a:spLocks noRot="1" noChangeAspect="1" noMove="1" noResize="1" noEditPoints="1" noAdjustHandles="1" noChangeArrowheads="1" noChangeShapeType="1" noTextEdit="1"/>
              </p:cNvSpPr>
              <p:nvPr/>
            </p:nvSpPr>
            <p:spPr>
              <a:xfrm>
                <a:off x="7464433" y="4438609"/>
                <a:ext cx="4530792" cy="637034"/>
              </a:xfrm>
              <a:prstGeom prst="rect">
                <a:avLst/>
              </a:prstGeom>
              <a:blipFill rotWithShape="1">
                <a:blip r:embed="rId1"/>
                <a:stretch>
                  <a:fillRect l="-2688" t="-2857" r="-941" b="-14286"/>
                </a:stretch>
              </a:blipFill>
            </p:spPr>
            <p:txBody>
              <a:bodyPr/>
              <a:lstStyle/>
              <a:p>
                <a:r>
                  <a:rPr lang="zh-CN" altLang="en-US">
                    <a:noFill/>
                  </a:rPr>
                  <a:t> </a:t>
                </a:r>
                <a:endParaRPr lang="zh-CN" altLang="en-US">
                  <a:noFill/>
                </a:endParaRPr>
              </a:p>
            </p:txBody>
          </p:sp>
        </mc:Fallback>
      </mc:AlternateContent>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反向传播算法</a:t>
            </a:r>
            <a:endParaRPr lang="zh-CN" altLang="en-US" sz="28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文本框 11">
                <a:extLst>
                  <a:ext uri="{FF2B5EF4-FFF2-40B4-BE49-F238E27FC236}">
                    <ele attr="{78649CCF-3FE7-4A08-AE88-3C6B16CA0D5B}"/>
                  </a:ext>
                </a:extLst>
              </p:cNvPr>
              <p:cNvSpPr txBox="1">
                <a:spLocks/>
              </p:cNvSpPr>
              <p:nvPr/>
            </p:nvSpPr>
            <p:spPr>
              <a:xfrm>
                <a:off x="-1" y="773472"/>
                <a:ext cx="12192001" cy="6084528"/>
              </a:xfrm>
              <a:prstGeom prst="rect">
                <a:avLst/>
              </a:prstGeom>
              <a:noFill/>
            </p:spPr>
            <p:txBody>
              <a:bodyPr wrap="square" rtlCol="0">
                <a:noAutofit/>
              </a:bodyPr>
              <a:lstStyle/>
              <a:p>
                <a:pPr lvl="1" algn="just">
                  <a:spcBef>
                    <a:spcPts val="600"/>
                  </a:spcBef>
                  <a:spcAft>
                    <a:spcPts val="600"/>
                  </a:spcAft>
                  <a:buClr>
                    <a:srgbClr val="0000FF"/>
                  </a:buClr>
                </a:pPr>
                <a:r>
                  <a:rPr lang="zh-CN" altLang="en-US" sz="2200" kern="0" dirty="0">
                    <a:solidFill>
                      <a:srgbClr val="000000"/>
                    </a:solidFill>
                    <a:latin typeface="楷体" panose="02010609060101010101" pitchFamily="49" charset="-122"/>
                    <a:ea typeface="楷体" panose="02010609060101010101" pitchFamily="49" charset="-122"/>
                  </a:rPr>
                  <a:t>    给定一个样本</a:t>
                </a:r>
                <a14:m>
                  <m:oMath xmlns:m="http://schemas.openxmlformats.org/officeDocument/2006/math">
                    <m:r>
                      <a:rPr lang="en-US" altLang="zh-CN" sz="2200" kern="0">
                        <a:solidFill>
                          <a:srgbClr val="000000"/>
                        </a:solidFill>
                        <a:latin typeface="Cambria Math" panose="02040503050406030204" pitchFamily="18" charset="0"/>
                        <a:ea typeface="楷体" panose="02010609060101010101" pitchFamily="49" charset="-122"/>
                      </a:rPr>
                      <m:t>(</m:t>
                    </m:r>
                    <m:r>
                      <a:rPr lang="en-US" altLang="zh-CN" sz="2200" kern="0">
                        <a:solidFill>
                          <a:srgbClr val="000000"/>
                        </a:solidFill>
                        <a:latin typeface="Cambria Math" panose="02040503050406030204" pitchFamily="18" charset="0"/>
                        <a:ea typeface="楷体" panose="02010609060101010101" pitchFamily="49" charset="-122"/>
                      </a:rPr>
                      <m:t>𝒙</m:t>
                    </m:r>
                    <m:r>
                      <a:rPr lang="en-US" altLang="zh-CN" sz="2200" kern="0">
                        <a:solidFill>
                          <a:srgbClr val="000000"/>
                        </a:solidFill>
                        <a:latin typeface="Cambria Math" panose="02040503050406030204" pitchFamily="18" charset="0"/>
                        <a:ea typeface="楷体" panose="02010609060101010101" pitchFamily="49" charset="-122"/>
                      </a:rPr>
                      <m:t>,</m:t>
                    </m:r>
                    <m:r>
                      <a:rPr lang="en-US" altLang="zh-CN" sz="2200" kern="0">
                        <a:solidFill>
                          <a:srgbClr val="000000"/>
                        </a:solidFill>
                        <a:latin typeface="Cambria Math" panose="02040503050406030204" pitchFamily="18" charset="0"/>
                        <a:ea typeface="楷体" panose="02010609060101010101" pitchFamily="49" charset="-122"/>
                      </a:rPr>
                      <m:t>𝒚</m:t>
                    </m:r>
                    <m:r>
                      <a:rPr lang="en-US" altLang="zh-CN" sz="2200" kern="0">
                        <a:solidFill>
                          <a:srgbClr val="000000"/>
                        </a:solidFill>
                        <a:latin typeface="Cambria Math" panose="02040503050406030204" pitchFamily="18" charset="0"/>
                        <a:ea typeface="楷体" panose="02010609060101010101" pitchFamily="49" charset="-122"/>
                      </a:rPr>
                      <m:t>)</m:t>
                    </m:r>
                  </m:oMath>
                </a14:m>
                <a:r>
                  <a:rPr lang="zh-CN" altLang="en-US" sz="2200" kern="0" dirty="0">
                    <a:solidFill>
                      <a:srgbClr val="000000"/>
                    </a:solidFill>
                    <a:latin typeface="楷体" panose="02010609060101010101" pitchFamily="49" charset="-122"/>
                    <a:ea typeface="楷体" panose="02010609060101010101" pitchFamily="49" charset="-122"/>
                  </a:rPr>
                  <a:t>，假设神经网络输出为</a:t>
                </a:r>
                <a14:m>
                  <m:oMath xmlns:m="http://schemas.openxmlformats.org/officeDocument/2006/math">
                    <m:acc>
                      <m:accPr>
                        <m:chr m:val="̂"/>
                        <m:ctrlPr>
                          <a:rPr lang="en-US" altLang="zh-CN" sz="2200" i="1" kern="0">
                            <a:solidFill>
                              <a:srgbClr val="000000"/>
                            </a:solidFill>
                            <a:latin typeface="Cambria Math" panose="02040503050406030204" pitchFamily="18" charset="0"/>
                            <a:ea typeface="楷体" panose="02010609060101010101" pitchFamily="49" charset="-122"/>
                          </a:rPr>
                        </m:ctrlPr>
                      </m:accPr>
                      <m:e>
                        <m:r>
                          <a:rPr lang="en-US" altLang="zh-CN" sz="2200" kern="0">
                            <a:solidFill>
                              <a:srgbClr val="000000"/>
                            </a:solidFill>
                            <a:latin typeface="Cambria Math" panose="02040503050406030204" pitchFamily="18" charset="0"/>
                            <a:ea typeface="楷体" panose="02010609060101010101" pitchFamily="49" charset="-122"/>
                          </a:rPr>
                          <m:t>𝒚</m:t>
                        </m:r>
                      </m:e>
                    </m:acc>
                  </m:oMath>
                </a14:m>
                <a:r>
                  <a:rPr lang="zh-CN" altLang="en-US" sz="2200" kern="0" dirty="0">
                    <a:solidFill>
                      <a:srgbClr val="000000"/>
                    </a:solidFill>
                    <a:latin typeface="楷体" panose="02010609060101010101" pitchFamily="49" charset="-122"/>
                    <a:ea typeface="楷体" panose="02010609060101010101" pitchFamily="49" charset="-122"/>
                  </a:rPr>
                  <a:t>，损失函数为</a:t>
                </a:r>
                <a14:m>
                  <m:oMath xmlns:m="http://schemas.openxmlformats.org/officeDocument/2006/math">
                    <m:r>
                      <a:rPr lang="en-US" altLang="zh-CN" sz="2200" kern="0">
                        <a:solidFill>
                          <a:srgbClr val="000000"/>
                        </a:solidFill>
                        <a:latin typeface="Cambria Math" panose="02040503050406030204" pitchFamily="18" charset="0"/>
                        <a:ea typeface="楷体" panose="02010609060101010101" pitchFamily="49" charset="-122"/>
                      </a:rPr>
                      <m:t>𝐿</m:t>
                    </m:r>
                    <m:r>
                      <a:rPr lang="en-US" altLang="zh-CN" sz="2200" kern="0">
                        <a:solidFill>
                          <a:srgbClr val="000000"/>
                        </a:solidFill>
                        <a:latin typeface="Cambria Math" panose="02040503050406030204" pitchFamily="18" charset="0"/>
                        <a:ea typeface="楷体" panose="02010609060101010101" pitchFamily="49" charset="-122"/>
                      </a:rPr>
                      <m:t>(</m:t>
                    </m:r>
                    <m:r>
                      <a:rPr lang="en-US" altLang="zh-CN" sz="2200" kern="0">
                        <a:solidFill>
                          <a:srgbClr val="000000"/>
                        </a:solidFill>
                        <a:latin typeface="Cambria Math" panose="02040503050406030204" pitchFamily="18" charset="0"/>
                        <a:ea typeface="楷体" panose="02010609060101010101" pitchFamily="49" charset="-122"/>
                      </a:rPr>
                      <m:t>𝒚</m:t>
                    </m:r>
                    <m:r>
                      <a:rPr lang="en-US" altLang="zh-CN" sz="2200" kern="0">
                        <a:solidFill>
                          <a:srgbClr val="000000"/>
                        </a:solidFill>
                        <a:latin typeface="Cambria Math" panose="02040503050406030204" pitchFamily="18" charset="0"/>
                        <a:ea typeface="楷体" panose="02010609060101010101" pitchFamily="49" charset="-122"/>
                      </a:rPr>
                      <m:t>,</m:t>
                    </m:r>
                    <m:acc>
                      <m:accPr>
                        <m:chr m:val="̂"/>
                        <m:ctrlPr>
                          <a:rPr lang="en-US" altLang="zh-CN" sz="2200" i="1" kern="0">
                            <a:solidFill>
                              <a:srgbClr val="000000"/>
                            </a:solidFill>
                            <a:latin typeface="Cambria Math" panose="02040503050406030204" pitchFamily="18" charset="0"/>
                            <a:ea typeface="楷体" panose="02010609060101010101" pitchFamily="49" charset="-122"/>
                          </a:rPr>
                        </m:ctrlPr>
                      </m:accPr>
                      <m:e>
                        <m:r>
                          <a:rPr lang="en-US" altLang="zh-CN" sz="2200" kern="0">
                            <a:solidFill>
                              <a:srgbClr val="000000"/>
                            </a:solidFill>
                            <a:latin typeface="Cambria Math" panose="02040503050406030204" pitchFamily="18" charset="0"/>
                            <a:ea typeface="楷体" panose="02010609060101010101" pitchFamily="49" charset="-122"/>
                          </a:rPr>
                          <m:t>𝒚</m:t>
                        </m:r>
                      </m:e>
                    </m:acc>
                    <m:r>
                      <a:rPr lang="en-US" altLang="zh-CN" sz="2200" kern="0">
                        <a:solidFill>
                          <a:srgbClr val="000000"/>
                        </a:solidFill>
                        <a:latin typeface="Cambria Math" panose="02040503050406030204" pitchFamily="18" charset="0"/>
                        <a:ea typeface="楷体" panose="02010609060101010101" pitchFamily="49" charset="-122"/>
                      </a:rPr>
                      <m:t>)</m:t>
                    </m:r>
                  </m:oMath>
                </a14:m>
                <a:r>
                  <a:rPr lang="zh-CN" altLang="en-US" sz="2200" kern="0" dirty="0">
                    <a:solidFill>
                      <a:srgbClr val="000000"/>
                    </a:solidFill>
                    <a:latin typeface="楷体" panose="02010609060101010101" pitchFamily="49" charset="-122"/>
                    <a:ea typeface="楷体" panose="02010609060101010101" pitchFamily="49" charset="-122"/>
                  </a:rPr>
                  <a:t>，采用梯度下降法需要计算损失函数关于每个参数的偏导数。</a:t>
                </a:r>
                <a:endParaRPr lang="en-US" altLang="zh-CN" sz="2200" kern="0" dirty="0">
                  <a:solidFill>
                    <a:srgbClr val="000000"/>
                  </a:solidFill>
                  <a:latin typeface="楷体" panose="02010609060101010101" pitchFamily="49" charset="-122"/>
                  <a:ea typeface="楷体" panose="02010609060101010101" pitchFamily="49" charset="-122"/>
                </a:endParaRPr>
              </a:p>
              <a:p>
                <a:pPr marL="457200" lvl="0" indent="-457200">
                  <a:spcBef>
                    <a:spcPts val="600"/>
                  </a:spcBef>
                  <a:spcAft>
                    <a:spcPts val="600"/>
                  </a:spcAft>
                  <a:buClr>
                    <a:srgbClr val="0000FF"/>
                  </a:buClr>
                  <a:buFont typeface="Wingdings" panose="05000000000000000000" pitchFamily="2" charset="2"/>
                  <a:buChar char="n"/>
                </a:pPr>
                <a:r>
                  <a:rPr lang="zh-CN" altLang="en-US" sz="2400" b="1" kern="0" dirty="0">
                    <a:solidFill>
                      <a:srgbClr val="000000"/>
                    </a:solidFill>
                    <a:latin typeface="微软雅黑" panose="020B0503020204020204" pitchFamily="34" charset="-122"/>
                    <a:ea typeface="微软雅黑" panose="020B0503020204020204" pitchFamily="34" charset="-122"/>
                  </a:rPr>
                  <a:t>如何计算前馈神经网络中参数的偏导数 </a:t>
                </a:r>
                <a:r>
                  <a:rPr lang="en-US" altLang="zh-CN" sz="2400" b="1" kern="0" dirty="0">
                    <a:solidFill>
                      <a:srgbClr val="000000"/>
                    </a:solidFill>
                    <a:latin typeface="微软雅黑" panose="020B0503020204020204" pitchFamily="34" charset="-122"/>
                    <a:ea typeface="微软雅黑" panose="020B0503020204020204" pitchFamily="34" charset="-122"/>
                  </a:rPr>
                  <a:t>—— </a:t>
                </a:r>
                <a:r>
                  <a:rPr lang="zh-CN" altLang="en-US" sz="2400" b="1" kern="0" dirty="0">
                    <a:solidFill>
                      <a:srgbClr val="000000"/>
                    </a:solidFill>
                    <a:latin typeface="微软雅黑" panose="020B0503020204020204" pitchFamily="34" charset="-122"/>
                    <a:ea typeface="微软雅黑" panose="020B0503020204020204" pitchFamily="34" charset="-122"/>
                  </a:rPr>
                  <a:t>反向传播</a:t>
                </a:r>
                <a:r>
                  <a:rPr lang="en-US" altLang="zh-CN" sz="2400" b="1" kern="0" dirty="0">
                    <a:solidFill>
                      <a:srgbClr val="000000"/>
                    </a:solidFill>
                    <a:latin typeface="微软雅黑" panose="020B0503020204020204" pitchFamily="34" charset="-122"/>
                    <a:ea typeface="微软雅黑" panose="020B0503020204020204" pitchFamily="34" charset="-122"/>
                  </a:rPr>
                  <a:t>(Back Propagation</a:t>
                </a:r>
                <a:r>
                  <a:rPr lang="zh-CN" altLang="en-US" sz="2400" b="1" kern="0" dirty="0">
                    <a:solidFill>
                      <a:srgbClr val="000000"/>
                    </a:solidFill>
                    <a:latin typeface="微软雅黑" panose="020B0503020204020204" pitchFamily="34" charset="-122"/>
                    <a:ea typeface="微软雅黑" panose="020B0503020204020204" pitchFamily="34" charset="-122"/>
                  </a:rPr>
                  <a:t>，</a:t>
                </a:r>
                <a:r>
                  <a:rPr lang="en-US" altLang="zh-CN" sz="2400" b="1" kern="0" dirty="0">
                    <a:solidFill>
                      <a:srgbClr val="000000"/>
                    </a:solidFill>
                    <a:latin typeface="微软雅黑" panose="020B0503020204020204" pitchFamily="34" charset="-122"/>
                    <a:ea typeface="微软雅黑" panose="020B0503020204020204" pitchFamily="34" charset="-122"/>
                  </a:rPr>
                  <a:t>BP)</a:t>
                </a:r>
                <a:r>
                  <a:rPr lang="zh-CN" altLang="en-US" sz="2400" b="1" kern="0" dirty="0">
                    <a:solidFill>
                      <a:srgbClr val="000000"/>
                    </a:solidFill>
                    <a:latin typeface="微软雅黑" panose="020B0503020204020204" pitchFamily="34" charset="-122"/>
                    <a:ea typeface="微软雅黑" panose="020B0503020204020204" pitchFamily="34" charset="-122"/>
                  </a:rPr>
                  <a:t>算法</a:t>
                </a:r>
                <a:endParaRPr lang="en-US" altLang="zh-CN" sz="2400" b="1" kern="0" dirty="0">
                  <a:solidFill>
                    <a:srgbClr val="000000"/>
                  </a:solidFill>
                  <a:latin typeface="微软雅黑" panose="020B0503020204020204" pitchFamily="34" charset="-122"/>
                  <a:ea typeface="微软雅黑" panose="020B0503020204020204" pitchFamily="34" charset="-122"/>
                </a:endParaRPr>
              </a:p>
              <a:p>
                <a:pPr lvl="1" algn="just">
                  <a:spcBef>
                    <a:spcPts val="600"/>
                  </a:spcBef>
                  <a:spcAft>
                    <a:spcPts val="600"/>
                  </a:spcAft>
                  <a:buClr>
                    <a:srgbClr val="0000FF"/>
                  </a:buClr>
                </a:pPr>
                <a:r>
                  <a:rPr lang="zh-CN" altLang="en-US" sz="2400" kern="0" dirty="0">
                    <a:solidFill>
                      <a:srgbClr val="000000"/>
                    </a:solidFill>
                    <a:latin typeface="微软雅黑" panose="020B0503020204020204" pitchFamily="34" charset="-122"/>
                    <a:ea typeface="微软雅黑" panose="020B0503020204020204" pitchFamily="34" charset="-122"/>
                  </a:rPr>
                  <a:t>考虑求第</a:t>
                </a:r>
                <a14:m>
                  <m:oMath xmlns:m="http://schemas.openxmlformats.org/officeDocument/2006/math">
                    <m:r>
                      <a:rPr lang="en-US" altLang="zh-CN" sz="2400" b="0" i="1" kern="0" smtClean="0">
                        <a:solidFill>
                          <a:srgbClr val="000000"/>
                        </a:solidFill>
                        <a:latin typeface="Cambria Math" panose="02040503050406030204" pitchFamily="18" charset="0"/>
                        <a:ea typeface="微软雅黑" panose="020B0503020204020204" pitchFamily="34" charset="-122"/>
                      </a:rPr>
                      <m:t>𝑙</m:t>
                    </m:r>
                  </m:oMath>
                </a14:m>
                <a:r>
                  <a:rPr lang="zh-CN" altLang="en-US" sz="2400" kern="0" dirty="0">
                    <a:solidFill>
                      <a:srgbClr val="000000"/>
                    </a:solidFill>
                    <a:latin typeface="微软雅黑" panose="020B0503020204020204" pitchFamily="34" charset="-122"/>
                    <a:ea typeface="微软雅黑" panose="020B0503020204020204" pitchFamily="34" charset="-122"/>
                  </a:rPr>
                  <a:t>层中参数</a:t>
                </a:r>
                <a14:m>
                  <m:oMath xmlns:m="http://schemas.openxmlformats.org/officeDocument/2006/math">
                    <m:sSup>
                      <m:sSupPr>
                        <m:ctrlPr>
                          <a:rPr lang="en-US" altLang="zh-CN" sz="2400" i="1" kern="0" smtClean="0">
                            <a:solidFill>
                              <a:srgbClr val="000000"/>
                            </a:solidFill>
                            <a:latin typeface="Cambria Math" panose="02040503050406030204" pitchFamily="18" charset="0"/>
                            <a:ea typeface="微软雅黑" panose="020B0503020204020204" pitchFamily="34" charset="-122"/>
                          </a:rPr>
                        </m:ctrlPr>
                      </m:sSupPr>
                      <m:e>
                        <m:r>
                          <a:rPr lang="en-US" altLang="zh-CN" sz="2400" b="1" i="1" kern="0" smtClean="0">
                            <a:solidFill>
                              <a:srgbClr val="000000"/>
                            </a:solidFill>
                            <a:latin typeface="Cambria Math" panose="02040503050406030204" pitchFamily="18" charset="0"/>
                            <a:ea typeface="微软雅黑" panose="020B0503020204020204" pitchFamily="34" charset="-122"/>
                          </a:rPr>
                          <m:t>𝑾</m:t>
                        </m:r>
                      </m:e>
                      <m:sup>
                        <m:r>
                          <a:rPr lang="en-US" altLang="zh-CN" sz="2400" b="0" i="1" kern="0" smtClea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𝑙</m:t>
                        </m:r>
                        <m:r>
                          <a:rPr lang="en-US" altLang="zh-CN" sz="2400" b="0" i="1" kern="0" smtClean="0">
                            <a:solidFill>
                              <a:srgbClr val="000000"/>
                            </a:solidFill>
                            <a:latin typeface="Cambria Math" panose="02040503050406030204" pitchFamily="18" charset="0"/>
                            <a:ea typeface="微软雅黑" panose="020B0503020204020204" pitchFamily="34" charset="-122"/>
                          </a:rPr>
                          <m:t>)</m:t>
                        </m:r>
                      </m:sup>
                    </m:sSup>
                  </m:oMath>
                </a14:m>
                <a:r>
                  <a:rPr lang="zh-CN" altLang="en-US" sz="2400" kern="0" dirty="0">
                    <a:solidFill>
                      <a:srgbClr val="000000"/>
                    </a:solidFill>
                    <a:latin typeface="微软雅黑" panose="020B0503020204020204" pitchFamily="34" charset="-122"/>
                    <a:ea typeface="微软雅黑" panose="020B0503020204020204" pitchFamily="34" charset="-122"/>
                  </a:rPr>
                  <a:t>和</a:t>
                </a:r>
                <a14:m>
                  <m:oMath xmlns:m="http://schemas.openxmlformats.org/officeDocument/2006/math">
                    <m:sSup>
                      <m:sSupPr>
                        <m:ctrlPr>
                          <a:rPr lang="en-US" altLang="zh-CN" sz="2400" i="1" kern="0" smtClean="0">
                            <a:solidFill>
                              <a:srgbClr val="000000"/>
                            </a:solidFill>
                            <a:latin typeface="Cambria Math" panose="02040503050406030204" pitchFamily="18" charset="0"/>
                            <a:ea typeface="微软雅黑" panose="020B0503020204020204" pitchFamily="34" charset="-122"/>
                          </a:rPr>
                        </m:ctrlPr>
                      </m:sSupPr>
                      <m:e>
                        <m:r>
                          <a:rPr lang="en-US" altLang="zh-CN" sz="2400" b="1" i="1" kern="0" smtClean="0">
                            <a:solidFill>
                              <a:srgbClr val="000000"/>
                            </a:solidFill>
                            <a:latin typeface="Cambria Math" panose="02040503050406030204" pitchFamily="18" charset="0"/>
                            <a:ea typeface="微软雅黑" panose="020B0503020204020204" pitchFamily="34" charset="-122"/>
                          </a:rPr>
                          <m:t>𝒃</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oMath>
                </a14:m>
                <a:r>
                  <a:rPr lang="zh-CN" altLang="en-US" sz="2400" kern="0" dirty="0">
                    <a:solidFill>
                      <a:srgbClr val="000000"/>
                    </a:solidFill>
                    <a:latin typeface="微软雅黑" panose="020B0503020204020204" pitchFamily="34" charset="-122"/>
                    <a:ea typeface="微软雅黑" panose="020B0503020204020204" pitchFamily="34" charset="-122"/>
                  </a:rPr>
                  <a:t>的偏导数，由于</a:t>
                </a:r>
                <a14:m>
                  <m:oMath xmlns:m="http://schemas.openxmlformats.org/officeDocument/2006/math">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𝒛</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r>
                      <a:rPr lang="en-US" altLang="zh-CN"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𝑾</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𝒂</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−1)</m:t>
                        </m:r>
                      </m:sup>
                    </m:sSup>
                    <m:r>
                      <a:rPr lang="en-US" altLang="zh-CN"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𝒃</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oMath>
                </a14:m>
                <a:r>
                  <a:rPr lang="zh-CN" altLang="en-US" sz="2400" kern="0" dirty="0">
                    <a:solidFill>
                      <a:srgbClr val="000000"/>
                    </a:solidFill>
                    <a:latin typeface="微软雅黑" panose="020B0503020204020204" pitchFamily="34" charset="-122"/>
                    <a:ea typeface="微软雅黑" panose="020B0503020204020204" pitchFamily="34" charset="-122"/>
                  </a:rPr>
                  <a:t>，根据链式法则：</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lvl="1" algn="just">
                  <a:spcBef>
                    <a:spcPts val="600"/>
                  </a:spcBef>
                  <a:spcAft>
                    <a:spcPts val="600"/>
                  </a:spcAft>
                  <a:buClr>
                    <a:srgbClr val="0000FF"/>
                  </a:buClr>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lvl="1" algn="just">
                  <a:spcBef>
                    <a:spcPts val="600"/>
                  </a:spcBef>
                  <a:spcAft>
                    <a:spcPts val="600"/>
                  </a:spcAft>
                  <a:buClr>
                    <a:srgbClr val="0000FF"/>
                  </a:buClr>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lvl="3" algn="just">
                  <a:spcBef>
                    <a:spcPts val="2400"/>
                  </a:spcBef>
                  <a:spcAft>
                    <a:spcPts val="2400"/>
                  </a:spcAft>
                  <a:buClr>
                    <a:srgbClr val="0000FF"/>
                  </a:buClr>
                </a:pPr>
                <a14:m>
                  <m:oMathPara xmlns:m="http://schemas.openxmlformats.org/officeDocument/2006/math">
                    <m:oMathParaPr>
                      <m:jc m:val="centerGroup"/>
                    </m:oMathParaPr>
                    <m:oMath xmlns:m="http://schemas.openxmlformats.org/officeDocument/2006/math">
                      <m:f>
                        <m:fPr>
                          <m:ctrlPr>
                            <a:rPr lang="en-US" altLang="zh-CN" sz="2400" i="1" kern="0">
                              <a:solidFill>
                                <a:srgbClr val="000000"/>
                              </a:solidFill>
                              <a:latin typeface="Cambria Math" panose="02040503050406030204" pitchFamily="18" charset="0"/>
                              <a:ea typeface="微软雅黑" panose="020B0503020204020204" pitchFamily="34" charset="-122"/>
                            </a:rPr>
                          </m:ctrlPr>
                        </m:fPr>
                        <m:num>
                          <m:r>
                            <a:rPr lang="zh-CN" altLang="en-US" sz="2400" i="1" kern="0">
                              <a:solidFill>
                                <a:srgbClr val="000000"/>
                              </a:solidFill>
                              <a:latin typeface="Cambria Math" panose="02040503050406030204" pitchFamily="18" charset="0"/>
                              <a:ea typeface="微软雅黑" panose="020B0503020204020204" pitchFamily="34" charset="-122"/>
                            </a:rPr>
                            <m:t>𝜕</m:t>
                          </m:r>
                          <m:r>
                            <a:rPr lang="en-US" altLang="zh-CN" sz="2400" kern="0">
                              <a:solidFill>
                                <a:srgbClr val="000000"/>
                              </a:solidFill>
                              <a:latin typeface="Cambria Math" panose="02040503050406030204" pitchFamily="18" charset="0"/>
                              <a:ea typeface="楷体" panose="02010609060101010101" pitchFamily="49" charset="-122"/>
                            </a:rPr>
                            <m:t>𝐿</m:t>
                          </m:r>
                          <m:r>
                            <a:rPr lang="en-US" altLang="zh-CN" sz="2400" kern="0">
                              <a:solidFill>
                                <a:srgbClr val="000000"/>
                              </a:solidFill>
                              <a:latin typeface="Cambria Math" panose="02040503050406030204" pitchFamily="18" charset="0"/>
                              <a:ea typeface="楷体" panose="02010609060101010101" pitchFamily="49" charset="-122"/>
                            </a:rPr>
                            <m:t>(</m:t>
                          </m:r>
                          <m:r>
                            <a:rPr lang="en-US" altLang="zh-CN" sz="2400" kern="0">
                              <a:solidFill>
                                <a:srgbClr val="000000"/>
                              </a:solidFill>
                              <a:latin typeface="Cambria Math" panose="02040503050406030204" pitchFamily="18" charset="0"/>
                              <a:ea typeface="楷体" panose="02010609060101010101" pitchFamily="49" charset="-122"/>
                            </a:rPr>
                            <m:t>𝒚</m:t>
                          </m:r>
                          <m:r>
                            <a:rPr lang="en-US" altLang="zh-CN" sz="2400" kern="0">
                              <a:solidFill>
                                <a:srgbClr val="000000"/>
                              </a:solidFill>
                              <a:latin typeface="Cambria Math" panose="02040503050406030204" pitchFamily="18" charset="0"/>
                              <a:ea typeface="楷体" panose="02010609060101010101" pitchFamily="49" charset="-122"/>
                            </a:rPr>
                            <m:t>,</m:t>
                          </m:r>
                          <m:acc>
                            <m:accPr>
                              <m:chr m:val="̂"/>
                              <m:ctrlPr>
                                <a:rPr lang="en-US" altLang="zh-CN" sz="2400" i="1" kern="0">
                                  <a:solidFill>
                                    <a:srgbClr val="000000"/>
                                  </a:solidFill>
                                  <a:latin typeface="Cambria Math" panose="02040503050406030204" pitchFamily="18" charset="0"/>
                                  <a:ea typeface="楷体" panose="02010609060101010101" pitchFamily="49" charset="-122"/>
                                </a:rPr>
                              </m:ctrlPr>
                            </m:accPr>
                            <m:e>
                              <m:r>
                                <a:rPr lang="en-US" altLang="zh-CN" sz="2400" kern="0">
                                  <a:solidFill>
                                    <a:srgbClr val="000000"/>
                                  </a:solidFill>
                                  <a:latin typeface="Cambria Math" panose="02040503050406030204" pitchFamily="18" charset="0"/>
                                  <a:ea typeface="楷体" panose="02010609060101010101" pitchFamily="49" charset="-122"/>
                                </a:rPr>
                                <m:t>𝒚</m:t>
                              </m:r>
                            </m:e>
                          </m:acc>
                          <m:r>
                            <a:rPr lang="en-US" altLang="zh-CN" sz="2400" kern="0">
                              <a:solidFill>
                                <a:srgbClr val="000000"/>
                              </a:solidFill>
                              <a:latin typeface="Cambria Math" panose="02040503050406030204" pitchFamily="18" charset="0"/>
                              <a:ea typeface="楷体" panose="02010609060101010101" pitchFamily="49" charset="-122"/>
                            </a:rPr>
                            <m:t>)</m:t>
                          </m:r>
                        </m:num>
                        <m:den>
                          <m:r>
                            <a:rPr lang="zh-CN" altLang="en-US" sz="2400" i="1" kern="0">
                              <a:solidFill>
                                <a:srgbClr val="000000"/>
                              </a:solidFill>
                              <a:latin typeface="Cambria Math" panose="02040503050406030204" pitchFamily="18" charset="0"/>
                              <a:ea typeface="微软雅黑" panose="020B0503020204020204" pitchFamily="34" charset="-122"/>
                            </a:rPr>
                            <m:t>𝜕</m:t>
                          </m:r>
                          <m:sSubSup>
                            <m:sSubSupPr>
                              <m:ctrlPr>
                                <a:rPr lang="en-US" altLang="zh-CN" sz="2400" i="1" kern="0">
                                  <a:solidFill>
                                    <a:srgbClr val="000000"/>
                                  </a:solidFill>
                                  <a:latin typeface="Cambria Math" panose="02040503050406030204" pitchFamily="18" charset="0"/>
                                  <a:ea typeface="微软雅黑" panose="020B0503020204020204" pitchFamily="34" charset="-122"/>
                                </a:rPr>
                              </m:ctrlPr>
                            </m:sSubSupPr>
                            <m:e>
                              <m:r>
                                <a:rPr lang="en-US" altLang="zh-CN" sz="2400" i="1" kern="0">
                                  <a:solidFill>
                                    <a:srgbClr val="000000"/>
                                  </a:solidFill>
                                  <a:latin typeface="Cambria Math" panose="02040503050406030204" pitchFamily="18" charset="0"/>
                                  <a:ea typeface="微软雅黑" panose="020B0503020204020204" pitchFamily="34" charset="-122"/>
                                </a:rPr>
                                <m:t>𝑤</m:t>
                              </m:r>
                            </m:e>
                            <m:sub>
                              <m:r>
                                <a:rPr lang="en-US" altLang="zh-CN" sz="2400" i="1" kern="0">
                                  <a:solidFill>
                                    <a:srgbClr val="000000"/>
                                  </a:solidFill>
                                  <a:latin typeface="Cambria Math" panose="02040503050406030204" pitchFamily="18" charset="0"/>
                                  <a:ea typeface="微软雅黑" panose="020B0503020204020204" pitchFamily="34" charset="-122"/>
                                </a:rPr>
                                <m:t>𝑖𝑗</m:t>
                              </m:r>
                            </m:sub>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bSup>
                        </m:den>
                      </m:f>
                      <m:r>
                        <a:rPr lang="en-US" altLang="zh-CN" sz="2400" b="0" i="1" kern="0" smtClean="0">
                          <a:solidFill>
                            <a:srgbClr val="000000"/>
                          </a:solidFill>
                          <a:latin typeface="Cambria Math" panose="02040503050406030204" pitchFamily="18" charset="0"/>
                          <a:ea typeface="微软雅黑" panose="020B0503020204020204" pitchFamily="34" charset="-122"/>
                        </a:rPr>
                        <m:t>  </m:t>
                      </m:r>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  </m:t>
                      </m:r>
                      <m:f>
                        <m:fPr>
                          <m:ctrlPr>
                            <a:rPr lang="en-US" altLang="zh-CN" sz="2400" i="1" kern="0">
                              <a:solidFill>
                                <a:srgbClr val="000000"/>
                              </a:solidFill>
                              <a:latin typeface="Cambria Math" panose="02040503050406030204" pitchFamily="18" charset="0"/>
                              <a:ea typeface="微软雅黑" panose="020B0503020204020204" pitchFamily="34" charset="-122"/>
                            </a:rPr>
                          </m:ctrlPr>
                        </m:fPr>
                        <m:num>
                          <m:r>
                            <a:rPr lang="zh-CN" altLang="en-US"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𝒛</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num>
                        <m:den>
                          <m:r>
                            <a:rPr lang="zh-CN" altLang="en-US" sz="2400" i="1" kern="0">
                              <a:solidFill>
                                <a:srgbClr val="000000"/>
                              </a:solidFill>
                              <a:latin typeface="Cambria Math" panose="02040503050406030204" pitchFamily="18" charset="0"/>
                              <a:ea typeface="微软雅黑" panose="020B0503020204020204" pitchFamily="34" charset="-122"/>
                            </a:rPr>
                            <m:t>𝜕</m:t>
                          </m:r>
                          <m:sSubSup>
                            <m:sSubSupPr>
                              <m:ctrlPr>
                                <a:rPr lang="en-US" altLang="zh-CN" sz="2400" i="1" kern="0">
                                  <a:solidFill>
                                    <a:srgbClr val="000000"/>
                                  </a:solidFill>
                                  <a:latin typeface="Cambria Math" panose="02040503050406030204" pitchFamily="18" charset="0"/>
                                  <a:ea typeface="微软雅黑" panose="020B0503020204020204" pitchFamily="34" charset="-122"/>
                                </a:rPr>
                              </m:ctrlPr>
                            </m:sSubSupPr>
                            <m:e>
                              <m:r>
                                <a:rPr lang="en-US" altLang="zh-CN" sz="2400" i="1" kern="0">
                                  <a:solidFill>
                                    <a:srgbClr val="000000"/>
                                  </a:solidFill>
                                  <a:latin typeface="Cambria Math" panose="02040503050406030204" pitchFamily="18" charset="0"/>
                                  <a:ea typeface="微软雅黑" panose="020B0503020204020204" pitchFamily="34" charset="-122"/>
                                </a:rPr>
                                <m:t>𝑤</m:t>
                              </m:r>
                            </m:e>
                            <m:sub>
                              <m:r>
                                <a:rPr lang="en-US" altLang="zh-CN" sz="2400" i="1" kern="0">
                                  <a:solidFill>
                                    <a:srgbClr val="000000"/>
                                  </a:solidFill>
                                  <a:latin typeface="Cambria Math" panose="02040503050406030204" pitchFamily="18" charset="0"/>
                                  <a:ea typeface="微软雅黑" panose="020B0503020204020204" pitchFamily="34" charset="-122"/>
                                </a:rPr>
                                <m:t>𝑖𝑗</m:t>
                              </m:r>
                            </m:sub>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bSup>
                        </m:den>
                      </m:f>
                      <m:r>
                        <a:rPr lang="en-US" altLang="zh-CN" sz="2400" b="0" i="1" kern="0" smtClean="0">
                          <a:solidFill>
                            <a:srgbClr val="000000"/>
                          </a:solidFill>
                          <a:latin typeface="Cambria Math" panose="02040503050406030204" pitchFamily="18" charset="0"/>
                          <a:ea typeface="微软雅黑" panose="020B0503020204020204" pitchFamily="34" charset="-122"/>
                        </a:rPr>
                        <m:t>  </m:t>
                      </m:r>
                      <m:f>
                        <m:fPr>
                          <m:ctrlPr>
                            <a:rPr lang="en-US" altLang="zh-CN" sz="2400" i="1" kern="0">
                              <a:solidFill>
                                <a:srgbClr val="000000"/>
                              </a:solidFill>
                              <a:latin typeface="Cambria Math" panose="02040503050406030204" pitchFamily="18" charset="0"/>
                              <a:ea typeface="微软雅黑" panose="020B0503020204020204" pitchFamily="34" charset="-122"/>
                            </a:rPr>
                          </m:ctrlPr>
                        </m:fPr>
                        <m:num>
                          <m:r>
                            <a:rPr lang="zh-CN" altLang="en-US" sz="2400" i="1" kern="0">
                              <a:solidFill>
                                <a:srgbClr val="000000"/>
                              </a:solidFill>
                              <a:latin typeface="Cambria Math" panose="02040503050406030204" pitchFamily="18" charset="0"/>
                              <a:ea typeface="微软雅黑" panose="020B0503020204020204" pitchFamily="34" charset="-122"/>
                            </a:rPr>
                            <m:t>𝜕</m:t>
                          </m:r>
                          <m:r>
                            <a:rPr lang="en-US" altLang="zh-CN" sz="2400" kern="0">
                              <a:solidFill>
                                <a:srgbClr val="000000"/>
                              </a:solidFill>
                              <a:latin typeface="Cambria Math" panose="02040503050406030204" pitchFamily="18" charset="0"/>
                              <a:ea typeface="楷体" panose="02010609060101010101" pitchFamily="49" charset="-122"/>
                            </a:rPr>
                            <m:t>𝐿</m:t>
                          </m:r>
                          <m:r>
                            <a:rPr lang="en-US" altLang="zh-CN" sz="2400" kern="0">
                              <a:solidFill>
                                <a:srgbClr val="000000"/>
                              </a:solidFill>
                              <a:latin typeface="Cambria Math" panose="02040503050406030204" pitchFamily="18" charset="0"/>
                              <a:ea typeface="楷体" panose="02010609060101010101" pitchFamily="49" charset="-122"/>
                            </a:rPr>
                            <m:t>(</m:t>
                          </m:r>
                          <m:r>
                            <a:rPr lang="en-US" altLang="zh-CN" sz="2400" kern="0">
                              <a:solidFill>
                                <a:srgbClr val="000000"/>
                              </a:solidFill>
                              <a:latin typeface="Cambria Math" panose="02040503050406030204" pitchFamily="18" charset="0"/>
                              <a:ea typeface="楷体" panose="02010609060101010101" pitchFamily="49" charset="-122"/>
                            </a:rPr>
                            <m:t>𝒚</m:t>
                          </m:r>
                          <m:r>
                            <a:rPr lang="en-US" altLang="zh-CN" sz="2400" kern="0">
                              <a:solidFill>
                                <a:srgbClr val="000000"/>
                              </a:solidFill>
                              <a:latin typeface="Cambria Math" panose="02040503050406030204" pitchFamily="18" charset="0"/>
                              <a:ea typeface="楷体" panose="02010609060101010101" pitchFamily="49" charset="-122"/>
                            </a:rPr>
                            <m:t>,</m:t>
                          </m:r>
                          <m:acc>
                            <m:accPr>
                              <m:chr m:val="̂"/>
                              <m:ctrlPr>
                                <a:rPr lang="en-US" altLang="zh-CN" sz="2400" i="1" kern="0">
                                  <a:solidFill>
                                    <a:srgbClr val="000000"/>
                                  </a:solidFill>
                                  <a:latin typeface="Cambria Math" panose="02040503050406030204" pitchFamily="18" charset="0"/>
                                  <a:ea typeface="楷体" panose="02010609060101010101" pitchFamily="49" charset="-122"/>
                                </a:rPr>
                              </m:ctrlPr>
                            </m:accPr>
                            <m:e>
                              <m:r>
                                <a:rPr lang="en-US" altLang="zh-CN" sz="2400" kern="0">
                                  <a:solidFill>
                                    <a:srgbClr val="000000"/>
                                  </a:solidFill>
                                  <a:latin typeface="Cambria Math" panose="02040503050406030204" pitchFamily="18" charset="0"/>
                                  <a:ea typeface="楷体" panose="02010609060101010101" pitchFamily="49" charset="-122"/>
                                </a:rPr>
                                <m:t>𝒚</m:t>
                              </m:r>
                            </m:e>
                          </m:acc>
                          <m:r>
                            <a:rPr lang="en-US" altLang="zh-CN" sz="2400" kern="0">
                              <a:solidFill>
                                <a:srgbClr val="000000"/>
                              </a:solidFill>
                              <a:latin typeface="Cambria Math" panose="02040503050406030204" pitchFamily="18" charset="0"/>
                              <a:ea typeface="楷体" panose="02010609060101010101" pitchFamily="49" charset="-122"/>
                            </a:rPr>
                            <m:t>)</m:t>
                          </m:r>
                        </m:num>
                        <m:den>
                          <m:r>
                            <a:rPr lang="zh-CN" altLang="en-US"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smtClean="0">
                                  <a:solidFill>
                                    <a:srgbClr val="000000"/>
                                  </a:solidFill>
                                  <a:latin typeface="Cambria Math" panose="02040503050406030204" pitchFamily="18" charset="0"/>
                                  <a:ea typeface="微软雅黑" panose="020B0503020204020204" pitchFamily="34" charset="-122"/>
                                </a:rPr>
                              </m:ctrlPr>
                            </m:sSupPr>
                            <m:e>
                              <m:r>
                                <a:rPr lang="en-US" altLang="zh-CN" sz="2400" b="1" i="1" kern="0" smtClean="0">
                                  <a:solidFill>
                                    <a:srgbClr val="000000"/>
                                  </a:solidFill>
                                  <a:latin typeface="Cambria Math" panose="02040503050406030204" pitchFamily="18" charset="0"/>
                                  <a:ea typeface="微软雅黑" panose="020B0503020204020204" pitchFamily="34" charset="-122"/>
                                </a:rPr>
                                <m:t>𝒛</m:t>
                              </m:r>
                            </m:e>
                            <m:sup>
                              <m:r>
                                <a:rPr lang="en-US" altLang="zh-CN" sz="2400" b="0" i="1" kern="0" smtClea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𝑙</m:t>
                              </m:r>
                              <m:r>
                                <a:rPr lang="en-US" altLang="zh-CN" sz="2400" b="0" i="1" kern="0" smtClean="0">
                                  <a:solidFill>
                                    <a:srgbClr val="000000"/>
                                  </a:solidFill>
                                  <a:latin typeface="Cambria Math" panose="02040503050406030204" pitchFamily="18" charset="0"/>
                                  <a:ea typeface="微软雅黑" panose="020B0503020204020204" pitchFamily="34" charset="-122"/>
                                </a:rPr>
                                <m:t>)</m:t>
                              </m:r>
                            </m:sup>
                          </m:sSup>
                        </m:den>
                      </m:f>
                    </m:oMath>
                  </m:oMathPara>
                </a14:m>
                <a:endParaRPr lang="en-US" altLang="zh-CN" sz="2400" b="1" kern="0" dirty="0">
                  <a:solidFill>
                    <a:srgbClr val="000000"/>
                  </a:solidFill>
                  <a:latin typeface="微软雅黑" panose="020B0503020204020204" pitchFamily="34" charset="-122"/>
                  <a:ea typeface="微软雅黑" panose="020B0503020204020204" pitchFamily="34" charset="-122"/>
                </a:endParaRPr>
              </a:p>
              <a:p>
                <a:pPr lvl="3" algn="just">
                  <a:spcBef>
                    <a:spcPts val="2400"/>
                  </a:spcBef>
                  <a:spcAft>
                    <a:spcPts val="2400"/>
                  </a:spcAft>
                  <a:buClr>
                    <a:srgbClr val="0000FF"/>
                  </a:buClr>
                </a:pPr>
                <a14:m>
                  <m:oMathPara xmlns:m="http://schemas.openxmlformats.org/officeDocument/2006/math">
                    <m:oMathParaPr>
                      <m:jc m:val="centerGroup"/>
                    </m:oMathParaPr>
                    <m:oMath xmlns:m="http://schemas.openxmlformats.org/officeDocument/2006/math">
                      <m:f>
                        <m:fPr>
                          <m:ctrlPr>
                            <a:rPr lang="en-US" altLang="zh-CN" sz="2400" i="1" kern="0">
                              <a:solidFill>
                                <a:srgbClr val="000000"/>
                              </a:solidFill>
                              <a:latin typeface="Cambria Math" panose="02040503050406030204" pitchFamily="18" charset="0"/>
                              <a:ea typeface="微软雅黑" panose="020B0503020204020204" pitchFamily="34" charset="-122"/>
                            </a:rPr>
                          </m:ctrlPr>
                        </m:fPr>
                        <m:num>
                          <m:r>
                            <a:rPr lang="zh-CN" altLang="en-US" sz="2400" i="1" kern="0">
                              <a:solidFill>
                                <a:srgbClr val="000000"/>
                              </a:solidFill>
                              <a:latin typeface="Cambria Math" panose="02040503050406030204" pitchFamily="18" charset="0"/>
                              <a:ea typeface="微软雅黑" panose="020B0503020204020204" pitchFamily="34" charset="-122"/>
                            </a:rPr>
                            <m:t>𝜕</m:t>
                          </m:r>
                          <m:r>
                            <a:rPr lang="en-US" altLang="zh-CN" sz="2400" kern="0">
                              <a:solidFill>
                                <a:srgbClr val="000000"/>
                              </a:solidFill>
                              <a:latin typeface="Cambria Math" panose="02040503050406030204" pitchFamily="18" charset="0"/>
                              <a:ea typeface="楷体" panose="02010609060101010101" pitchFamily="49" charset="-122"/>
                            </a:rPr>
                            <m:t>𝐿</m:t>
                          </m:r>
                          <m:r>
                            <a:rPr lang="en-US" altLang="zh-CN" sz="2400" kern="0">
                              <a:solidFill>
                                <a:srgbClr val="000000"/>
                              </a:solidFill>
                              <a:latin typeface="Cambria Math" panose="02040503050406030204" pitchFamily="18" charset="0"/>
                              <a:ea typeface="楷体" panose="02010609060101010101" pitchFamily="49" charset="-122"/>
                            </a:rPr>
                            <m:t>(</m:t>
                          </m:r>
                          <m:r>
                            <a:rPr lang="en-US" altLang="zh-CN" sz="2400" kern="0">
                              <a:solidFill>
                                <a:srgbClr val="000000"/>
                              </a:solidFill>
                              <a:latin typeface="Cambria Math" panose="02040503050406030204" pitchFamily="18" charset="0"/>
                              <a:ea typeface="楷体" panose="02010609060101010101" pitchFamily="49" charset="-122"/>
                            </a:rPr>
                            <m:t>𝒚</m:t>
                          </m:r>
                          <m:r>
                            <a:rPr lang="en-US" altLang="zh-CN" sz="2400" kern="0">
                              <a:solidFill>
                                <a:srgbClr val="000000"/>
                              </a:solidFill>
                              <a:latin typeface="Cambria Math" panose="02040503050406030204" pitchFamily="18" charset="0"/>
                              <a:ea typeface="楷体" panose="02010609060101010101" pitchFamily="49" charset="-122"/>
                            </a:rPr>
                            <m:t>,</m:t>
                          </m:r>
                          <m:acc>
                            <m:accPr>
                              <m:chr m:val="̂"/>
                              <m:ctrlPr>
                                <a:rPr lang="en-US" altLang="zh-CN" sz="2400" i="1" kern="0">
                                  <a:solidFill>
                                    <a:srgbClr val="000000"/>
                                  </a:solidFill>
                                  <a:latin typeface="Cambria Math" panose="02040503050406030204" pitchFamily="18" charset="0"/>
                                  <a:ea typeface="楷体" panose="02010609060101010101" pitchFamily="49" charset="-122"/>
                                </a:rPr>
                              </m:ctrlPr>
                            </m:accPr>
                            <m:e>
                              <m:r>
                                <a:rPr lang="en-US" altLang="zh-CN" sz="2400" kern="0">
                                  <a:solidFill>
                                    <a:srgbClr val="000000"/>
                                  </a:solidFill>
                                  <a:latin typeface="Cambria Math" panose="02040503050406030204" pitchFamily="18" charset="0"/>
                                  <a:ea typeface="楷体" panose="02010609060101010101" pitchFamily="49" charset="-122"/>
                                </a:rPr>
                                <m:t>𝒚</m:t>
                              </m:r>
                            </m:e>
                          </m:acc>
                          <m:r>
                            <a:rPr lang="en-US" altLang="zh-CN" sz="2400" kern="0">
                              <a:solidFill>
                                <a:srgbClr val="000000"/>
                              </a:solidFill>
                              <a:latin typeface="Cambria Math" panose="02040503050406030204" pitchFamily="18" charset="0"/>
                              <a:ea typeface="楷体" panose="02010609060101010101" pitchFamily="49" charset="-122"/>
                            </a:rPr>
                            <m:t>)</m:t>
                          </m:r>
                        </m:num>
                        <m:den>
                          <m:r>
                            <a:rPr lang="zh-CN" altLang="en-US"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smtClean="0">
                                  <a:solidFill>
                                    <a:srgbClr val="000000"/>
                                  </a:solidFill>
                                  <a:latin typeface="Cambria Math" panose="02040503050406030204" pitchFamily="18" charset="0"/>
                                  <a:ea typeface="微软雅黑" panose="020B0503020204020204" pitchFamily="34" charset="-122"/>
                                </a:rPr>
                                <m:t>𝒃</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den>
                      </m:f>
                      <m:r>
                        <a:rPr lang="en-US" altLang="zh-CN" sz="2400" b="0" i="1" kern="0" smtClean="0">
                          <a:solidFill>
                            <a:srgbClr val="000000"/>
                          </a:solidFill>
                          <a:latin typeface="Cambria Math" panose="02040503050406030204" pitchFamily="18" charset="0"/>
                          <a:ea typeface="微软雅黑" panose="020B0503020204020204" pitchFamily="34" charset="-122"/>
                        </a:rPr>
                        <m:t>  </m:t>
                      </m:r>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  </m:t>
                      </m:r>
                      <m:f>
                        <m:fPr>
                          <m:ctrlPr>
                            <a:rPr lang="en-US" altLang="zh-CN" sz="2400" i="1" kern="0">
                              <a:solidFill>
                                <a:srgbClr val="000000"/>
                              </a:solidFill>
                              <a:latin typeface="Cambria Math" panose="02040503050406030204" pitchFamily="18" charset="0"/>
                              <a:ea typeface="微软雅黑" panose="020B0503020204020204" pitchFamily="34" charset="-122"/>
                            </a:rPr>
                          </m:ctrlPr>
                        </m:fPr>
                        <m:num>
                          <m:r>
                            <a:rPr lang="zh-CN" altLang="en-US"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𝒛</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num>
                        <m:den>
                          <m:r>
                            <a:rPr lang="zh-CN" altLang="en-US"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𝒃</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den>
                      </m:f>
                      <m:r>
                        <a:rPr lang="en-US" altLang="zh-CN" sz="2400" b="0" i="1" kern="0" smtClean="0">
                          <a:solidFill>
                            <a:srgbClr val="000000"/>
                          </a:solidFill>
                          <a:latin typeface="Cambria Math" panose="02040503050406030204" pitchFamily="18" charset="0"/>
                          <a:ea typeface="微软雅黑" panose="020B0503020204020204" pitchFamily="34" charset="-122"/>
                        </a:rPr>
                        <m:t>  </m:t>
                      </m:r>
                      <m:f>
                        <m:fPr>
                          <m:ctrlPr>
                            <a:rPr lang="en-US" altLang="zh-CN" sz="2400" i="1" kern="0">
                              <a:solidFill>
                                <a:srgbClr val="000000"/>
                              </a:solidFill>
                              <a:latin typeface="Cambria Math" panose="02040503050406030204" pitchFamily="18" charset="0"/>
                              <a:ea typeface="微软雅黑" panose="020B0503020204020204" pitchFamily="34" charset="-122"/>
                            </a:rPr>
                          </m:ctrlPr>
                        </m:fPr>
                        <m:num>
                          <m:r>
                            <a:rPr lang="zh-CN" altLang="en-US" sz="2400" i="1" kern="0">
                              <a:solidFill>
                                <a:srgbClr val="000000"/>
                              </a:solidFill>
                              <a:latin typeface="Cambria Math" panose="02040503050406030204" pitchFamily="18" charset="0"/>
                              <a:ea typeface="微软雅黑" panose="020B0503020204020204" pitchFamily="34" charset="-122"/>
                            </a:rPr>
                            <m:t>𝜕</m:t>
                          </m:r>
                          <m:r>
                            <a:rPr lang="en-US" altLang="zh-CN" sz="2400" kern="0">
                              <a:solidFill>
                                <a:srgbClr val="000000"/>
                              </a:solidFill>
                              <a:latin typeface="Cambria Math" panose="02040503050406030204" pitchFamily="18" charset="0"/>
                              <a:ea typeface="楷体" panose="02010609060101010101" pitchFamily="49" charset="-122"/>
                            </a:rPr>
                            <m:t>𝐿</m:t>
                          </m:r>
                          <m:r>
                            <a:rPr lang="en-US" altLang="zh-CN" sz="2400" kern="0">
                              <a:solidFill>
                                <a:srgbClr val="000000"/>
                              </a:solidFill>
                              <a:latin typeface="Cambria Math" panose="02040503050406030204" pitchFamily="18" charset="0"/>
                              <a:ea typeface="楷体" panose="02010609060101010101" pitchFamily="49" charset="-122"/>
                            </a:rPr>
                            <m:t>(</m:t>
                          </m:r>
                          <m:r>
                            <a:rPr lang="en-US" altLang="zh-CN" sz="2400" kern="0">
                              <a:solidFill>
                                <a:srgbClr val="000000"/>
                              </a:solidFill>
                              <a:latin typeface="Cambria Math" panose="02040503050406030204" pitchFamily="18" charset="0"/>
                              <a:ea typeface="楷体" panose="02010609060101010101" pitchFamily="49" charset="-122"/>
                            </a:rPr>
                            <m:t>𝒚</m:t>
                          </m:r>
                          <m:r>
                            <a:rPr lang="en-US" altLang="zh-CN" sz="2400" kern="0">
                              <a:solidFill>
                                <a:srgbClr val="000000"/>
                              </a:solidFill>
                              <a:latin typeface="Cambria Math" panose="02040503050406030204" pitchFamily="18" charset="0"/>
                              <a:ea typeface="楷体" panose="02010609060101010101" pitchFamily="49" charset="-122"/>
                            </a:rPr>
                            <m:t>,</m:t>
                          </m:r>
                          <m:acc>
                            <m:accPr>
                              <m:chr m:val="̂"/>
                              <m:ctrlPr>
                                <a:rPr lang="en-US" altLang="zh-CN" sz="2400" i="1" kern="0">
                                  <a:solidFill>
                                    <a:srgbClr val="000000"/>
                                  </a:solidFill>
                                  <a:latin typeface="Cambria Math" panose="02040503050406030204" pitchFamily="18" charset="0"/>
                                  <a:ea typeface="楷体" panose="02010609060101010101" pitchFamily="49" charset="-122"/>
                                </a:rPr>
                              </m:ctrlPr>
                            </m:accPr>
                            <m:e>
                              <m:r>
                                <a:rPr lang="en-US" altLang="zh-CN" sz="2400" kern="0">
                                  <a:solidFill>
                                    <a:srgbClr val="000000"/>
                                  </a:solidFill>
                                  <a:latin typeface="Cambria Math" panose="02040503050406030204" pitchFamily="18" charset="0"/>
                                  <a:ea typeface="楷体" panose="02010609060101010101" pitchFamily="49" charset="-122"/>
                                </a:rPr>
                                <m:t>𝒚</m:t>
                              </m:r>
                            </m:e>
                          </m:acc>
                          <m:r>
                            <a:rPr lang="en-US" altLang="zh-CN" sz="2400" kern="0">
                              <a:solidFill>
                                <a:srgbClr val="000000"/>
                              </a:solidFill>
                              <a:latin typeface="Cambria Math" panose="02040503050406030204" pitchFamily="18" charset="0"/>
                              <a:ea typeface="楷体" panose="02010609060101010101" pitchFamily="49" charset="-122"/>
                            </a:rPr>
                            <m:t>)</m:t>
                          </m:r>
                        </m:num>
                        <m:den>
                          <m:r>
                            <a:rPr lang="zh-CN" altLang="en-US"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𝒛</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den>
                      </m:f>
                    </m:oMath>
                  </m:oMathPara>
                </a14:m>
                <a:endParaRPr lang="en-US" altLang="zh-CN" sz="2400" b="1" kern="0" dirty="0">
                  <a:solidFill>
                    <a:srgbClr val="000000"/>
                  </a:solidFill>
                  <a:latin typeface="微软雅黑" panose="020B0503020204020204" pitchFamily="34" charset="-122"/>
                  <a:ea typeface="微软雅黑" panose="020B0503020204020204" pitchFamily="34"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1" y="773472"/>
                <a:ext cx="12192001" cy="6084528"/>
              </a:xfrm>
              <a:prstGeom prst="rect">
                <a:avLst/>
              </a:prstGeom>
              <a:blipFill rotWithShape="1">
                <a:blip r:embed="rId2"/>
                <a:stretch>
                  <a:fillRect l="-650" t="-1002" r="-650"/>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3" grpId="0" animBg="1"/>
      <p:bldP spid="19" grpId="0" animBg="1"/>
      <p:bldP spid="20" grpId="0"/>
      <p:bldP spid="21" grpId="0"/>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圆角 16"/>
          <p:cNvSpPr/>
          <p:nvPr/>
        </p:nvSpPr>
        <p:spPr>
          <a:xfrm>
            <a:off x="5153025" y="3900489"/>
            <a:ext cx="640556" cy="438150"/>
          </a:xfrm>
          <a:prstGeom prst="roundRect">
            <a:avLst>
              <a:gd name="adj" fmla="val 10719"/>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圆角 14"/>
          <p:cNvSpPr/>
          <p:nvPr/>
        </p:nvSpPr>
        <p:spPr>
          <a:xfrm>
            <a:off x="5207794" y="2838450"/>
            <a:ext cx="2257426" cy="759619"/>
          </a:xfrm>
          <a:prstGeom prst="roundRect">
            <a:avLst>
              <a:gd name="adj" fmla="val 9262"/>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矩形: 圆角 13"/>
          <p:cNvSpPr/>
          <p:nvPr/>
        </p:nvSpPr>
        <p:spPr>
          <a:xfrm>
            <a:off x="5538788" y="1862139"/>
            <a:ext cx="531018" cy="70485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 name="对话气泡: 圆角矩形 2">
                <a:extLst>
                  <a:ext uri="{FF2B5EF4-FFF2-40B4-BE49-F238E27FC236}">
                    <ele attr="{6670141A-8717-45EC-80E4-085D601126D1}"/>
                  </a:ext>
                </a:extLst>
              </p:cNvPr>
              <p:cNvSpPr/>
              <p:nvPr/>
            </p:nvSpPr>
            <p:spPr>
              <a:xfrm>
                <a:off x="8103707" y="1666875"/>
                <a:ext cx="2802418" cy="779416"/>
              </a:xfrm>
              <a:prstGeom prst="wedgeRoundRectCallout">
                <a:avLst>
                  <a:gd name="adj1" fmla="val -110205"/>
                  <a:gd name="adj2" fmla="val 110124"/>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当</a:t>
                </a:r>
                <a14:m>
                  <m:oMath xmlns:m="http://schemas.openxmlformats.org/officeDocument/2006/math">
                    <m:r>
                      <m:rPr>
                        <m:brk m:alnAt="25"/>
                      </m:rPr>
                      <a:rPr lang="en-US" altLang="zh-CN" sz="2000" i="1" kern="0">
                        <a:solidFill>
                          <a:schemeClr val="tx1"/>
                        </a:solidFill>
                        <a:latin typeface="Cambria Math" panose="02040503050406030204" pitchFamily="18" charset="0"/>
                        <a:ea typeface="微软雅黑" panose="020B0503020204020204" pitchFamily="34" charset="-122"/>
                      </a:rPr>
                      <m:t>𝑘</m:t>
                    </m:r>
                    <m:r>
                      <a:rPr lang="en-US" altLang="zh-CN" sz="2000" i="1" kern="0">
                        <a:solidFill>
                          <a:schemeClr val="tx1"/>
                        </a:solidFill>
                        <a:latin typeface="Cambria Math" panose="02040503050406030204" pitchFamily="18" charset="0"/>
                        <a:ea typeface="微软雅黑" panose="020B0503020204020204" pitchFamily="34" charset="-122"/>
                      </a:rPr>
                      <m:t>=</m:t>
                    </m:r>
                    <m:r>
                      <a:rPr lang="en-US" altLang="zh-CN" sz="2000" b="0" i="1" kern="0" smtClean="0">
                        <a:solidFill>
                          <a:schemeClr val="tx1"/>
                        </a:solidFill>
                        <a:latin typeface="Cambria Math" panose="02040503050406030204" pitchFamily="18" charset="0"/>
                        <a:ea typeface="微软雅黑" panose="020B0503020204020204" pitchFamily="34" charset="-122"/>
                      </a:rPr>
                      <m:t>𝑗</m:t>
                    </m:r>
                  </m:oMath>
                </a14:m>
                <a:r>
                  <a:rPr lang="zh-CN" altLang="en-US" sz="2000" dirty="0">
                    <a:solidFill>
                      <a:schemeClr val="tx1"/>
                    </a:solidFill>
                    <a:latin typeface="微软雅黑" panose="020B0503020204020204" pitchFamily="34" charset="-122"/>
                    <a:ea typeface="微软雅黑" panose="020B0503020204020204" pitchFamily="34" charset="-122"/>
                  </a:rPr>
                  <a:t>时，与</a:t>
                </a:r>
                <a14:m>
                  <m:oMath xmlns:m="http://schemas.openxmlformats.org/officeDocument/2006/math">
                    <m:sSubSup>
                      <m:sSubSupPr>
                        <m:ctrlPr>
                          <a:rPr lang="en-US" altLang="zh-CN" sz="2000" i="1" kern="0">
                            <a:solidFill>
                              <a:schemeClr val="tx1"/>
                            </a:solidFill>
                            <a:latin typeface="Cambria Math" panose="02040503050406030204" pitchFamily="18" charset="0"/>
                            <a:ea typeface="微软雅黑" panose="020B0503020204020204" pitchFamily="34" charset="-122"/>
                          </a:rPr>
                        </m:ctrlPr>
                      </m:sSubSupPr>
                      <m:e>
                        <m:r>
                          <a:rPr lang="en-US" altLang="zh-CN" sz="2000" i="1" kern="0">
                            <a:solidFill>
                              <a:schemeClr val="tx1"/>
                            </a:solidFill>
                            <a:latin typeface="Cambria Math" panose="02040503050406030204" pitchFamily="18" charset="0"/>
                            <a:ea typeface="微软雅黑" panose="020B0503020204020204" pitchFamily="34" charset="-122"/>
                          </a:rPr>
                          <m:t>𝑤</m:t>
                        </m:r>
                      </m:e>
                      <m:sub>
                        <m:r>
                          <a:rPr lang="en-US" altLang="zh-CN" sz="2000" i="1" kern="0">
                            <a:solidFill>
                              <a:schemeClr val="tx1"/>
                            </a:solidFill>
                            <a:latin typeface="Cambria Math" panose="02040503050406030204" pitchFamily="18" charset="0"/>
                            <a:ea typeface="微软雅黑" panose="020B0503020204020204" pitchFamily="34" charset="-122"/>
                          </a:rPr>
                          <m:t>𝑖𝑗</m:t>
                        </m:r>
                      </m:sub>
                      <m:sup>
                        <m:r>
                          <a:rPr lang="en-US" altLang="zh-CN" sz="2000" i="1" kern="0">
                            <a:solidFill>
                              <a:schemeClr val="tx1"/>
                            </a:solidFill>
                            <a:latin typeface="Cambria Math" panose="02040503050406030204" pitchFamily="18" charset="0"/>
                            <a:ea typeface="微软雅黑" panose="020B0503020204020204" pitchFamily="34" charset="-122"/>
                          </a:rPr>
                          <m:t>(</m:t>
                        </m:r>
                        <m:r>
                          <a:rPr lang="en-US" altLang="zh-CN" sz="2000" i="1" kern="0">
                            <a:solidFill>
                              <a:schemeClr val="tx1"/>
                            </a:solidFill>
                            <a:latin typeface="Cambria Math" panose="02040503050406030204" pitchFamily="18" charset="0"/>
                            <a:ea typeface="微软雅黑" panose="020B0503020204020204" pitchFamily="34" charset="-122"/>
                          </a:rPr>
                          <m:t>𝑙</m:t>
                        </m:r>
                        <m:r>
                          <a:rPr lang="en-US" altLang="zh-CN" sz="2000" i="1" kern="0">
                            <a:solidFill>
                              <a:schemeClr val="tx1"/>
                            </a:solidFill>
                            <a:latin typeface="Cambria Math" panose="02040503050406030204" pitchFamily="18" charset="0"/>
                            <a:ea typeface="微软雅黑" panose="020B0503020204020204" pitchFamily="34" charset="-122"/>
                          </a:rPr>
                          <m:t>)</m:t>
                        </m:r>
                      </m:sup>
                    </m:sSubSup>
                  </m:oMath>
                </a14:m>
                <a:r>
                  <a:rPr lang="zh-CN" altLang="en-US" sz="2000" dirty="0">
                    <a:solidFill>
                      <a:schemeClr val="tx1"/>
                    </a:solidFill>
                    <a:latin typeface="微软雅黑" panose="020B0503020204020204" pitchFamily="34" charset="-122"/>
                    <a:ea typeface="微软雅黑" panose="020B0503020204020204" pitchFamily="34" charset="-122"/>
                  </a:rPr>
                  <a:t>有关</a:t>
                </a:r>
              </a:p>
            </p:txBody>
          </p:sp>
        </mc:Choice>
        <mc:Fallback>
          <p:sp>
            <p:nvSpPr>
              <p:cNvPr id="3" name="对话气泡: 圆角矩形 2"/>
              <p:cNvSpPr>
                <a:spLocks noRot="1" noChangeAspect="1" noMove="1" noResize="1" noEditPoints="1" noAdjustHandles="1" noChangeArrowheads="1" noChangeShapeType="1" noTextEdit="1"/>
              </p:cNvSpPr>
              <p:nvPr/>
            </p:nvSpPr>
            <p:spPr>
              <a:xfrm>
                <a:off x="8103707" y="1666875"/>
                <a:ext cx="2802418" cy="779416"/>
              </a:xfrm>
              <a:prstGeom prst="wedgeRoundRectCallout">
                <a:avLst>
                  <a:gd name="adj1" fmla="val -110205"/>
                  <a:gd name="adj2" fmla="val 110124"/>
                  <a:gd name="adj3" fmla="val 16667"/>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反向传播算法</a:t>
            </a:r>
            <a:endParaRPr lang="zh-CN" altLang="en-US" sz="28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文本框 11">
                <a:extLst>
                  <a:ext uri="{FF2B5EF4-FFF2-40B4-BE49-F238E27FC236}">
                    <ele attr="{78649CCF-3FE7-4A08-AE88-3C6B16CA0D5B}"/>
                  </a:ext>
                </a:extLst>
              </p:cNvPr>
              <p:cNvSpPr txBox="1">
                <a:spLocks/>
              </p:cNvSpPr>
              <p:nvPr/>
            </p:nvSpPr>
            <p:spPr>
              <a:xfrm>
                <a:off x="-1" y="773472"/>
                <a:ext cx="12192001" cy="6084528"/>
              </a:xfrm>
              <a:prstGeom prst="rect">
                <a:avLst/>
              </a:prstGeom>
              <a:noFill/>
            </p:spPr>
            <p:txBody>
              <a:bodyPr wrap="square" rtlCol="0">
                <a:noAutofit/>
              </a:bodyPr>
              <a:lstStyle/>
              <a:p>
                <a:pPr marL="457200" lvl="0" indent="-457200">
                  <a:spcBef>
                    <a:spcPts val="600"/>
                  </a:spcBef>
                  <a:spcAft>
                    <a:spcPts val="600"/>
                  </a:spcAft>
                  <a:buClr>
                    <a:srgbClr val="0000FF"/>
                  </a:buClr>
                  <a:buFont typeface="Wingdings" panose="05000000000000000000" pitchFamily="2" charset="2"/>
                  <a:buChar char="n"/>
                </a:pPr>
                <a:r>
                  <a:rPr lang="zh-CN" altLang="en-US" sz="2400" b="1" kern="0" dirty="0">
                    <a:solidFill>
                      <a:srgbClr val="000000"/>
                    </a:solidFill>
                    <a:latin typeface="微软雅黑" panose="020B0503020204020204" pitchFamily="34" charset="-122"/>
                    <a:ea typeface="微软雅黑" panose="020B0503020204020204" pitchFamily="34" charset="-122"/>
                  </a:rPr>
                  <a:t>① 求 </a:t>
                </a:r>
                <a14:m>
                  <m:oMath xmlns:m="http://schemas.openxmlformats.org/officeDocument/2006/math">
                    <m:f>
                      <m:fPr>
                        <m:ctrlPr>
                          <a:rPr lang="en-US" altLang="zh-CN" sz="2400" i="1" kern="0">
                            <a:solidFill>
                              <a:srgbClr val="000000"/>
                            </a:solidFill>
                            <a:latin typeface="Cambria Math" panose="02040503050406030204" pitchFamily="18" charset="0"/>
                            <a:ea typeface="微软雅黑" panose="020B0503020204020204" pitchFamily="34" charset="-122"/>
                          </a:rPr>
                        </m:ctrlPr>
                      </m:fPr>
                      <m:num>
                        <m:r>
                          <a:rPr lang="zh-CN" altLang="en-US"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𝒛</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num>
                      <m:den>
                        <m:r>
                          <a:rPr lang="zh-CN" altLang="en-US" sz="2400" i="1" kern="0">
                            <a:solidFill>
                              <a:srgbClr val="000000"/>
                            </a:solidFill>
                            <a:latin typeface="Cambria Math" panose="02040503050406030204" pitchFamily="18" charset="0"/>
                            <a:ea typeface="微软雅黑" panose="020B0503020204020204" pitchFamily="34" charset="-122"/>
                          </a:rPr>
                          <m:t>𝜕</m:t>
                        </m:r>
                        <m:sSubSup>
                          <m:sSubSupPr>
                            <m:ctrlPr>
                              <a:rPr lang="en-US" altLang="zh-CN" sz="2400" i="1" kern="0">
                                <a:solidFill>
                                  <a:srgbClr val="000000"/>
                                </a:solidFill>
                                <a:latin typeface="Cambria Math" panose="02040503050406030204" pitchFamily="18" charset="0"/>
                                <a:ea typeface="微软雅黑" panose="020B0503020204020204" pitchFamily="34" charset="-122"/>
                              </a:rPr>
                            </m:ctrlPr>
                          </m:sSubSupPr>
                          <m:e>
                            <m:r>
                              <a:rPr lang="en-US" altLang="zh-CN" sz="2400" i="1" kern="0">
                                <a:solidFill>
                                  <a:srgbClr val="000000"/>
                                </a:solidFill>
                                <a:latin typeface="Cambria Math" panose="02040503050406030204" pitchFamily="18" charset="0"/>
                                <a:ea typeface="微软雅黑" panose="020B0503020204020204" pitchFamily="34" charset="-122"/>
                              </a:rPr>
                              <m:t>𝑤</m:t>
                            </m:r>
                          </m:e>
                          <m:sub>
                            <m:r>
                              <a:rPr lang="en-US" altLang="zh-CN" sz="2400" i="1" kern="0">
                                <a:solidFill>
                                  <a:srgbClr val="000000"/>
                                </a:solidFill>
                                <a:latin typeface="Cambria Math" panose="02040503050406030204" pitchFamily="18" charset="0"/>
                                <a:ea typeface="微软雅黑" panose="020B0503020204020204" pitchFamily="34" charset="-122"/>
                              </a:rPr>
                              <m:t>𝑖𝑗</m:t>
                            </m:r>
                          </m:sub>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bSup>
                      </m:den>
                    </m:f>
                  </m:oMath>
                </a14:m>
                <a:r>
                  <a:rPr lang="zh-CN" altLang="en-US" sz="2400" kern="0" dirty="0">
                    <a:solidFill>
                      <a:srgbClr val="000000"/>
                    </a:solidFill>
                    <a:latin typeface="微软雅黑" panose="020B0503020204020204" pitchFamily="34" charset="-122"/>
                    <a:ea typeface="微软雅黑" panose="020B0503020204020204" pitchFamily="34" charset="-122"/>
                  </a:rPr>
                  <a:t>，由</a:t>
                </a:r>
                <a14:m>
                  <m:oMath xmlns:m="http://schemas.openxmlformats.org/officeDocument/2006/math">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𝒛</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r>
                      <a:rPr lang="en-US" altLang="zh-CN"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𝑾</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𝒂</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−1)</m:t>
                        </m:r>
                      </m:sup>
                    </m:sSup>
                    <m:r>
                      <a:rPr lang="en-US" altLang="zh-CN"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𝒃</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oMath>
                </a14:m>
                <a:r>
                  <a:rPr lang="zh-CN" altLang="en-US" sz="2400" kern="0" dirty="0">
                    <a:solidFill>
                      <a:srgbClr val="000000"/>
                    </a:solidFill>
                    <a:latin typeface="微软雅黑" panose="020B0503020204020204" pitchFamily="34" charset="-122"/>
                    <a:ea typeface="微软雅黑" panose="020B0503020204020204" pitchFamily="34" charset="-122"/>
                  </a:rPr>
                  <a:t>：</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lvl="3" algn="just">
                  <a:spcBef>
                    <a:spcPts val="1200"/>
                  </a:spcBef>
                  <a:spcAft>
                    <a:spcPts val="1200"/>
                  </a:spcAft>
                  <a:buClr>
                    <a:srgbClr val="0000FF"/>
                  </a:buClr>
                </a:pPr>
                <a:r>
                  <a:rPr lang="en-US" altLang="zh-CN" sz="2000" kern="0" dirty="0">
                    <a:solidFill>
                      <a:srgbClr val="000000"/>
                    </a:solidFill>
                    <a:ea typeface="微软雅黑" panose="020B0503020204020204" pitchFamily="34" charset="-122"/>
                  </a:rPr>
                  <a:t>                               </a:t>
                </a:r>
                <a14:m>
                  <m:oMath xmlns:m="http://schemas.openxmlformats.org/officeDocument/2006/math">
                    <m:f>
                      <m:fPr>
                        <m:ctrlPr>
                          <a:rPr lang="en-US" altLang="zh-CN" sz="2000" i="1" kern="0">
                            <a:solidFill>
                              <a:srgbClr val="000000"/>
                            </a:solidFill>
                            <a:latin typeface="Cambria Math" panose="02040503050406030204" pitchFamily="18" charset="0"/>
                            <a:ea typeface="微软雅黑" panose="020B0503020204020204" pitchFamily="34" charset="-122"/>
                          </a:rPr>
                        </m:ctrlPr>
                      </m:fPr>
                      <m:num>
                        <m:r>
                          <a:rPr lang="zh-CN" altLang="en-US" sz="2000" i="1" kern="0">
                            <a:solidFill>
                              <a:srgbClr val="000000"/>
                            </a:solidFill>
                            <a:latin typeface="Cambria Math" panose="02040503050406030204" pitchFamily="18" charset="0"/>
                            <a:ea typeface="微软雅黑" panose="020B0503020204020204" pitchFamily="34" charset="-122"/>
                          </a:rPr>
                          <m:t>𝜕</m:t>
                        </m:r>
                        <m:sSup>
                          <m:sSupPr>
                            <m:ctrlPr>
                              <a:rPr lang="en-US" altLang="zh-CN" sz="2000" i="1" kern="0">
                                <a:solidFill>
                                  <a:srgbClr val="000000"/>
                                </a:solidFill>
                                <a:latin typeface="Cambria Math" panose="02040503050406030204" pitchFamily="18" charset="0"/>
                                <a:ea typeface="微软雅黑" panose="020B0503020204020204" pitchFamily="34" charset="-122"/>
                              </a:rPr>
                            </m:ctrlPr>
                          </m:sSupPr>
                          <m:e>
                            <m:r>
                              <a:rPr lang="en-US" altLang="zh-CN" sz="2000" b="1" i="1" kern="0">
                                <a:solidFill>
                                  <a:srgbClr val="000000"/>
                                </a:solidFill>
                                <a:latin typeface="Cambria Math" panose="02040503050406030204" pitchFamily="18" charset="0"/>
                                <a:ea typeface="微软雅黑" panose="020B0503020204020204" pitchFamily="34" charset="-122"/>
                              </a:rPr>
                              <m:t>𝒛</m:t>
                            </m:r>
                          </m:e>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p>
                      </m:num>
                      <m:den>
                        <m:r>
                          <a:rPr lang="zh-CN" altLang="en-US" sz="2000" i="1" kern="0">
                            <a:solidFill>
                              <a:srgbClr val="000000"/>
                            </a:solidFill>
                            <a:latin typeface="Cambria Math" panose="02040503050406030204" pitchFamily="18" charset="0"/>
                            <a:ea typeface="微软雅黑" panose="020B0503020204020204" pitchFamily="34" charset="-122"/>
                          </a:rPr>
                          <m:t>𝜕</m:t>
                        </m:r>
                        <m:sSubSup>
                          <m:sSubSupPr>
                            <m:ctrlPr>
                              <a:rPr lang="en-US" altLang="zh-CN" sz="2000" i="1" kern="0">
                                <a:solidFill>
                                  <a:srgbClr val="000000"/>
                                </a:solidFill>
                                <a:latin typeface="Cambria Math" panose="02040503050406030204" pitchFamily="18" charset="0"/>
                                <a:ea typeface="微软雅黑" panose="020B0503020204020204" pitchFamily="34" charset="-122"/>
                              </a:rPr>
                            </m:ctrlPr>
                          </m:sSubSupPr>
                          <m:e>
                            <m:r>
                              <a:rPr lang="en-US" altLang="zh-CN" sz="2000" i="1" kern="0">
                                <a:solidFill>
                                  <a:srgbClr val="000000"/>
                                </a:solidFill>
                                <a:latin typeface="Cambria Math" panose="02040503050406030204" pitchFamily="18" charset="0"/>
                                <a:ea typeface="微软雅黑" panose="020B0503020204020204" pitchFamily="34" charset="-122"/>
                              </a:rPr>
                              <m:t>𝑤</m:t>
                            </m:r>
                          </m:e>
                          <m:sub>
                            <m:r>
                              <a:rPr lang="en-US" altLang="zh-CN" sz="2000" i="1" kern="0">
                                <a:solidFill>
                                  <a:srgbClr val="000000"/>
                                </a:solidFill>
                                <a:latin typeface="Cambria Math" panose="02040503050406030204" pitchFamily="18" charset="0"/>
                                <a:ea typeface="微软雅黑" panose="020B0503020204020204" pitchFamily="34" charset="-122"/>
                              </a:rPr>
                              <m:t>𝑖𝑗</m:t>
                            </m:r>
                          </m:sub>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bSup>
                      </m:den>
                    </m:f>
                    <m:r>
                      <a:rPr lang="en-US" altLang="zh-CN" sz="2000" b="0" i="1" kern="0" smtClean="0">
                        <a:solidFill>
                          <a:srgbClr val="000000"/>
                        </a:solidFill>
                        <a:latin typeface="Cambria Math" panose="02040503050406030204" pitchFamily="18" charset="0"/>
                        <a:ea typeface="微软雅黑" panose="020B0503020204020204" pitchFamily="34" charset="-122"/>
                      </a:rPr>
                      <m:t> </m:t>
                    </m:r>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b="0" i="1" kern="0" smtClean="0">
                        <a:solidFill>
                          <a:srgbClr val="000000"/>
                        </a:solidFill>
                        <a:latin typeface="Cambria Math" panose="02040503050406030204" pitchFamily="18" charset="0"/>
                        <a:ea typeface="微软雅黑" panose="020B0503020204020204" pitchFamily="34" charset="-122"/>
                      </a:rPr>
                      <m:t> </m:t>
                    </m:r>
                    <m:d>
                      <m:dPr>
                        <m:begChr m:val="["/>
                        <m:endChr m:val="]"/>
                        <m:ctrlPr>
                          <a:rPr lang="en-US" altLang="zh-CN" sz="2000" b="0" i="1" kern="0" smtClean="0">
                            <a:solidFill>
                              <a:srgbClr val="000000"/>
                            </a:solidFill>
                            <a:latin typeface="Cambria Math" panose="02040503050406030204" pitchFamily="18" charset="0"/>
                            <a:ea typeface="微软雅黑" panose="020B0503020204020204" pitchFamily="34" charset="-122"/>
                          </a:rPr>
                        </m:ctrlPr>
                      </m:dPr>
                      <m:e>
                        <m:f>
                          <m:fPr>
                            <m:ctrlPr>
                              <a:rPr lang="en-US" altLang="zh-CN" sz="2000" i="1" kern="0">
                                <a:solidFill>
                                  <a:srgbClr val="000000"/>
                                </a:solidFill>
                                <a:latin typeface="Cambria Math" panose="02040503050406030204" pitchFamily="18" charset="0"/>
                                <a:ea typeface="微软雅黑" panose="020B0503020204020204" pitchFamily="34" charset="-122"/>
                              </a:rPr>
                            </m:ctrlPr>
                          </m:fPr>
                          <m:num>
                            <m:r>
                              <a:rPr lang="zh-CN" altLang="en-US" sz="2000" i="1" kern="0">
                                <a:solidFill>
                                  <a:srgbClr val="000000"/>
                                </a:solidFill>
                                <a:latin typeface="Cambria Math" panose="02040503050406030204" pitchFamily="18" charset="0"/>
                                <a:ea typeface="微软雅黑" panose="020B0503020204020204" pitchFamily="34" charset="-122"/>
                              </a:rPr>
                              <m:t>𝜕</m:t>
                            </m:r>
                            <m:sSubSup>
                              <m:sSubSupPr>
                                <m:ctrlPr>
                                  <a:rPr lang="en-US" altLang="zh-CN" sz="2000" i="1" kern="0">
                                    <a:solidFill>
                                      <a:srgbClr val="000000"/>
                                    </a:solidFill>
                                    <a:latin typeface="Cambria Math" panose="02040503050406030204" pitchFamily="18" charset="0"/>
                                    <a:ea typeface="微软雅黑" panose="020B0503020204020204" pitchFamily="34" charset="-122"/>
                                  </a:rPr>
                                </m:ctrlPr>
                              </m:sSubSupPr>
                              <m:e>
                                <m:r>
                                  <a:rPr lang="en-US" altLang="zh-CN" sz="2000" b="0" i="1" kern="0" smtClean="0">
                                    <a:solidFill>
                                      <a:srgbClr val="000000"/>
                                    </a:solidFill>
                                    <a:latin typeface="Cambria Math" panose="02040503050406030204" pitchFamily="18" charset="0"/>
                                    <a:ea typeface="微软雅黑" panose="020B0503020204020204" pitchFamily="34" charset="-122"/>
                                  </a:rPr>
                                  <m:t>𝑧</m:t>
                                </m:r>
                              </m:e>
                              <m:sub>
                                <m:r>
                                  <a:rPr lang="en-US" altLang="zh-CN" sz="2000" b="0" i="1" kern="0" smtClean="0">
                                    <a:solidFill>
                                      <a:srgbClr val="000000"/>
                                    </a:solidFill>
                                    <a:latin typeface="Cambria Math" panose="02040503050406030204" pitchFamily="18" charset="0"/>
                                    <a:ea typeface="微软雅黑" panose="020B0503020204020204" pitchFamily="34" charset="-122"/>
                                  </a:rPr>
                                  <m:t>1</m:t>
                                </m:r>
                              </m:sub>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bSup>
                          </m:num>
                          <m:den>
                            <m:r>
                              <a:rPr lang="zh-CN" altLang="en-US" sz="2000" i="1" kern="0">
                                <a:solidFill>
                                  <a:srgbClr val="000000"/>
                                </a:solidFill>
                                <a:latin typeface="Cambria Math" panose="02040503050406030204" pitchFamily="18" charset="0"/>
                                <a:ea typeface="微软雅黑" panose="020B0503020204020204" pitchFamily="34" charset="-122"/>
                              </a:rPr>
                              <m:t>𝜕</m:t>
                            </m:r>
                            <m:sSubSup>
                              <m:sSubSupPr>
                                <m:ctrlPr>
                                  <a:rPr lang="en-US" altLang="zh-CN" sz="2000" i="1" kern="0">
                                    <a:solidFill>
                                      <a:srgbClr val="000000"/>
                                    </a:solidFill>
                                    <a:latin typeface="Cambria Math" panose="02040503050406030204" pitchFamily="18" charset="0"/>
                                    <a:ea typeface="微软雅黑" panose="020B0503020204020204" pitchFamily="34" charset="-122"/>
                                  </a:rPr>
                                </m:ctrlPr>
                              </m:sSubSupPr>
                              <m:e>
                                <m:r>
                                  <a:rPr lang="en-US" altLang="zh-CN" sz="2000" i="1" kern="0">
                                    <a:solidFill>
                                      <a:srgbClr val="000000"/>
                                    </a:solidFill>
                                    <a:latin typeface="Cambria Math" panose="02040503050406030204" pitchFamily="18" charset="0"/>
                                    <a:ea typeface="微软雅黑" panose="020B0503020204020204" pitchFamily="34" charset="-122"/>
                                  </a:rPr>
                                  <m:t>𝑤</m:t>
                                </m:r>
                              </m:e>
                              <m:sub>
                                <m:r>
                                  <a:rPr lang="en-US" altLang="zh-CN" sz="2000" i="1" kern="0">
                                    <a:solidFill>
                                      <a:srgbClr val="000000"/>
                                    </a:solidFill>
                                    <a:latin typeface="Cambria Math" panose="02040503050406030204" pitchFamily="18" charset="0"/>
                                    <a:ea typeface="微软雅黑" panose="020B0503020204020204" pitchFamily="34" charset="-122"/>
                                  </a:rPr>
                                  <m:t>𝑖𝑗</m:t>
                                </m:r>
                              </m:sub>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bSup>
                          </m:den>
                        </m:f>
                        <m:r>
                          <a:rPr lang="en-US" altLang="zh-CN" sz="2000" b="0" i="1" kern="0" smtClean="0">
                            <a:solidFill>
                              <a:srgbClr val="000000"/>
                            </a:solidFill>
                            <a:latin typeface="Cambria Math" panose="02040503050406030204" pitchFamily="18" charset="0"/>
                            <a:ea typeface="微软雅黑" panose="020B0503020204020204" pitchFamily="34" charset="-122"/>
                          </a:rPr>
                          <m:t>,…,</m:t>
                        </m:r>
                        <m:f>
                          <m:fPr>
                            <m:ctrlPr>
                              <a:rPr lang="en-US" altLang="zh-CN" sz="2000" i="1" kern="0">
                                <a:solidFill>
                                  <a:srgbClr val="000000"/>
                                </a:solidFill>
                                <a:latin typeface="Cambria Math" panose="02040503050406030204" pitchFamily="18" charset="0"/>
                                <a:ea typeface="微软雅黑" panose="020B0503020204020204" pitchFamily="34" charset="-122"/>
                              </a:rPr>
                            </m:ctrlPr>
                          </m:fPr>
                          <m:num>
                            <m:r>
                              <a:rPr lang="zh-CN" altLang="en-US" sz="2000" i="1" kern="0">
                                <a:solidFill>
                                  <a:srgbClr val="000000"/>
                                </a:solidFill>
                                <a:latin typeface="Cambria Math" panose="02040503050406030204" pitchFamily="18" charset="0"/>
                                <a:ea typeface="微软雅黑" panose="020B0503020204020204" pitchFamily="34" charset="-122"/>
                              </a:rPr>
                              <m:t>𝜕</m:t>
                            </m:r>
                            <m:sSubSup>
                              <m:sSubSupPr>
                                <m:ctrlPr>
                                  <a:rPr lang="en-US" altLang="zh-CN" sz="2000" i="1" kern="0">
                                    <a:solidFill>
                                      <a:srgbClr val="000000"/>
                                    </a:solidFill>
                                    <a:latin typeface="Cambria Math" panose="02040503050406030204" pitchFamily="18" charset="0"/>
                                    <a:ea typeface="微软雅黑" panose="020B0503020204020204" pitchFamily="34" charset="-122"/>
                                  </a:rPr>
                                </m:ctrlPr>
                              </m:sSubSupPr>
                              <m:e>
                                <m:r>
                                  <a:rPr lang="en-US" altLang="zh-CN" sz="2000" i="1" kern="0">
                                    <a:solidFill>
                                      <a:srgbClr val="000000"/>
                                    </a:solidFill>
                                    <a:latin typeface="Cambria Math" panose="02040503050406030204" pitchFamily="18" charset="0"/>
                                    <a:ea typeface="微软雅黑" panose="020B0503020204020204" pitchFamily="34" charset="-122"/>
                                  </a:rPr>
                                  <m:t>𝑧</m:t>
                                </m:r>
                              </m:e>
                              <m:sub>
                                <m:r>
                                  <a:rPr lang="en-US" altLang="zh-CN" sz="2000" b="0" i="1" kern="0" smtClean="0">
                                    <a:solidFill>
                                      <a:srgbClr val="000000"/>
                                    </a:solidFill>
                                    <a:latin typeface="Cambria Math" panose="02040503050406030204" pitchFamily="18" charset="0"/>
                                    <a:ea typeface="微软雅黑" panose="020B0503020204020204" pitchFamily="34" charset="-122"/>
                                  </a:rPr>
                                  <m:t>𝑖</m:t>
                                </m:r>
                              </m:sub>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bSup>
                          </m:num>
                          <m:den>
                            <m:r>
                              <a:rPr lang="zh-CN" altLang="en-US" sz="2000" i="1" kern="0">
                                <a:solidFill>
                                  <a:srgbClr val="000000"/>
                                </a:solidFill>
                                <a:latin typeface="Cambria Math" panose="02040503050406030204" pitchFamily="18" charset="0"/>
                                <a:ea typeface="微软雅黑" panose="020B0503020204020204" pitchFamily="34" charset="-122"/>
                              </a:rPr>
                              <m:t>𝜕</m:t>
                            </m:r>
                            <m:sSubSup>
                              <m:sSubSupPr>
                                <m:ctrlPr>
                                  <a:rPr lang="en-US" altLang="zh-CN" sz="2000" i="1" kern="0">
                                    <a:solidFill>
                                      <a:srgbClr val="000000"/>
                                    </a:solidFill>
                                    <a:latin typeface="Cambria Math" panose="02040503050406030204" pitchFamily="18" charset="0"/>
                                    <a:ea typeface="微软雅黑" panose="020B0503020204020204" pitchFamily="34" charset="-122"/>
                                  </a:rPr>
                                </m:ctrlPr>
                              </m:sSubSupPr>
                              <m:e>
                                <m:r>
                                  <a:rPr lang="en-US" altLang="zh-CN" sz="2000" i="1" kern="0">
                                    <a:solidFill>
                                      <a:srgbClr val="000000"/>
                                    </a:solidFill>
                                    <a:latin typeface="Cambria Math" panose="02040503050406030204" pitchFamily="18" charset="0"/>
                                    <a:ea typeface="微软雅黑" panose="020B0503020204020204" pitchFamily="34" charset="-122"/>
                                  </a:rPr>
                                  <m:t>𝑤</m:t>
                                </m:r>
                              </m:e>
                              <m:sub>
                                <m:r>
                                  <a:rPr lang="en-US" altLang="zh-CN" sz="2000" i="1" kern="0">
                                    <a:solidFill>
                                      <a:srgbClr val="000000"/>
                                    </a:solidFill>
                                    <a:latin typeface="Cambria Math" panose="02040503050406030204" pitchFamily="18" charset="0"/>
                                    <a:ea typeface="微软雅黑" panose="020B0503020204020204" pitchFamily="34" charset="-122"/>
                                  </a:rPr>
                                  <m:t>𝑖𝑗</m:t>
                                </m:r>
                              </m:sub>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bSup>
                          </m:den>
                        </m:f>
                        <m:r>
                          <a:rPr lang="en-US" altLang="zh-CN" sz="2000" b="0" i="1" kern="0" smtClean="0">
                            <a:solidFill>
                              <a:srgbClr val="000000"/>
                            </a:solidFill>
                            <a:latin typeface="Cambria Math" panose="02040503050406030204" pitchFamily="18" charset="0"/>
                            <a:ea typeface="微软雅黑" panose="020B0503020204020204" pitchFamily="34" charset="-122"/>
                          </a:rPr>
                          <m:t>,…,</m:t>
                        </m:r>
                        <m:f>
                          <m:fPr>
                            <m:ctrlPr>
                              <a:rPr lang="en-US" altLang="zh-CN" sz="2000" i="1" kern="0">
                                <a:solidFill>
                                  <a:srgbClr val="000000"/>
                                </a:solidFill>
                                <a:latin typeface="Cambria Math" panose="02040503050406030204" pitchFamily="18" charset="0"/>
                                <a:ea typeface="微软雅黑" panose="020B0503020204020204" pitchFamily="34" charset="-122"/>
                              </a:rPr>
                            </m:ctrlPr>
                          </m:fPr>
                          <m:num>
                            <m:r>
                              <a:rPr lang="zh-CN" altLang="en-US" sz="2000" i="1" kern="0">
                                <a:solidFill>
                                  <a:srgbClr val="000000"/>
                                </a:solidFill>
                                <a:latin typeface="Cambria Math" panose="02040503050406030204" pitchFamily="18" charset="0"/>
                                <a:ea typeface="微软雅黑" panose="020B0503020204020204" pitchFamily="34" charset="-122"/>
                              </a:rPr>
                              <m:t>𝜕</m:t>
                            </m:r>
                            <m:sSubSup>
                              <m:sSubSupPr>
                                <m:ctrlPr>
                                  <a:rPr lang="en-US" altLang="zh-CN" sz="2000" i="1" kern="0">
                                    <a:solidFill>
                                      <a:srgbClr val="000000"/>
                                    </a:solidFill>
                                    <a:latin typeface="Cambria Math" panose="02040503050406030204" pitchFamily="18" charset="0"/>
                                    <a:ea typeface="微软雅黑" panose="020B0503020204020204" pitchFamily="34" charset="-122"/>
                                  </a:rPr>
                                </m:ctrlPr>
                              </m:sSubSupPr>
                              <m:e>
                                <m:r>
                                  <a:rPr lang="en-US" altLang="zh-CN" sz="2000" i="1" kern="0">
                                    <a:solidFill>
                                      <a:srgbClr val="000000"/>
                                    </a:solidFill>
                                    <a:latin typeface="Cambria Math" panose="02040503050406030204" pitchFamily="18" charset="0"/>
                                    <a:ea typeface="微软雅黑" panose="020B0503020204020204" pitchFamily="34" charset="-122"/>
                                  </a:rPr>
                                  <m:t>𝑧</m:t>
                                </m:r>
                              </m:e>
                              <m:sub>
                                <m:sSub>
                                  <m:sSubPr>
                                    <m:ctrlPr>
                                      <a:rPr lang="en-US" altLang="zh-CN" sz="2000" i="1" kern="0" smtClean="0">
                                        <a:solidFill>
                                          <a:srgbClr val="000000"/>
                                        </a:solidFill>
                                        <a:latin typeface="Cambria Math" panose="02040503050406030204" pitchFamily="18" charset="0"/>
                                        <a:ea typeface="微软雅黑" panose="020B0503020204020204" pitchFamily="34" charset="-122"/>
                                      </a:rPr>
                                    </m:ctrlPr>
                                  </m:sSubPr>
                                  <m:e>
                                    <m:r>
                                      <a:rPr lang="en-US" altLang="zh-CN" sz="2000" b="0" i="1" kern="0" smtClean="0">
                                        <a:solidFill>
                                          <a:srgbClr val="000000"/>
                                        </a:solidFill>
                                        <a:latin typeface="Cambria Math" panose="02040503050406030204" pitchFamily="18" charset="0"/>
                                        <a:ea typeface="微软雅黑" panose="020B0503020204020204" pitchFamily="34" charset="-122"/>
                                      </a:rPr>
                                      <m:t>𝑀</m:t>
                                    </m:r>
                                  </m:e>
                                  <m:sub>
                                    <m:r>
                                      <a:rPr lang="en-US" altLang="zh-CN" sz="2000" b="0" i="1" kern="0" smtClean="0">
                                        <a:solidFill>
                                          <a:srgbClr val="000000"/>
                                        </a:solidFill>
                                        <a:latin typeface="Cambria Math" panose="02040503050406030204" pitchFamily="18" charset="0"/>
                                        <a:ea typeface="微软雅黑" panose="020B0503020204020204" pitchFamily="34" charset="-122"/>
                                      </a:rPr>
                                      <m:t>𝑙</m:t>
                                    </m:r>
                                  </m:sub>
                                </m:sSub>
                              </m:sub>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bSup>
                          </m:num>
                          <m:den>
                            <m:r>
                              <a:rPr lang="zh-CN" altLang="en-US" sz="2000" i="1" kern="0">
                                <a:solidFill>
                                  <a:srgbClr val="000000"/>
                                </a:solidFill>
                                <a:latin typeface="Cambria Math" panose="02040503050406030204" pitchFamily="18" charset="0"/>
                                <a:ea typeface="微软雅黑" panose="020B0503020204020204" pitchFamily="34" charset="-122"/>
                              </a:rPr>
                              <m:t>𝜕</m:t>
                            </m:r>
                            <m:sSubSup>
                              <m:sSubSupPr>
                                <m:ctrlPr>
                                  <a:rPr lang="en-US" altLang="zh-CN" sz="2000" i="1" kern="0">
                                    <a:solidFill>
                                      <a:srgbClr val="000000"/>
                                    </a:solidFill>
                                    <a:latin typeface="Cambria Math" panose="02040503050406030204" pitchFamily="18" charset="0"/>
                                    <a:ea typeface="微软雅黑" panose="020B0503020204020204" pitchFamily="34" charset="-122"/>
                                  </a:rPr>
                                </m:ctrlPr>
                              </m:sSubSupPr>
                              <m:e>
                                <m:r>
                                  <a:rPr lang="en-US" altLang="zh-CN" sz="2000" i="1" kern="0">
                                    <a:solidFill>
                                      <a:srgbClr val="000000"/>
                                    </a:solidFill>
                                    <a:latin typeface="Cambria Math" panose="02040503050406030204" pitchFamily="18" charset="0"/>
                                    <a:ea typeface="微软雅黑" panose="020B0503020204020204" pitchFamily="34" charset="-122"/>
                                  </a:rPr>
                                  <m:t>𝑤</m:t>
                                </m:r>
                              </m:e>
                              <m:sub>
                                <m:r>
                                  <a:rPr lang="en-US" altLang="zh-CN" sz="2000" i="1" kern="0">
                                    <a:solidFill>
                                      <a:srgbClr val="000000"/>
                                    </a:solidFill>
                                    <a:latin typeface="Cambria Math" panose="02040503050406030204" pitchFamily="18" charset="0"/>
                                    <a:ea typeface="微软雅黑" panose="020B0503020204020204" pitchFamily="34" charset="-122"/>
                                  </a:rPr>
                                  <m:t>𝑖𝑗</m:t>
                                </m:r>
                              </m:sub>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bSup>
                          </m:den>
                        </m:f>
                      </m:e>
                    </m:d>
                  </m:oMath>
                </a14:m>
                <a:endParaRPr lang="en-US" altLang="zh-CN" sz="2000" b="0" kern="0" dirty="0">
                  <a:solidFill>
                    <a:srgbClr val="000000"/>
                  </a:solidFill>
                  <a:latin typeface="微软雅黑" panose="020B0503020204020204" pitchFamily="34" charset="-122"/>
                  <a:ea typeface="微软雅黑" panose="020B0503020204020204" pitchFamily="34" charset="-122"/>
                </a:endParaRPr>
              </a:p>
              <a:p>
                <a:pPr lvl="3" algn="just">
                  <a:spcBef>
                    <a:spcPts val="1200"/>
                  </a:spcBef>
                  <a:spcAft>
                    <a:spcPts val="1200"/>
                  </a:spcAft>
                  <a:buClr>
                    <a:srgbClr val="0000FF"/>
                  </a:buClr>
                </a:pPr>
                <a:r>
                  <a:rPr lang="en-US" altLang="zh-CN" sz="2000" kern="0" dirty="0">
                    <a:solidFill>
                      <a:srgbClr val="000000"/>
                    </a:solidFill>
                    <a:ea typeface="微软雅黑" panose="020B0503020204020204" pitchFamily="34" charset="-122"/>
                  </a:rPr>
                  <a:t>                                        </a:t>
                </a:r>
                <a14:m>
                  <m:oMath xmlns:m="http://schemas.openxmlformats.org/officeDocument/2006/math">
                    <m:r>
                      <a:rPr lang="en-US" altLang="zh-CN" sz="2000" i="1" kern="0">
                        <a:solidFill>
                          <a:srgbClr val="000000"/>
                        </a:solidFill>
                        <a:latin typeface="Cambria Math" panose="02040503050406030204" pitchFamily="18" charset="0"/>
                        <a:ea typeface="微软雅黑" panose="020B0503020204020204" pitchFamily="34" charset="-122"/>
                      </a:rPr>
                      <m:t>= </m:t>
                    </m:r>
                    <m:d>
                      <m:dPr>
                        <m:begChr m:val="["/>
                        <m:endChr m:val="]"/>
                        <m:ctrlPr>
                          <a:rPr lang="en-US" altLang="zh-CN" sz="2000" i="1" kern="0">
                            <a:solidFill>
                              <a:srgbClr val="000000"/>
                            </a:solidFill>
                            <a:latin typeface="Cambria Math" panose="02040503050406030204" pitchFamily="18" charset="0"/>
                            <a:ea typeface="微软雅黑" panose="020B0503020204020204" pitchFamily="34" charset="-122"/>
                          </a:rPr>
                        </m:ctrlPr>
                      </m:dPr>
                      <m:e>
                        <m:r>
                          <a:rPr lang="en-US" altLang="zh-CN" sz="2000" b="0" i="1" kern="0" smtClean="0">
                            <a:solidFill>
                              <a:srgbClr val="000000"/>
                            </a:solidFill>
                            <a:latin typeface="Cambria Math" panose="02040503050406030204" pitchFamily="18" charset="0"/>
                            <a:ea typeface="微软雅黑" panose="020B0503020204020204" pitchFamily="34" charset="-122"/>
                          </a:rPr>
                          <m:t>0</m:t>
                        </m:r>
                        <m:r>
                          <a:rPr lang="en-US" altLang="zh-CN" sz="2000" i="1" kern="0">
                            <a:solidFill>
                              <a:srgbClr val="000000"/>
                            </a:solidFill>
                            <a:latin typeface="Cambria Math" panose="02040503050406030204" pitchFamily="18" charset="0"/>
                            <a:ea typeface="微软雅黑" panose="020B0503020204020204" pitchFamily="34" charset="-122"/>
                          </a:rPr>
                          <m:t>,…,</m:t>
                        </m:r>
                        <m:f>
                          <m:fPr>
                            <m:ctrlPr>
                              <a:rPr lang="en-US" altLang="zh-CN" sz="2000" i="1" kern="0">
                                <a:solidFill>
                                  <a:srgbClr val="000000"/>
                                </a:solidFill>
                                <a:latin typeface="Cambria Math" panose="02040503050406030204" pitchFamily="18" charset="0"/>
                                <a:ea typeface="微软雅黑" panose="020B0503020204020204" pitchFamily="34" charset="-122"/>
                              </a:rPr>
                            </m:ctrlPr>
                          </m:fPr>
                          <m:num>
                            <m:r>
                              <a:rPr lang="zh-CN" altLang="en-US" sz="2000" i="1" kern="0">
                                <a:solidFill>
                                  <a:srgbClr val="000000"/>
                                </a:solidFill>
                                <a:latin typeface="Cambria Math" panose="02040503050406030204" pitchFamily="18" charset="0"/>
                                <a:ea typeface="微软雅黑" panose="020B0503020204020204" pitchFamily="34" charset="-122"/>
                              </a:rPr>
                              <m:t>𝜕</m:t>
                            </m:r>
                            <m:d>
                              <m:dPr>
                                <m:ctrlPr>
                                  <a:rPr lang="en-US" altLang="zh-CN" sz="2000" i="1" kern="0" smtClean="0">
                                    <a:solidFill>
                                      <a:srgbClr val="000000"/>
                                    </a:solidFill>
                                    <a:latin typeface="Cambria Math" panose="02040503050406030204" pitchFamily="18" charset="0"/>
                                    <a:ea typeface="微软雅黑" panose="020B0503020204020204" pitchFamily="34" charset="-122"/>
                                  </a:rPr>
                                </m:ctrlPr>
                              </m:dPr>
                              <m:e>
                                <m:nary>
                                  <m:naryPr>
                                    <m:chr m:val="∑"/>
                                    <m:limLoc m:val="subSup"/>
                                    <m:ctrlPr>
                                      <a:rPr lang="en-US" altLang="zh-CN" sz="2000" i="1" kern="0" smtClean="0">
                                        <a:solidFill>
                                          <a:srgbClr val="000000"/>
                                        </a:solidFill>
                                        <a:latin typeface="Cambria Math" panose="02040503050406030204" pitchFamily="18" charset="0"/>
                                        <a:ea typeface="微软雅黑" panose="020B0503020204020204" pitchFamily="34" charset="-122"/>
                                      </a:rPr>
                                    </m:ctrlPr>
                                  </m:naryPr>
                                  <m:sub>
                                    <m:r>
                                      <m:rPr>
                                        <m:brk m:alnAt="25"/>
                                      </m:rPr>
                                      <a:rPr lang="en-US" altLang="zh-CN" sz="2000" b="0" i="1" kern="0" smtClean="0">
                                        <a:solidFill>
                                          <a:srgbClr val="000000"/>
                                        </a:solidFill>
                                        <a:latin typeface="Cambria Math" panose="02040503050406030204" pitchFamily="18" charset="0"/>
                                        <a:ea typeface="微软雅黑" panose="020B0503020204020204" pitchFamily="34" charset="-122"/>
                                      </a:rPr>
                                      <m:t>𝑘</m:t>
                                    </m:r>
                                    <m:r>
                                      <a:rPr lang="en-US" altLang="zh-CN" sz="2000" b="0" i="1" kern="0" smtClean="0">
                                        <a:solidFill>
                                          <a:srgbClr val="000000"/>
                                        </a:solidFill>
                                        <a:latin typeface="Cambria Math" panose="02040503050406030204" pitchFamily="18" charset="0"/>
                                        <a:ea typeface="微软雅黑" panose="020B0503020204020204" pitchFamily="34" charset="-122"/>
                                      </a:rPr>
                                      <m:t>=1</m:t>
                                    </m:r>
                                  </m:sub>
                                  <m:sup>
                                    <m:sSub>
                                      <m:sSubPr>
                                        <m:ctrlPr>
                                          <a:rPr lang="en-US" altLang="zh-CN" sz="2000" i="1" kern="0">
                                            <a:solidFill>
                                              <a:srgbClr val="000000"/>
                                            </a:solidFill>
                                            <a:latin typeface="Cambria Math" panose="02040503050406030204" pitchFamily="18" charset="0"/>
                                            <a:ea typeface="微软雅黑" panose="020B0503020204020204" pitchFamily="34" charset="-122"/>
                                          </a:rPr>
                                        </m:ctrlPr>
                                      </m:sSubPr>
                                      <m:e>
                                        <m:r>
                                          <a:rPr lang="en-US" altLang="zh-CN" sz="2000" i="1" kern="0">
                                            <a:solidFill>
                                              <a:srgbClr val="000000"/>
                                            </a:solidFill>
                                            <a:latin typeface="Cambria Math" panose="02040503050406030204" pitchFamily="18" charset="0"/>
                                            <a:ea typeface="微软雅黑" panose="020B0503020204020204" pitchFamily="34" charset="-122"/>
                                          </a:rPr>
                                          <m:t>𝑀</m:t>
                                        </m:r>
                                      </m:e>
                                      <m:sub>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b="0" i="1" kern="0" smtClean="0">
                                            <a:solidFill>
                                              <a:srgbClr val="000000"/>
                                            </a:solidFill>
                                            <a:latin typeface="Cambria Math" panose="02040503050406030204" pitchFamily="18" charset="0"/>
                                            <a:ea typeface="微软雅黑" panose="020B0503020204020204" pitchFamily="34" charset="-122"/>
                                          </a:rPr>
                                          <m:t>−1</m:t>
                                        </m:r>
                                      </m:sub>
                                    </m:sSub>
                                  </m:sup>
                                  <m:e>
                                    <m:sSubSup>
                                      <m:sSubSupPr>
                                        <m:ctrlPr>
                                          <a:rPr lang="en-US" altLang="zh-CN" sz="2000" i="1" kern="0">
                                            <a:solidFill>
                                              <a:srgbClr val="000000"/>
                                            </a:solidFill>
                                            <a:latin typeface="Cambria Math" panose="02040503050406030204" pitchFamily="18" charset="0"/>
                                            <a:ea typeface="微软雅黑" panose="020B0503020204020204" pitchFamily="34" charset="-122"/>
                                          </a:rPr>
                                        </m:ctrlPr>
                                      </m:sSubSupPr>
                                      <m:e>
                                        <m:r>
                                          <a:rPr lang="en-US" altLang="zh-CN" sz="2000" i="1" kern="0">
                                            <a:solidFill>
                                              <a:srgbClr val="000000"/>
                                            </a:solidFill>
                                            <a:latin typeface="Cambria Math" panose="02040503050406030204" pitchFamily="18" charset="0"/>
                                            <a:ea typeface="微软雅黑" panose="020B0503020204020204" pitchFamily="34" charset="-122"/>
                                          </a:rPr>
                                          <m:t>𝑤</m:t>
                                        </m:r>
                                      </m:e>
                                      <m:sub>
                                        <m:r>
                                          <a:rPr lang="en-US" altLang="zh-CN" sz="2000" i="1" kern="0">
                                            <a:solidFill>
                                              <a:srgbClr val="000000"/>
                                            </a:solidFill>
                                            <a:latin typeface="Cambria Math" panose="02040503050406030204" pitchFamily="18" charset="0"/>
                                            <a:ea typeface="微软雅黑" panose="020B0503020204020204" pitchFamily="34" charset="-122"/>
                                          </a:rPr>
                                          <m:t>𝑖</m:t>
                                        </m:r>
                                        <m:r>
                                          <a:rPr lang="en-US" altLang="zh-CN" sz="2000" b="0" i="1" kern="0" smtClean="0">
                                            <a:solidFill>
                                              <a:srgbClr val="000000"/>
                                            </a:solidFill>
                                            <a:latin typeface="Cambria Math" panose="02040503050406030204" pitchFamily="18" charset="0"/>
                                            <a:ea typeface="微软雅黑" panose="020B0503020204020204" pitchFamily="34" charset="-122"/>
                                          </a:rPr>
                                          <m:t>𝑘</m:t>
                                        </m:r>
                                      </m:sub>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bSup>
                                    <m:sSubSup>
                                      <m:sSubSupPr>
                                        <m:ctrlPr>
                                          <a:rPr lang="en-US" altLang="zh-CN" sz="2000" i="1" kern="0">
                                            <a:solidFill>
                                              <a:srgbClr val="000000"/>
                                            </a:solidFill>
                                            <a:latin typeface="Cambria Math" panose="02040503050406030204" pitchFamily="18" charset="0"/>
                                            <a:ea typeface="微软雅黑" panose="020B0503020204020204" pitchFamily="34" charset="-122"/>
                                          </a:rPr>
                                        </m:ctrlPr>
                                      </m:sSubSupPr>
                                      <m:e>
                                        <m:r>
                                          <a:rPr lang="en-US" altLang="zh-CN" sz="2000" b="0" i="1" kern="0" smtClean="0">
                                            <a:solidFill>
                                              <a:srgbClr val="000000"/>
                                            </a:solidFill>
                                            <a:latin typeface="Cambria Math" panose="02040503050406030204" pitchFamily="18" charset="0"/>
                                            <a:ea typeface="微软雅黑" panose="020B0503020204020204" pitchFamily="34" charset="-122"/>
                                          </a:rPr>
                                          <m:t>𝑎</m:t>
                                        </m:r>
                                      </m:e>
                                      <m:sub>
                                        <m:r>
                                          <a:rPr lang="en-US" altLang="zh-CN" sz="2000" b="0" i="1" kern="0" smtClean="0">
                                            <a:solidFill>
                                              <a:srgbClr val="000000"/>
                                            </a:solidFill>
                                            <a:latin typeface="Cambria Math" panose="02040503050406030204" pitchFamily="18" charset="0"/>
                                            <a:ea typeface="微软雅黑" panose="020B0503020204020204" pitchFamily="34" charset="-122"/>
                                          </a:rPr>
                                          <m:t>𝑘</m:t>
                                        </m:r>
                                      </m:sub>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b="0" i="1" kern="0" smtClean="0">
                                            <a:solidFill>
                                              <a:srgbClr val="000000"/>
                                            </a:solidFill>
                                            <a:latin typeface="Cambria Math" panose="02040503050406030204" pitchFamily="18" charset="0"/>
                                            <a:ea typeface="微软雅黑" panose="020B0503020204020204" pitchFamily="34" charset="-122"/>
                                          </a:rPr>
                                          <m:t>−1</m:t>
                                        </m:r>
                                        <m:r>
                                          <a:rPr lang="en-US" altLang="zh-CN" sz="2000" i="1" kern="0">
                                            <a:solidFill>
                                              <a:srgbClr val="000000"/>
                                            </a:solidFill>
                                            <a:latin typeface="Cambria Math" panose="02040503050406030204" pitchFamily="18" charset="0"/>
                                            <a:ea typeface="微软雅黑" panose="020B0503020204020204" pitchFamily="34" charset="-122"/>
                                          </a:rPr>
                                          <m:t>)</m:t>
                                        </m:r>
                                      </m:sup>
                                    </m:sSubSup>
                                  </m:e>
                                </m:nary>
                                <m:r>
                                  <a:rPr lang="en-US" altLang="zh-CN" sz="2000" b="0" i="1" kern="0" smtClean="0">
                                    <a:solidFill>
                                      <a:srgbClr val="000000"/>
                                    </a:solidFill>
                                    <a:latin typeface="Cambria Math" panose="02040503050406030204" pitchFamily="18" charset="0"/>
                                    <a:ea typeface="微软雅黑" panose="020B0503020204020204" pitchFamily="34" charset="-122"/>
                                  </a:rPr>
                                  <m:t>+</m:t>
                                </m:r>
                                <m:sSubSup>
                                  <m:sSubSupPr>
                                    <m:ctrlPr>
                                      <a:rPr lang="en-US" altLang="zh-CN" sz="2000" i="1" kern="0">
                                        <a:solidFill>
                                          <a:srgbClr val="000000"/>
                                        </a:solidFill>
                                        <a:latin typeface="Cambria Math" panose="02040503050406030204" pitchFamily="18" charset="0"/>
                                        <a:ea typeface="微软雅黑" panose="020B0503020204020204" pitchFamily="34" charset="-122"/>
                                      </a:rPr>
                                    </m:ctrlPr>
                                  </m:sSubSupPr>
                                  <m:e>
                                    <m:r>
                                      <a:rPr lang="en-US" altLang="zh-CN" sz="2000" b="0" i="1" kern="0" smtClean="0">
                                        <a:solidFill>
                                          <a:srgbClr val="000000"/>
                                        </a:solidFill>
                                        <a:latin typeface="Cambria Math" panose="02040503050406030204" pitchFamily="18" charset="0"/>
                                        <a:ea typeface="微软雅黑" panose="020B0503020204020204" pitchFamily="34" charset="-122"/>
                                      </a:rPr>
                                      <m:t>𝑏</m:t>
                                    </m:r>
                                  </m:e>
                                  <m:sub>
                                    <m:r>
                                      <a:rPr lang="en-US" altLang="zh-CN" sz="2000" i="1" kern="0">
                                        <a:solidFill>
                                          <a:srgbClr val="000000"/>
                                        </a:solidFill>
                                        <a:latin typeface="Cambria Math" panose="02040503050406030204" pitchFamily="18" charset="0"/>
                                        <a:ea typeface="微软雅黑" panose="020B0503020204020204" pitchFamily="34" charset="-122"/>
                                      </a:rPr>
                                      <m:t>𝑖</m:t>
                                    </m:r>
                                  </m:sub>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bSup>
                              </m:e>
                            </m:d>
                          </m:num>
                          <m:den>
                            <m:r>
                              <a:rPr lang="zh-CN" altLang="en-US" sz="2000" i="1" kern="0">
                                <a:solidFill>
                                  <a:srgbClr val="000000"/>
                                </a:solidFill>
                                <a:latin typeface="Cambria Math" panose="02040503050406030204" pitchFamily="18" charset="0"/>
                                <a:ea typeface="微软雅黑" panose="020B0503020204020204" pitchFamily="34" charset="-122"/>
                              </a:rPr>
                              <m:t>𝜕</m:t>
                            </m:r>
                            <m:sSubSup>
                              <m:sSubSupPr>
                                <m:ctrlPr>
                                  <a:rPr lang="en-US" altLang="zh-CN" sz="2000" i="1" kern="0">
                                    <a:solidFill>
                                      <a:srgbClr val="000000"/>
                                    </a:solidFill>
                                    <a:latin typeface="Cambria Math" panose="02040503050406030204" pitchFamily="18" charset="0"/>
                                    <a:ea typeface="微软雅黑" panose="020B0503020204020204" pitchFamily="34" charset="-122"/>
                                  </a:rPr>
                                </m:ctrlPr>
                              </m:sSubSupPr>
                              <m:e>
                                <m:r>
                                  <a:rPr lang="en-US" altLang="zh-CN" sz="2000" i="1" kern="0">
                                    <a:solidFill>
                                      <a:srgbClr val="000000"/>
                                    </a:solidFill>
                                    <a:latin typeface="Cambria Math" panose="02040503050406030204" pitchFamily="18" charset="0"/>
                                    <a:ea typeface="微软雅黑" panose="020B0503020204020204" pitchFamily="34" charset="-122"/>
                                  </a:rPr>
                                  <m:t>𝑤</m:t>
                                </m:r>
                              </m:e>
                              <m:sub>
                                <m:r>
                                  <a:rPr lang="en-US" altLang="zh-CN" sz="2000" i="1" kern="0">
                                    <a:solidFill>
                                      <a:srgbClr val="000000"/>
                                    </a:solidFill>
                                    <a:latin typeface="Cambria Math" panose="02040503050406030204" pitchFamily="18" charset="0"/>
                                    <a:ea typeface="微软雅黑" panose="020B0503020204020204" pitchFamily="34" charset="-122"/>
                                  </a:rPr>
                                  <m:t>𝑖𝑗</m:t>
                                </m:r>
                              </m:sub>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bSup>
                          </m:den>
                        </m:f>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b="0" i="1" kern="0" smtClean="0">
                            <a:solidFill>
                              <a:srgbClr val="000000"/>
                            </a:solidFill>
                            <a:latin typeface="Cambria Math" panose="02040503050406030204" pitchFamily="18" charset="0"/>
                            <a:ea typeface="微软雅黑" panose="020B0503020204020204" pitchFamily="34" charset="-122"/>
                          </a:rPr>
                          <m:t>0</m:t>
                        </m:r>
                      </m:e>
                    </m:d>
                  </m:oMath>
                </a14:m>
                <a:endParaRPr lang="en-US" altLang="zh-CN" sz="2000" i="1" kern="0" dirty="0">
                  <a:solidFill>
                    <a:srgbClr val="000000"/>
                  </a:solidFill>
                  <a:latin typeface="Cambria Math" panose="02040503050406030204" pitchFamily="18" charset="0"/>
                  <a:ea typeface="微软雅黑" panose="020B0503020204020204" pitchFamily="34" charset="-122"/>
                </a:endParaRPr>
              </a:p>
              <a:p>
                <a:pPr lvl="3" algn="just">
                  <a:spcBef>
                    <a:spcPts val="1200"/>
                  </a:spcBef>
                  <a:spcAft>
                    <a:spcPts val="1200"/>
                  </a:spcAft>
                  <a:buClr>
                    <a:srgbClr val="0000FF"/>
                  </a:buClr>
                </a:pPr>
                <a:r>
                  <a:rPr lang="en-US" altLang="zh-CN" sz="2000" b="0" kern="0" dirty="0">
                    <a:solidFill>
                      <a:srgbClr val="000000"/>
                    </a:solidFill>
                    <a:ea typeface="微软雅黑" panose="020B0503020204020204" pitchFamily="34" charset="-122"/>
                  </a:rPr>
                  <a:t>                                        </a:t>
                </a:r>
                <a14:m>
                  <m:oMath xmlns:m="http://schemas.openxmlformats.org/officeDocument/2006/math">
                    <m:r>
                      <a:rPr lang="en-US" altLang="zh-CN" sz="2000" b="0" i="1" kern="0" smtClean="0">
                        <a:solidFill>
                          <a:srgbClr val="000000"/>
                        </a:solidFill>
                        <a:latin typeface="Cambria Math" panose="02040503050406030204" pitchFamily="18" charset="0"/>
                        <a:ea typeface="微软雅黑" panose="020B0503020204020204" pitchFamily="34" charset="-122"/>
                      </a:rPr>
                      <m:t>=</m:t>
                    </m:r>
                  </m:oMath>
                </a14:m>
                <a:r>
                  <a:rPr lang="en-US" altLang="zh-CN" sz="2000" kern="0" dirty="0">
                    <a:solidFill>
                      <a:srgbClr val="000000"/>
                    </a:solidFill>
                    <a:ea typeface="微软雅黑" panose="020B0503020204020204" pitchFamily="34" charset="-122"/>
                  </a:rPr>
                  <a:t> </a:t>
                </a:r>
                <a14:m>
                  <m:oMath xmlns:m="http://schemas.openxmlformats.org/officeDocument/2006/math">
                    <m:d>
                      <m:dPr>
                        <m:begChr m:val="["/>
                        <m:endChr m:val="]"/>
                        <m:ctrlPr>
                          <a:rPr lang="en-US" altLang="zh-CN" sz="2000" i="1" kern="0">
                            <a:solidFill>
                              <a:srgbClr val="000000"/>
                            </a:solidFill>
                            <a:latin typeface="Cambria Math" panose="02040503050406030204" pitchFamily="18" charset="0"/>
                            <a:ea typeface="微软雅黑" panose="020B0503020204020204" pitchFamily="34" charset="-122"/>
                          </a:rPr>
                        </m:ctrlPr>
                      </m:dPr>
                      <m:e>
                        <m:r>
                          <a:rPr lang="en-US" altLang="zh-CN" sz="2000" i="1" kern="0">
                            <a:solidFill>
                              <a:srgbClr val="000000"/>
                            </a:solidFill>
                            <a:latin typeface="Cambria Math" panose="02040503050406030204" pitchFamily="18" charset="0"/>
                            <a:ea typeface="微软雅黑" panose="020B0503020204020204" pitchFamily="34" charset="-122"/>
                          </a:rPr>
                          <m:t>0,…,</m:t>
                        </m:r>
                        <m:sSubSup>
                          <m:sSubSupPr>
                            <m:ctrlPr>
                              <a:rPr lang="en-US" altLang="zh-CN" sz="2000" i="1" kern="0">
                                <a:solidFill>
                                  <a:srgbClr val="000000"/>
                                </a:solidFill>
                                <a:latin typeface="Cambria Math" panose="02040503050406030204" pitchFamily="18" charset="0"/>
                                <a:ea typeface="微软雅黑" panose="020B0503020204020204" pitchFamily="34" charset="-122"/>
                              </a:rPr>
                            </m:ctrlPr>
                          </m:sSubSupPr>
                          <m:e>
                            <m:r>
                              <a:rPr lang="en-US" altLang="zh-CN" sz="2000" i="1" kern="0">
                                <a:solidFill>
                                  <a:srgbClr val="000000"/>
                                </a:solidFill>
                                <a:latin typeface="Cambria Math" panose="02040503050406030204" pitchFamily="18" charset="0"/>
                                <a:ea typeface="微软雅黑" panose="020B0503020204020204" pitchFamily="34" charset="-122"/>
                              </a:rPr>
                              <m:t>𝑎</m:t>
                            </m:r>
                          </m:e>
                          <m:sub>
                            <m:r>
                              <a:rPr lang="en-US" altLang="zh-CN" sz="2000" b="0" i="1" kern="0" smtClean="0">
                                <a:solidFill>
                                  <a:srgbClr val="000000"/>
                                </a:solidFill>
                                <a:latin typeface="Cambria Math" panose="02040503050406030204" pitchFamily="18" charset="0"/>
                                <a:ea typeface="微软雅黑" panose="020B0503020204020204" pitchFamily="34" charset="-122"/>
                              </a:rPr>
                              <m:t>𝑗</m:t>
                            </m:r>
                          </m:sub>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−1)</m:t>
                            </m:r>
                          </m:sup>
                        </m:sSubSup>
                        <m:r>
                          <a:rPr lang="en-US" altLang="zh-CN" sz="2000" i="1" kern="0">
                            <a:solidFill>
                              <a:srgbClr val="000000"/>
                            </a:solidFill>
                            <a:latin typeface="Cambria Math" panose="02040503050406030204" pitchFamily="18" charset="0"/>
                            <a:ea typeface="微软雅黑" panose="020B0503020204020204" pitchFamily="34" charset="-122"/>
                          </a:rPr>
                          <m:t>,…,0</m:t>
                        </m:r>
                      </m:e>
                    </m:d>
                    <m:r>
                      <a:rPr lang="en-US" altLang="zh-CN" sz="2400" i="1" kern="0">
                        <a:solidFill>
                          <a:srgbClr val="000000"/>
                        </a:solidFill>
                        <a:latin typeface="Cambria Math" panose="02040503050406030204" pitchFamily="18" charset="0"/>
                        <a:ea typeface="Cambria Math" panose="02040503050406030204" pitchFamily="18" charset="0"/>
                      </a:rPr>
                      <m:t>∈</m:t>
                    </m:r>
                    <m:sSup>
                      <m:sSupPr>
                        <m:ctrlPr>
                          <a:rPr lang="en-US" altLang="zh-CN" sz="2400" i="1" kern="0">
                            <a:solidFill>
                              <a:srgbClr val="000000"/>
                            </a:solidFill>
                            <a:latin typeface="Cambria Math" panose="02040503050406030204" pitchFamily="18" charset="0"/>
                            <a:ea typeface="Cambria Math" panose="02040503050406030204" pitchFamily="18" charset="0"/>
                          </a:rPr>
                        </m:ctrlPr>
                      </m:sSupPr>
                      <m:e>
                        <m:r>
                          <a:rPr lang="en-US" altLang="zh-CN" sz="2400" i="1" kern="0">
                            <a:solidFill>
                              <a:srgbClr val="000000"/>
                            </a:solidFill>
                            <a:latin typeface="Cambria Math" panose="02040503050406030204" pitchFamily="18" charset="0"/>
                            <a:ea typeface="Cambria Math" panose="02040503050406030204" pitchFamily="18" charset="0"/>
                          </a:rPr>
                          <m:t>ℝ</m:t>
                        </m:r>
                      </m:e>
                      <m:sup>
                        <m:r>
                          <a:rPr lang="en-US" altLang="zh-CN" sz="2400" b="0" i="1" kern="0" smtClean="0">
                            <a:solidFill>
                              <a:srgbClr val="000000"/>
                            </a:solidFill>
                            <a:latin typeface="Cambria Math" panose="02040503050406030204" pitchFamily="18" charset="0"/>
                            <a:ea typeface="Cambria Math" panose="02040503050406030204" pitchFamily="18" charset="0"/>
                          </a:rPr>
                          <m:t>1</m:t>
                        </m:r>
                        <m:r>
                          <a:rPr lang="en-US" altLang="zh-CN" sz="2400" i="1" kern="0">
                            <a:solidFill>
                              <a:srgbClr val="000000"/>
                            </a:solidFill>
                            <a:latin typeface="Cambria Math" panose="02040503050406030204" pitchFamily="18" charset="0"/>
                            <a:ea typeface="Cambria Math" panose="02040503050406030204" pitchFamily="18" charset="0"/>
                          </a:rPr>
                          <m:t>×</m:t>
                        </m:r>
                        <m:sSub>
                          <m:sSubPr>
                            <m:ctrlPr>
                              <a:rPr lang="en-US" altLang="zh-CN" sz="2400" i="1" kern="0">
                                <a:solidFill>
                                  <a:srgbClr val="000000"/>
                                </a:solidFill>
                                <a:latin typeface="Cambria Math" panose="02040503050406030204" pitchFamily="18" charset="0"/>
                                <a:ea typeface="微软雅黑" panose="020B0503020204020204" pitchFamily="34" charset="-122"/>
                              </a:rPr>
                            </m:ctrlPr>
                          </m:sSubPr>
                          <m:e>
                            <m:r>
                              <a:rPr lang="en-US" altLang="zh-CN" sz="2400" i="1" kern="0">
                                <a:solidFill>
                                  <a:srgbClr val="000000"/>
                                </a:solidFill>
                                <a:latin typeface="Cambria Math" panose="02040503050406030204" pitchFamily="18" charset="0"/>
                                <a:ea typeface="微软雅黑" panose="020B0503020204020204" pitchFamily="34" charset="-122"/>
                              </a:rPr>
                              <m:t>𝑀</m:t>
                            </m:r>
                          </m:e>
                          <m:sub>
                            <m:r>
                              <a:rPr lang="en-US" altLang="zh-CN" sz="2400" i="1" kern="0">
                                <a:solidFill>
                                  <a:srgbClr val="000000"/>
                                </a:solidFill>
                                <a:latin typeface="Cambria Math" panose="02040503050406030204" pitchFamily="18" charset="0"/>
                                <a:ea typeface="微软雅黑" panose="020B0503020204020204" pitchFamily="34" charset="-122"/>
                              </a:rPr>
                              <m:t>𝑙</m:t>
                            </m:r>
                          </m:sub>
                        </m:sSub>
                      </m:sup>
                    </m:sSup>
                  </m:oMath>
                </a14:m>
                <a:endParaRPr lang="en-US" altLang="zh-CN" sz="2400" b="1" kern="0" dirty="0">
                  <a:solidFill>
                    <a:srgbClr val="000000"/>
                  </a:solidFill>
                  <a:latin typeface="微软雅黑" panose="020B0503020204020204" pitchFamily="34" charset="-122"/>
                  <a:ea typeface="微软雅黑" panose="020B0503020204020204" pitchFamily="34" charset="-122"/>
                </a:endParaRPr>
              </a:p>
              <a:p>
                <a:pPr marL="457200" indent="-457200" algn="just">
                  <a:spcBef>
                    <a:spcPts val="1800"/>
                  </a:spcBef>
                  <a:spcAft>
                    <a:spcPts val="600"/>
                  </a:spcAft>
                  <a:buClr>
                    <a:srgbClr val="0000FF"/>
                  </a:buClr>
                  <a:buFont typeface="Wingdings" panose="05000000000000000000" pitchFamily="2" charset="2"/>
                  <a:buChar char="n"/>
                </a:pPr>
                <a:r>
                  <a:rPr lang="zh-CN" altLang="en-US" sz="2400" b="1" kern="0" dirty="0">
                    <a:solidFill>
                      <a:srgbClr val="000000"/>
                    </a:solidFill>
                    <a:latin typeface="微软雅黑" panose="020B0503020204020204" pitchFamily="34" charset="-122"/>
                    <a:ea typeface="微软雅黑" panose="020B0503020204020204" pitchFamily="34" charset="-122"/>
                  </a:rPr>
                  <a:t>② 求 </a:t>
                </a:r>
                <a14:m>
                  <m:oMath xmlns:m="http://schemas.openxmlformats.org/officeDocument/2006/math">
                    <m:f>
                      <m:fPr>
                        <m:ctrlPr>
                          <a:rPr lang="en-US" altLang="zh-CN" sz="2400" i="1" kern="0">
                            <a:solidFill>
                              <a:srgbClr val="000000"/>
                            </a:solidFill>
                            <a:latin typeface="Cambria Math" panose="02040503050406030204" pitchFamily="18" charset="0"/>
                            <a:ea typeface="微软雅黑" panose="020B0503020204020204" pitchFamily="34" charset="-122"/>
                          </a:rPr>
                        </m:ctrlPr>
                      </m:fPr>
                      <m:num>
                        <m:r>
                          <a:rPr lang="zh-CN" altLang="en-US"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𝒛</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num>
                      <m:den>
                        <m:r>
                          <a:rPr lang="zh-CN" altLang="en-US"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𝒃</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den>
                    </m:f>
                  </m:oMath>
                </a14:m>
                <a:r>
                  <a:rPr lang="zh-CN" altLang="en-US" sz="2400" kern="0" dirty="0">
                    <a:solidFill>
                      <a:srgbClr val="000000"/>
                    </a:solidFill>
                    <a:latin typeface="微软雅黑" panose="020B0503020204020204" pitchFamily="34" charset="-122"/>
                    <a:ea typeface="微软雅黑" panose="020B0503020204020204" pitchFamily="34" charset="-122"/>
                  </a:rPr>
                  <a:t>，由</a:t>
                </a:r>
                <a14:m>
                  <m:oMath xmlns:m="http://schemas.openxmlformats.org/officeDocument/2006/math">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𝒛</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r>
                      <a:rPr lang="en-US" altLang="zh-CN"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𝑾</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𝒂</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−1)</m:t>
                        </m:r>
                      </m:sup>
                    </m:sSup>
                    <m:r>
                      <a:rPr lang="en-US" altLang="zh-CN"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𝒃</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oMath>
                </a14:m>
                <a:r>
                  <a:rPr lang="zh-CN" altLang="en-US" sz="2400" kern="0" dirty="0">
                    <a:solidFill>
                      <a:srgbClr val="000000"/>
                    </a:solidFill>
                    <a:latin typeface="微软雅黑" panose="020B0503020204020204" pitchFamily="34" charset="-122"/>
                    <a:ea typeface="微软雅黑" panose="020B0503020204020204" pitchFamily="34" charset="-122"/>
                  </a:rPr>
                  <a:t>：</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algn="just">
                  <a:spcBef>
                    <a:spcPts val="600"/>
                  </a:spcBef>
                  <a:spcAft>
                    <a:spcPts val="600"/>
                  </a:spcAft>
                  <a:buClr>
                    <a:srgbClr val="0000FF"/>
                  </a:buClr>
                </a:pPr>
                <a:r>
                  <a:rPr lang="en-US" altLang="zh-CN" sz="2400" kern="0" dirty="0">
                    <a:solidFill>
                      <a:srgbClr val="000000"/>
                    </a:solidFill>
                    <a:ea typeface="微软雅黑" panose="020B0503020204020204" pitchFamily="34" charset="-122"/>
                  </a:rPr>
                  <a:t>                                                    </a:t>
                </a:r>
                <a14:m>
                  <m:oMath xmlns:m="http://schemas.openxmlformats.org/officeDocument/2006/math">
                    <m:f>
                      <m:fPr>
                        <m:ctrlPr>
                          <a:rPr lang="en-US" altLang="zh-CN" sz="2400" i="1" kern="0">
                            <a:solidFill>
                              <a:srgbClr val="000000"/>
                            </a:solidFill>
                            <a:latin typeface="Cambria Math" panose="02040503050406030204" pitchFamily="18" charset="0"/>
                            <a:ea typeface="微软雅黑" panose="020B0503020204020204" pitchFamily="34" charset="-122"/>
                          </a:rPr>
                        </m:ctrlPr>
                      </m:fPr>
                      <m:num>
                        <m:r>
                          <a:rPr lang="zh-CN" altLang="en-US"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𝒛</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num>
                      <m:den>
                        <m:r>
                          <a:rPr lang="zh-CN" altLang="en-US"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𝒃</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den>
                    </m:f>
                    <m:r>
                      <a:rPr lang="en-US" altLang="zh-CN" sz="2400" i="1" kern="0">
                        <a:solidFill>
                          <a:srgbClr val="000000"/>
                        </a:solidFill>
                        <a:latin typeface="Cambria Math" panose="02040503050406030204" pitchFamily="18" charset="0"/>
                        <a:ea typeface="微软雅黑" panose="020B0503020204020204" pitchFamily="34" charset="-122"/>
                      </a:rPr>
                      <m:t>=</m:t>
                    </m:r>
                    <m:sSub>
                      <m:sSubPr>
                        <m:ctrlPr>
                          <a:rPr lang="en-US" altLang="zh-CN" sz="2400" i="1" kern="0" smtClean="0">
                            <a:solidFill>
                              <a:srgbClr val="000000"/>
                            </a:solidFill>
                            <a:latin typeface="Cambria Math" panose="02040503050406030204" pitchFamily="18" charset="0"/>
                            <a:ea typeface="微软雅黑" panose="020B0503020204020204" pitchFamily="34" charset="-122"/>
                          </a:rPr>
                        </m:ctrlPr>
                      </m:sSubPr>
                      <m:e>
                        <m:r>
                          <a:rPr lang="en-US" altLang="zh-CN" sz="2400" b="1" i="1" kern="0" smtClean="0">
                            <a:solidFill>
                              <a:srgbClr val="000000"/>
                            </a:solidFill>
                            <a:latin typeface="Cambria Math" panose="02040503050406030204" pitchFamily="18" charset="0"/>
                            <a:ea typeface="微软雅黑" panose="020B0503020204020204" pitchFamily="34" charset="-122"/>
                          </a:rPr>
                          <m:t>𝑰</m:t>
                        </m:r>
                      </m:e>
                      <m:sub>
                        <m:sSub>
                          <m:sSubPr>
                            <m:ctrlPr>
                              <a:rPr lang="en-US" altLang="zh-CN" sz="2400" i="1" kern="0">
                                <a:solidFill>
                                  <a:srgbClr val="000000"/>
                                </a:solidFill>
                                <a:latin typeface="Cambria Math" panose="02040503050406030204" pitchFamily="18" charset="0"/>
                                <a:ea typeface="微软雅黑" panose="020B0503020204020204" pitchFamily="34" charset="-122"/>
                              </a:rPr>
                            </m:ctrlPr>
                          </m:sSubPr>
                          <m:e>
                            <m:r>
                              <a:rPr lang="en-US" altLang="zh-CN" sz="2400" i="1" kern="0">
                                <a:solidFill>
                                  <a:srgbClr val="000000"/>
                                </a:solidFill>
                                <a:latin typeface="Cambria Math" panose="02040503050406030204" pitchFamily="18" charset="0"/>
                                <a:ea typeface="微软雅黑" panose="020B0503020204020204" pitchFamily="34" charset="-122"/>
                              </a:rPr>
                              <m:t>𝑀</m:t>
                            </m:r>
                          </m:e>
                          <m:sub>
                            <m:r>
                              <a:rPr lang="en-US" altLang="zh-CN" sz="2400" i="1" kern="0">
                                <a:solidFill>
                                  <a:srgbClr val="000000"/>
                                </a:solidFill>
                                <a:latin typeface="Cambria Math" panose="02040503050406030204" pitchFamily="18" charset="0"/>
                                <a:ea typeface="微软雅黑" panose="020B0503020204020204" pitchFamily="34" charset="-122"/>
                              </a:rPr>
                              <m:t>𝑙</m:t>
                            </m:r>
                          </m:sub>
                        </m:sSub>
                      </m:sub>
                    </m:sSub>
                    <m:r>
                      <a:rPr lang="en-US" altLang="zh-CN" sz="2400" i="1" kern="0" smtClean="0">
                        <a:solidFill>
                          <a:srgbClr val="000000"/>
                        </a:solidFill>
                        <a:latin typeface="Cambria Math" panose="02040503050406030204" pitchFamily="18" charset="0"/>
                        <a:ea typeface="Cambria Math" panose="02040503050406030204" pitchFamily="18" charset="0"/>
                      </a:rPr>
                      <m:t>∈</m:t>
                    </m:r>
                    <m:sSup>
                      <m:sSupPr>
                        <m:ctrlPr>
                          <a:rPr lang="en-US" altLang="zh-CN" sz="2400" i="1" kern="0">
                            <a:solidFill>
                              <a:srgbClr val="000000"/>
                            </a:solidFill>
                            <a:latin typeface="Cambria Math" panose="02040503050406030204" pitchFamily="18" charset="0"/>
                            <a:ea typeface="Cambria Math" panose="02040503050406030204" pitchFamily="18" charset="0"/>
                          </a:rPr>
                        </m:ctrlPr>
                      </m:sSupPr>
                      <m:e>
                        <m:r>
                          <a:rPr lang="en-US" altLang="zh-CN" sz="2400" i="1" kern="0">
                            <a:solidFill>
                              <a:srgbClr val="000000"/>
                            </a:solidFill>
                            <a:latin typeface="Cambria Math" panose="02040503050406030204" pitchFamily="18" charset="0"/>
                            <a:ea typeface="Cambria Math" panose="02040503050406030204" pitchFamily="18" charset="0"/>
                          </a:rPr>
                          <m:t>ℝ</m:t>
                        </m:r>
                      </m:e>
                      <m:sup>
                        <m:sSub>
                          <m:sSubPr>
                            <m:ctrlPr>
                              <a:rPr lang="en-US" altLang="zh-CN" sz="2400" i="1" kern="0">
                                <a:solidFill>
                                  <a:srgbClr val="000000"/>
                                </a:solidFill>
                                <a:latin typeface="Cambria Math" panose="02040503050406030204" pitchFamily="18" charset="0"/>
                                <a:ea typeface="微软雅黑" panose="020B0503020204020204" pitchFamily="34" charset="-122"/>
                              </a:rPr>
                            </m:ctrlPr>
                          </m:sSubPr>
                          <m:e>
                            <m:r>
                              <a:rPr lang="en-US" altLang="zh-CN" sz="2400" i="1" kern="0">
                                <a:solidFill>
                                  <a:srgbClr val="000000"/>
                                </a:solidFill>
                                <a:latin typeface="Cambria Math" panose="02040503050406030204" pitchFamily="18" charset="0"/>
                                <a:ea typeface="微软雅黑" panose="020B0503020204020204" pitchFamily="34" charset="-122"/>
                              </a:rPr>
                              <m:t>𝑀</m:t>
                            </m:r>
                          </m:e>
                          <m:sub>
                            <m:r>
                              <a:rPr lang="en-US" altLang="zh-CN" sz="2400" i="1" kern="0">
                                <a:solidFill>
                                  <a:srgbClr val="000000"/>
                                </a:solidFill>
                                <a:latin typeface="Cambria Math" panose="02040503050406030204" pitchFamily="18" charset="0"/>
                                <a:ea typeface="微软雅黑" panose="020B0503020204020204" pitchFamily="34" charset="-122"/>
                              </a:rPr>
                              <m:t>𝑙</m:t>
                            </m:r>
                          </m:sub>
                        </m:sSub>
                        <m:r>
                          <a:rPr lang="en-US" altLang="zh-CN" sz="2400" i="1" kern="0">
                            <a:solidFill>
                              <a:srgbClr val="000000"/>
                            </a:solidFill>
                            <a:latin typeface="Cambria Math" panose="02040503050406030204" pitchFamily="18" charset="0"/>
                            <a:ea typeface="Cambria Math" panose="02040503050406030204" pitchFamily="18" charset="0"/>
                          </a:rPr>
                          <m:t>×</m:t>
                        </m:r>
                        <m:sSub>
                          <m:sSubPr>
                            <m:ctrlPr>
                              <a:rPr lang="en-US" altLang="zh-CN" sz="2400" i="1" kern="0">
                                <a:solidFill>
                                  <a:srgbClr val="000000"/>
                                </a:solidFill>
                                <a:latin typeface="Cambria Math" panose="02040503050406030204" pitchFamily="18" charset="0"/>
                                <a:ea typeface="微软雅黑" panose="020B0503020204020204" pitchFamily="34" charset="-122"/>
                              </a:rPr>
                            </m:ctrlPr>
                          </m:sSubPr>
                          <m:e>
                            <m:r>
                              <a:rPr lang="en-US" altLang="zh-CN" sz="2400" i="1" kern="0">
                                <a:solidFill>
                                  <a:srgbClr val="000000"/>
                                </a:solidFill>
                                <a:latin typeface="Cambria Math" panose="02040503050406030204" pitchFamily="18" charset="0"/>
                                <a:ea typeface="微软雅黑" panose="020B0503020204020204" pitchFamily="34" charset="-122"/>
                              </a:rPr>
                              <m:t>𝑀</m:t>
                            </m:r>
                          </m:e>
                          <m:sub>
                            <m:r>
                              <a:rPr lang="en-US" altLang="zh-CN" sz="2400" i="1" kern="0">
                                <a:solidFill>
                                  <a:srgbClr val="000000"/>
                                </a:solidFill>
                                <a:latin typeface="Cambria Math" panose="02040503050406030204" pitchFamily="18" charset="0"/>
                                <a:ea typeface="微软雅黑" panose="020B0503020204020204" pitchFamily="34" charset="-122"/>
                              </a:rPr>
                              <m:t>𝑙</m:t>
                            </m:r>
                          </m:sub>
                        </m:sSub>
                      </m:sup>
                    </m:sSup>
                  </m:oMath>
                </a14:m>
                <a:endParaRPr lang="en-US" altLang="zh-CN" sz="2400" b="1" kern="0" dirty="0">
                  <a:solidFill>
                    <a:srgbClr val="000000"/>
                  </a:solidFill>
                  <a:latin typeface="微软雅黑" panose="020B0503020204020204" pitchFamily="34" charset="-122"/>
                  <a:ea typeface="微软雅黑" panose="020B0503020204020204" pitchFamily="34" charset="-122"/>
                </a:endParaRPr>
              </a:p>
              <a:p>
                <a:pPr lvl="1" algn="just">
                  <a:spcBef>
                    <a:spcPts val="600"/>
                  </a:spcBef>
                  <a:spcAft>
                    <a:spcPts val="600"/>
                  </a:spcAft>
                  <a:buClr>
                    <a:srgbClr val="0000FF"/>
                  </a:buClr>
                </a:pPr>
                <a:r>
                  <a:rPr lang="zh-CN" altLang="en-US" sz="2400" kern="0" dirty="0">
                    <a:solidFill>
                      <a:srgbClr val="000000"/>
                    </a:solidFill>
                    <a:latin typeface="微软雅黑" panose="020B0503020204020204" pitchFamily="34" charset="-122"/>
                    <a:ea typeface="微软雅黑" panose="020B0503020204020204" pitchFamily="34" charset="-122"/>
                  </a:rPr>
                  <a:t>为</a:t>
                </a:r>
                <a14:m>
                  <m:oMath xmlns:m="http://schemas.openxmlformats.org/officeDocument/2006/math">
                    <m:sSub>
                      <m:sSubPr>
                        <m:ctrlPr>
                          <a:rPr lang="en-US" altLang="zh-CN" sz="2400" i="1" kern="0">
                            <a:solidFill>
                              <a:srgbClr val="000000"/>
                            </a:solidFill>
                            <a:latin typeface="Cambria Math" panose="02040503050406030204" pitchFamily="18" charset="0"/>
                            <a:ea typeface="微软雅黑" panose="020B0503020204020204" pitchFamily="34" charset="-122"/>
                          </a:rPr>
                        </m:ctrlPr>
                      </m:sSubPr>
                      <m:e>
                        <m:r>
                          <a:rPr lang="en-US" altLang="zh-CN" sz="2400" b="0" i="1" kern="0">
                            <a:solidFill>
                              <a:srgbClr val="000000"/>
                            </a:solidFill>
                            <a:latin typeface="Cambria Math" panose="02040503050406030204" pitchFamily="18" charset="0"/>
                            <a:ea typeface="微软雅黑" panose="020B0503020204020204" pitchFamily="34" charset="-122"/>
                          </a:rPr>
                          <m:t>𝑀</m:t>
                        </m:r>
                      </m:e>
                      <m:sub>
                        <m:r>
                          <a:rPr lang="en-US" altLang="zh-CN" sz="2400" b="0" i="1" kern="0">
                            <a:solidFill>
                              <a:srgbClr val="000000"/>
                            </a:solidFill>
                            <a:latin typeface="Cambria Math" panose="02040503050406030204" pitchFamily="18" charset="0"/>
                            <a:ea typeface="微软雅黑" panose="020B0503020204020204" pitchFamily="34" charset="-122"/>
                          </a:rPr>
                          <m:t>𝑙</m:t>
                        </m:r>
                      </m:sub>
                    </m:sSub>
                    <m:r>
                      <a:rPr lang="en-US" altLang="zh-CN" sz="2400" b="0" i="1" kern="0">
                        <a:solidFill>
                          <a:srgbClr val="000000"/>
                        </a:solidFill>
                        <a:latin typeface="Cambria Math" panose="02040503050406030204" pitchFamily="18" charset="0"/>
                        <a:ea typeface="Cambria Math" panose="02040503050406030204" pitchFamily="18" charset="0"/>
                      </a:rPr>
                      <m:t>×</m:t>
                    </m:r>
                    <m:sSub>
                      <m:sSubPr>
                        <m:ctrlPr>
                          <a:rPr lang="en-US" altLang="zh-CN" sz="2400" i="1" kern="0">
                            <a:solidFill>
                              <a:srgbClr val="000000"/>
                            </a:solidFill>
                            <a:latin typeface="Cambria Math" panose="02040503050406030204" pitchFamily="18" charset="0"/>
                            <a:ea typeface="微软雅黑" panose="020B0503020204020204" pitchFamily="34" charset="-122"/>
                          </a:rPr>
                        </m:ctrlPr>
                      </m:sSubPr>
                      <m:e>
                        <m:r>
                          <a:rPr lang="en-US" altLang="zh-CN" sz="2400" b="0" i="1" kern="0">
                            <a:solidFill>
                              <a:srgbClr val="000000"/>
                            </a:solidFill>
                            <a:latin typeface="Cambria Math" panose="02040503050406030204" pitchFamily="18" charset="0"/>
                            <a:ea typeface="微软雅黑" panose="020B0503020204020204" pitchFamily="34" charset="-122"/>
                          </a:rPr>
                          <m:t>𝑀</m:t>
                        </m:r>
                      </m:e>
                      <m:sub>
                        <m:r>
                          <a:rPr lang="en-US" altLang="zh-CN" sz="2400" b="0" i="1" kern="0">
                            <a:solidFill>
                              <a:srgbClr val="000000"/>
                            </a:solidFill>
                            <a:latin typeface="Cambria Math" panose="02040503050406030204" pitchFamily="18" charset="0"/>
                            <a:ea typeface="微软雅黑" panose="020B0503020204020204" pitchFamily="34" charset="-122"/>
                          </a:rPr>
                          <m:t>𝑙</m:t>
                        </m:r>
                      </m:sub>
                    </m:sSub>
                  </m:oMath>
                </a14:m>
                <a:r>
                  <a:rPr lang="zh-CN" altLang="en-US" sz="2400" kern="0" dirty="0">
                    <a:solidFill>
                      <a:srgbClr val="000000"/>
                    </a:solidFill>
                    <a:latin typeface="微软雅黑" panose="020B0503020204020204" pitchFamily="34" charset="-122"/>
                    <a:ea typeface="微软雅黑" panose="020B0503020204020204" pitchFamily="34" charset="-122"/>
                  </a:rPr>
                  <a:t>的单位矩阵。</a:t>
                </a:r>
                <a:endParaRPr lang="en-US" altLang="zh-CN" sz="2400" kern="0" dirty="0">
                  <a:solidFill>
                    <a:srgbClr val="000000"/>
                  </a:solidFill>
                  <a:latin typeface="微软雅黑" panose="020B0503020204020204" pitchFamily="34" charset="-122"/>
                  <a:ea typeface="微软雅黑" panose="020B0503020204020204" pitchFamily="34"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1" y="773472"/>
                <a:ext cx="12192001" cy="6084528"/>
              </a:xfrm>
              <a:prstGeom prst="rect">
                <a:avLst/>
              </a:prstGeom>
              <a:blipFill rotWithShape="1">
                <a:blip r:embed="rId2"/>
                <a:stretch>
                  <a:fillRect l="-650"/>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animBg="1"/>
      <p:bldP spid="14" grpId="0" animBg="1"/>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5750305" y="2019301"/>
            <a:ext cx="717273" cy="596900"/>
          </a:xfrm>
          <a:prstGeom prst="roundRect">
            <a:avLst>
              <a:gd name="adj" fmla="val 10284"/>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矩形: 圆角 8"/>
          <p:cNvSpPr/>
          <p:nvPr/>
        </p:nvSpPr>
        <p:spPr>
          <a:xfrm>
            <a:off x="5149728" y="2019301"/>
            <a:ext cx="565272" cy="596900"/>
          </a:xfrm>
          <a:prstGeom prst="roundRect">
            <a:avLst>
              <a:gd name="adj" fmla="val 13163"/>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矩形: 圆角 9"/>
          <p:cNvSpPr/>
          <p:nvPr/>
        </p:nvSpPr>
        <p:spPr>
          <a:xfrm>
            <a:off x="6502883" y="2019301"/>
            <a:ext cx="793267" cy="596900"/>
          </a:xfrm>
          <a:prstGeom prst="roundRect">
            <a:avLst>
              <a:gd name="adj" fmla="val 9167"/>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8" name="对话气泡: 圆角矩形 17">
                <a:extLst>
                  <a:ext uri="{FF2B5EF4-FFF2-40B4-BE49-F238E27FC236}">
                    <ele attr="{D0A95688-F26D-4D3E-8F9F-55002454BC47}"/>
                  </a:ext>
                </a:extLst>
              </p:cNvPr>
              <p:cNvSpPr/>
              <p:nvPr/>
            </p:nvSpPr>
            <p:spPr>
              <a:xfrm>
                <a:off x="7914241" y="2233643"/>
                <a:ext cx="1277384" cy="598441"/>
              </a:xfrm>
              <a:prstGeom prst="wedgeRoundRectCallout">
                <a:avLst>
                  <a:gd name="adj1" fmla="val -105384"/>
                  <a:gd name="adj2" fmla="val -50678"/>
                  <a:gd name="adj3" fmla="val 16667"/>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tx1"/>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000" smtClean="0">
                        <a:solidFill>
                          <a:schemeClr val="tx1"/>
                        </a:solidFill>
                        <a:latin typeface="Cambria Math" panose="02040503050406030204" pitchFamily="18" charset="0"/>
                      </a:rPr>
                      <m:t>=</m:t>
                    </m:r>
                    <m:sSup>
                      <m:sSupPr>
                        <m:ctrlPr>
                          <a:rPr lang="en-US" altLang="zh-CN" sz="2000" i="1">
                            <a:solidFill>
                              <a:schemeClr val="tx1"/>
                            </a:solidFill>
                            <a:latin typeface="Cambria Math" panose="02040503050406030204" pitchFamily="18" charset="0"/>
                          </a:rPr>
                        </m:ctrlPr>
                      </m:sSupPr>
                      <m:e>
                        <m:r>
                          <a:rPr lang="zh-CN" altLang="en-US" sz="2000">
                            <a:solidFill>
                              <a:schemeClr val="tx1"/>
                            </a:solidFill>
                            <a:latin typeface="Cambria Math" panose="02040503050406030204" pitchFamily="18" charset="0"/>
                          </a:rPr>
                          <m:t>𝜹</m:t>
                        </m:r>
                      </m:e>
                      <m:sup>
                        <m: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𝑙</m:t>
                        </m:r>
                        <m:r>
                          <a:rPr lang="en-US" altLang="zh-CN" sz="2000" smtClean="0">
                            <a:solidFill>
                              <a:schemeClr val="tx1"/>
                            </a:solidFill>
                            <a:latin typeface="Cambria Math" panose="02040503050406030204" pitchFamily="18" charset="0"/>
                          </a:rPr>
                          <m:t>+1</m:t>
                        </m:r>
                        <m:r>
                          <a:rPr lang="en-US" altLang="zh-CN" sz="2000">
                            <a:solidFill>
                              <a:schemeClr val="tx1"/>
                            </a:solidFill>
                            <a:latin typeface="Cambria Math" panose="02040503050406030204" pitchFamily="18" charset="0"/>
                          </a:rPr>
                          <m:t>)</m:t>
                        </m:r>
                      </m:sup>
                    </m:sSup>
                    <m:r>
                      <a:rPr lang="en-US" altLang="zh-CN" sz="2000">
                        <a:solidFill>
                          <a:schemeClr val="tx1"/>
                        </a:solidFill>
                        <a:latin typeface="Cambria Math" panose="02040503050406030204" pitchFamily="18" charset="0"/>
                      </a:rPr>
                      <m:t> </m:t>
                    </m:r>
                  </m:oMath>
                </a14:m>
                <a:endParaRPr lang="zh-CN" altLang="en-US" sz="2000" dirty="0">
                  <a:solidFill>
                    <a:schemeClr val="tx1"/>
                  </a:solidFill>
                  <a:latin typeface="微软雅黑" panose="020B0503020204020204" pitchFamily="34" charset="-122"/>
                  <a:ea typeface="微软雅黑" panose="020B0503020204020204" pitchFamily="34" charset="-122"/>
                </a:endParaRPr>
              </a:p>
            </p:txBody>
          </p:sp>
        </mc:Choice>
        <mc:Fallback>
          <p:sp>
            <p:nvSpPr>
              <p:cNvPr id="18" name="对话气泡: 圆角矩形 17"/>
              <p:cNvSpPr>
                <a:spLocks noRot="1" noChangeAspect="1" noMove="1" noResize="1" noEditPoints="1" noAdjustHandles="1" noChangeArrowheads="1" noChangeShapeType="1" noTextEdit="1"/>
              </p:cNvSpPr>
              <p:nvPr/>
            </p:nvSpPr>
            <p:spPr>
              <a:xfrm>
                <a:off x="7914241" y="2233643"/>
                <a:ext cx="1277384" cy="598441"/>
              </a:xfrm>
              <a:prstGeom prst="wedgeRoundRectCallout">
                <a:avLst>
                  <a:gd name="adj1" fmla="val -105384"/>
                  <a:gd name="adj2" fmla="val -50678"/>
                  <a:gd name="adj3" fmla="val 16667"/>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21" name="矩形: 圆角 20"/>
          <p:cNvSpPr/>
          <p:nvPr/>
        </p:nvSpPr>
        <p:spPr>
          <a:xfrm>
            <a:off x="3463803" y="3208657"/>
            <a:ext cx="3727572" cy="596900"/>
          </a:xfrm>
          <a:prstGeom prst="roundRect">
            <a:avLst>
              <a:gd name="adj" fmla="val 13163"/>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圆角 21"/>
          <p:cNvSpPr/>
          <p:nvPr/>
        </p:nvSpPr>
        <p:spPr>
          <a:xfrm>
            <a:off x="4006728" y="3907812"/>
            <a:ext cx="2327397" cy="596900"/>
          </a:xfrm>
          <a:prstGeom prst="roundRect">
            <a:avLst>
              <a:gd name="adj" fmla="val 10284"/>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23" name="矩形: 圆角 22"/>
          <p:cNvSpPr/>
          <p:nvPr/>
        </p:nvSpPr>
        <p:spPr>
          <a:xfrm>
            <a:off x="4669123" y="5055881"/>
            <a:ext cx="1760252" cy="596900"/>
          </a:xfrm>
          <a:prstGeom prst="roundRect">
            <a:avLst>
              <a:gd name="adj" fmla="val 13163"/>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矩形: 圆角 23"/>
          <p:cNvSpPr/>
          <p:nvPr/>
        </p:nvSpPr>
        <p:spPr>
          <a:xfrm>
            <a:off x="6448426" y="5055881"/>
            <a:ext cx="1200150" cy="596900"/>
          </a:xfrm>
          <a:prstGeom prst="roundRect">
            <a:avLst>
              <a:gd name="adj" fmla="val 10284"/>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矩形: 圆角 24"/>
          <p:cNvSpPr/>
          <p:nvPr/>
        </p:nvSpPr>
        <p:spPr>
          <a:xfrm>
            <a:off x="7667626" y="5055881"/>
            <a:ext cx="723900" cy="596900"/>
          </a:xfrm>
          <a:prstGeom prst="roundRect">
            <a:avLst>
              <a:gd name="adj" fmla="val 9167"/>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6" name="矩形: 圆角 25"/>
          <p:cNvSpPr/>
          <p:nvPr/>
        </p:nvSpPr>
        <p:spPr>
          <a:xfrm>
            <a:off x="4663425" y="5751028"/>
            <a:ext cx="941102" cy="596900"/>
          </a:xfrm>
          <a:prstGeom prst="roundRect">
            <a:avLst>
              <a:gd name="adj" fmla="val 13163"/>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7" name="矩形: 圆角 26"/>
          <p:cNvSpPr/>
          <p:nvPr/>
        </p:nvSpPr>
        <p:spPr>
          <a:xfrm>
            <a:off x="6134101" y="5751028"/>
            <a:ext cx="1219200" cy="596900"/>
          </a:xfrm>
          <a:prstGeom prst="roundRect">
            <a:avLst>
              <a:gd name="adj" fmla="val 10284"/>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8" name="矩形: 圆角 27"/>
          <p:cNvSpPr/>
          <p:nvPr/>
        </p:nvSpPr>
        <p:spPr>
          <a:xfrm>
            <a:off x="7362825" y="5751028"/>
            <a:ext cx="723900" cy="596900"/>
          </a:xfrm>
          <a:prstGeom prst="roundRect">
            <a:avLst>
              <a:gd name="adj" fmla="val 9167"/>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9" name="对话气泡: 圆角矩形 28">
                <a:extLst>
                  <a:ext uri="{FF2B5EF4-FFF2-40B4-BE49-F238E27FC236}">
                    <ele attr="{62988C3C-1AD5-4C4D-B6FA-0753D9B555D5}"/>
                  </a:ext>
                </a:extLst>
              </p:cNvPr>
              <p:cNvSpPr/>
              <p:nvPr/>
            </p:nvSpPr>
            <p:spPr>
              <a:xfrm>
                <a:off x="9044550" y="3000972"/>
                <a:ext cx="3037349" cy="2152025"/>
              </a:xfrm>
              <a:prstGeom prst="wedgeRoundRectCallout">
                <a:avLst>
                  <a:gd name="adj1" fmla="val -60492"/>
                  <a:gd name="adj2" fmla="val 40592"/>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just">
                  <a:lnSpc>
                    <a:spcPct val="120000"/>
                  </a:lnSpc>
                </a:pPr>
                <a:r>
                  <a:rPr lang="zh-CN" altLang="en-US" sz="2000" dirty="0">
                    <a:solidFill>
                      <a:schemeClr val="tx1"/>
                    </a:solidFill>
                    <a:latin typeface="微软雅黑" panose="020B0503020204020204" pitchFamily="34" charset="-122"/>
                    <a:ea typeface="微软雅黑" panose="020B0503020204020204" pitchFamily="34" charset="-122"/>
                  </a:rPr>
                  <a:t>第</a:t>
                </a:r>
                <a14:m>
                  <m:oMath xmlns:m="http://schemas.openxmlformats.org/officeDocument/2006/math">
                    <m:r>
                      <a:rPr lang="en-US" altLang="zh-CN" sz="2000" b="0" i="1" kern="0" smtClean="0">
                        <a:solidFill>
                          <a:schemeClr val="tx1"/>
                        </a:solidFill>
                        <a:latin typeface="Cambria Math" panose="02040503050406030204" pitchFamily="18" charset="0"/>
                        <a:ea typeface="微软雅黑" panose="020B0503020204020204" pitchFamily="34" charset="-122"/>
                      </a:rPr>
                      <m:t>𝑙</m:t>
                    </m:r>
                  </m:oMath>
                </a14:m>
                <a:r>
                  <a:rPr lang="zh-CN" altLang="en-US" sz="2000" dirty="0">
                    <a:solidFill>
                      <a:schemeClr val="tx1"/>
                    </a:solidFill>
                    <a:latin typeface="微软雅黑" panose="020B0503020204020204" pitchFamily="34" charset="-122"/>
                    <a:ea typeface="微软雅黑" panose="020B0503020204020204" pitchFamily="34" charset="-122"/>
                  </a:rPr>
                  <a:t>层的误差项是第</a:t>
                </a:r>
                <a14:m>
                  <m:oMath xmlns:m="http://schemas.openxmlformats.org/officeDocument/2006/math">
                    <m:r>
                      <a:rPr lang="en-US" altLang="zh-CN" sz="2000" i="1" kern="0">
                        <a:solidFill>
                          <a:schemeClr val="tx1"/>
                        </a:solidFill>
                        <a:latin typeface="Cambria Math" panose="02040503050406030204" pitchFamily="18" charset="0"/>
                        <a:ea typeface="微软雅黑" panose="020B0503020204020204" pitchFamily="34" charset="-122"/>
                      </a:rPr>
                      <m:t>𝑙</m:t>
                    </m:r>
                    <m:r>
                      <a:rPr lang="en-US" altLang="zh-CN" sz="2000" b="0" i="1" kern="0" smtClean="0">
                        <a:solidFill>
                          <a:schemeClr val="tx1"/>
                        </a:solidFill>
                        <a:latin typeface="Cambria Math" panose="02040503050406030204" pitchFamily="18" charset="0"/>
                        <a:ea typeface="微软雅黑" panose="020B0503020204020204" pitchFamily="34" charset="-122"/>
                      </a:rPr>
                      <m:t>+1</m:t>
                    </m:r>
                  </m:oMath>
                </a14:m>
                <a:r>
                  <a:rPr lang="zh-CN" altLang="en-US" sz="2000" dirty="0">
                    <a:solidFill>
                      <a:schemeClr val="tx1"/>
                    </a:solidFill>
                    <a:latin typeface="微软雅黑" panose="020B0503020204020204" pitchFamily="34" charset="-122"/>
                    <a:ea typeface="微软雅黑" panose="020B0503020204020204" pitchFamily="34" charset="-122"/>
                  </a:rPr>
                  <a:t>层的误差项的加权和，然后再乘以该层的激活函数的梯度。这就是误差的反向传播。</a:t>
                </a:r>
              </a:p>
            </p:txBody>
          </p:sp>
        </mc:Choice>
        <mc:Fallback>
          <p:sp>
            <p:nvSpPr>
              <p:cNvPr id="29" name="对话气泡: 圆角矩形 28"/>
              <p:cNvSpPr>
                <a:spLocks noRot="1" noChangeAspect="1" noMove="1" noResize="1" noEditPoints="1" noAdjustHandles="1" noChangeArrowheads="1" noChangeShapeType="1" noTextEdit="1"/>
              </p:cNvSpPr>
              <p:nvPr/>
            </p:nvSpPr>
            <p:spPr>
              <a:xfrm>
                <a:off x="9044550" y="3000972"/>
                <a:ext cx="3037349" cy="2152025"/>
              </a:xfrm>
              <a:prstGeom prst="wedgeRoundRectCallout">
                <a:avLst>
                  <a:gd name="adj1" fmla="val -60492"/>
                  <a:gd name="adj2" fmla="val 40592"/>
                  <a:gd name="adj3" fmla="val 16667"/>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sp>
        <p:nvSpPr>
          <p:cNvPr id="2" name="矩形: 圆角 1"/>
          <p:cNvSpPr/>
          <p:nvPr/>
        </p:nvSpPr>
        <p:spPr>
          <a:xfrm>
            <a:off x="2809874" y="4962525"/>
            <a:ext cx="6200775" cy="1476375"/>
          </a:xfrm>
          <a:prstGeom prst="roundRect">
            <a:avLst>
              <a:gd name="adj" fmla="val 10000"/>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反向传播算法</a:t>
            </a:r>
            <a:endParaRPr lang="zh-CN" altLang="en-US" sz="28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文本框 11">
                <a:extLst>
                  <a:ext uri="{FF2B5EF4-FFF2-40B4-BE49-F238E27FC236}">
                    <ele attr="{78649CCF-3FE7-4A08-AE88-3C6B16CA0D5B}"/>
                  </a:ext>
                </a:extLst>
              </p:cNvPr>
              <p:cNvSpPr txBox="1">
                <a:spLocks/>
              </p:cNvSpPr>
              <p:nvPr/>
            </p:nvSpPr>
            <p:spPr>
              <a:xfrm>
                <a:off x="-1" y="773472"/>
                <a:ext cx="12192001" cy="6084528"/>
              </a:xfrm>
              <a:prstGeom prst="rect">
                <a:avLst/>
              </a:prstGeom>
              <a:noFill/>
            </p:spPr>
            <p:txBody>
              <a:bodyPr wrap="square" rtlCol="0">
                <a:noAutofit/>
              </a:bodyPr>
              <a:lstStyle/>
              <a:p>
                <a:pPr marL="457200" lvl="0" indent="-457200">
                  <a:spcBef>
                    <a:spcPts val="600"/>
                  </a:spcBef>
                  <a:spcAft>
                    <a:spcPts val="600"/>
                  </a:spcAft>
                  <a:buClr>
                    <a:srgbClr val="0000FF"/>
                  </a:buClr>
                  <a:buFont typeface="Wingdings" panose="05000000000000000000" pitchFamily="2" charset="2"/>
                  <a:buChar char="n"/>
                </a:pPr>
                <a:r>
                  <a:rPr lang="zh-CN" altLang="en-US" sz="2400" b="1" kern="0" dirty="0">
                    <a:solidFill>
                      <a:srgbClr val="000000"/>
                    </a:solidFill>
                    <a:latin typeface="微软雅黑" panose="020B0503020204020204" pitchFamily="34" charset="-122"/>
                    <a:ea typeface="微软雅黑" panose="020B0503020204020204" pitchFamily="34" charset="-122"/>
                  </a:rPr>
                  <a:t>③ 求 </a:t>
                </a:r>
                <a14:m>
                  <m:oMath xmlns:m="http://schemas.openxmlformats.org/officeDocument/2006/math">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zh-CN" altLang="en-US" sz="2400" b="1" i="1" kern="0">
                            <a:solidFill>
                              <a:srgbClr val="000000"/>
                            </a:solidFill>
                            <a:latin typeface="Cambria Math" panose="02040503050406030204" pitchFamily="18" charset="0"/>
                            <a:ea typeface="微软雅黑" panose="020B0503020204020204" pitchFamily="34" charset="-122"/>
                          </a:rPr>
                          <m:t>𝜹</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r>
                      <a:rPr lang="en-US" altLang="zh-CN" sz="2400" i="1" kern="0">
                        <a:solidFill>
                          <a:srgbClr val="000000"/>
                        </a:solidFill>
                        <a:latin typeface="Cambria Math" panose="02040503050406030204" pitchFamily="18" charset="0"/>
                        <a:ea typeface="Cambria Math" panose="02040503050406030204" pitchFamily="18" charset="0"/>
                      </a:rPr>
                      <m:t>≜</m:t>
                    </m:r>
                    <m:f>
                      <m:fPr>
                        <m:ctrlPr>
                          <a:rPr lang="en-US" altLang="zh-CN" sz="2400" i="1" kern="0">
                            <a:solidFill>
                              <a:srgbClr val="000000"/>
                            </a:solidFill>
                            <a:latin typeface="Cambria Math" panose="02040503050406030204" pitchFamily="18" charset="0"/>
                            <a:ea typeface="微软雅黑" panose="020B0503020204020204" pitchFamily="34" charset="-122"/>
                          </a:rPr>
                        </m:ctrlPr>
                      </m:fPr>
                      <m:num>
                        <m:r>
                          <a:rPr lang="zh-CN" altLang="en-US" sz="2400" i="1" kern="0">
                            <a:solidFill>
                              <a:srgbClr val="000000"/>
                            </a:solidFill>
                            <a:latin typeface="Cambria Math" panose="02040503050406030204" pitchFamily="18" charset="0"/>
                            <a:ea typeface="微软雅黑" panose="020B0503020204020204" pitchFamily="34" charset="-122"/>
                          </a:rPr>
                          <m:t>𝜕</m:t>
                        </m:r>
                        <m:r>
                          <a:rPr lang="en-US" altLang="zh-CN" sz="2400" kern="0">
                            <a:solidFill>
                              <a:srgbClr val="000000"/>
                            </a:solidFill>
                            <a:latin typeface="Cambria Math" panose="02040503050406030204" pitchFamily="18" charset="0"/>
                            <a:ea typeface="楷体" panose="02010609060101010101" pitchFamily="49" charset="-122"/>
                          </a:rPr>
                          <m:t>𝐿</m:t>
                        </m:r>
                        <m:r>
                          <a:rPr lang="en-US" altLang="zh-CN" sz="2400" kern="0">
                            <a:solidFill>
                              <a:srgbClr val="000000"/>
                            </a:solidFill>
                            <a:latin typeface="Cambria Math" panose="02040503050406030204" pitchFamily="18" charset="0"/>
                            <a:ea typeface="楷体" panose="02010609060101010101" pitchFamily="49" charset="-122"/>
                          </a:rPr>
                          <m:t>(</m:t>
                        </m:r>
                        <m:r>
                          <a:rPr lang="en-US" altLang="zh-CN" sz="2400" kern="0">
                            <a:solidFill>
                              <a:srgbClr val="000000"/>
                            </a:solidFill>
                            <a:latin typeface="Cambria Math" panose="02040503050406030204" pitchFamily="18" charset="0"/>
                            <a:ea typeface="楷体" panose="02010609060101010101" pitchFamily="49" charset="-122"/>
                          </a:rPr>
                          <m:t>𝒚</m:t>
                        </m:r>
                        <m:r>
                          <a:rPr lang="en-US" altLang="zh-CN" sz="2400" kern="0">
                            <a:solidFill>
                              <a:srgbClr val="000000"/>
                            </a:solidFill>
                            <a:latin typeface="Cambria Math" panose="02040503050406030204" pitchFamily="18" charset="0"/>
                            <a:ea typeface="楷体" panose="02010609060101010101" pitchFamily="49" charset="-122"/>
                          </a:rPr>
                          <m:t>,</m:t>
                        </m:r>
                        <m:acc>
                          <m:accPr>
                            <m:chr m:val="̂"/>
                            <m:ctrlPr>
                              <a:rPr lang="en-US" altLang="zh-CN" sz="2400" i="1" kern="0">
                                <a:solidFill>
                                  <a:srgbClr val="000000"/>
                                </a:solidFill>
                                <a:latin typeface="Cambria Math" panose="02040503050406030204" pitchFamily="18" charset="0"/>
                                <a:ea typeface="楷体" panose="02010609060101010101" pitchFamily="49" charset="-122"/>
                              </a:rPr>
                            </m:ctrlPr>
                          </m:accPr>
                          <m:e>
                            <m:r>
                              <a:rPr lang="en-US" altLang="zh-CN" sz="2400" kern="0">
                                <a:solidFill>
                                  <a:srgbClr val="000000"/>
                                </a:solidFill>
                                <a:latin typeface="Cambria Math" panose="02040503050406030204" pitchFamily="18" charset="0"/>
                                <a:ea typeface="楷体" panose="02010609060101010101" pitchFamily="49" charset="-122"/>
                              </a:rPr>
                              <m:t>𝒚</m:t>
                            </m:r>
                          </m:e>
                        </m:acc>
                        <m:r>
                          <a:rPr lang="en-US" altLang="zh-CN" sz="2400" kern="0">
                            <a:solidFill>
                              <a:srgbClr val="000000"/>
                            </a:solidFill>
                            <a:latin typeface="Cambria Math" panose="02040503050406030204" pitchFamily="18" charset="0"/>
                            <a:ea typeface="楷体" panose="02010609060101010101" pitchFamily="49" charset="-122"/>
                          </a:rPr>
                          <m:t>)</m:t>
                        </m:r>
                      </m:num>
                      <m:den>
                        <m:r>
                          <a:rPr lang="zh-CN" altLang="en-US"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𝒛</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den>
                    </m:f>
                  </m:oMath>
                </a14:m>
                <a:endParaRPr lang="en-US" altLang="zh-CN" sz="2400" b="1" kern="0" dirty="0">
                  <a:solidFill>
                    <a:srgbClr val="000000"/>
                  </a:solidFill>
                  <a:latin typeface="微软雅黑" panose="020B0503020204020204" pitchFamily="34" charset="-122"/>
                  <a:ea typeface="微软雅黑" panose="020B0503020204020204" pitchFamily="34" charset="-122"/>
                </a:endParaRPr>
              </a:p>
              <a:p>
                <a:pPr lvl="1">
                  <a:spcBef>
                    <a:spcPts val="600"/>
                  </a:spcBef>
                  <a:spcAft>
                    <a:spcPts val="600"/>
                  </a:spcAft>
                  <a:buClr>
                    <a:srgbClr val="0000FF"/>
                  </a:buClr>
                </a:pPr>
                <a:r>
                  <a:rPr lang="zh-CN" altLang="en-US" sz="2200" kern="0" dirty="0">
                    <a:solidFill>
                      <a:srgbClr val="000000"/>
                    </a:solidFill>
                    <a:latin typeface="微软雅黑" panose="020B0503020204020204" pitchFamily="34" charset="-122"/>
                    <a:ea typeface="微软雅黑" panose="020B0503020204020204" pitchFamily="34" charset="-122"/>
                  </a:rPr>
                  <a:t>由</a:t>
                </a:r>
                <a14:m>
                  <m:oMath xmlns:m="http://schemas.openxmlformats.org/officeDocument/2006/math">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𝒛</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+1)</m:t>
                        </m:r>
                      </m:sup>
                    </m:sSup>
                    <m:r>
                      <a:rPr lang="en-US" altLang="zh-CN"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𝑾</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+1)</m:t>
                        </m:r>
                      </m:sup>
                    </m:sSup>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𝒂</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r>
                      <a:rPr lang="en-US" altLang="zh-CN"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𝒃</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+1)</m:t>
                        </m:r>
                      </m:sup>
                    </m:sSup>
                  </m:oMath>
                </a14:m>
                <a:r>
                  <a:rPr lang="zh-CN" altLang="en-US" sz="2200" kern="0" dirty="0">
                    <a:solidFill>
                      <a:srgbClr val="000000"/>
                    </a:solidFill>
                    <a:latin typeface="微软雅黑" panose="020B0503020204020204" pitchFamily="34" charset="-122"/>
                    <a:ea typeface="微软雅黑" panose="020B0503020204020204" pitchFamily="34" charset="-122"/>
                  </a:rPr>
                  <a:t>，</a:t>
                </a:r>
                <a:r>
                  <a:rPr lang="en-US" altLang="zh-CN" sz="2200" kern="0" dirty="0">
                    <a:solidFill>
                      <a:srgbClr val="000000"/>
                    </a:solidFill>
                    <a:ea typeface="微软雅黑" panose="020B0503020204020204" pitchFamily="34" charset="-122"/>
                  </a:rPr>
                  <a:t> </a:t>
                </a:r>
                <a14:m>
                  <m:oMath xmlns:m="http://schemas.openxmlformats.org/officeDocument/2006/math">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𝒂</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r>
                      <a:rPr lang="en-US" altLang="zh-CN"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kern="0" smtClean="0">
                            <a:solidFill>
                              <a:srgbClr val="000000"/>
                            </a:solidFill>
                            <a:latin typeface="Cambria Math" panose="02040503050406030204" pitchFamily="18" charset="0"/>
                            <a:ea typeface="微软雅黑" panose="020B0503020204020204" pitchFamily="34" charset="-122"/>
                          </a:rPr>
                        </m:ctrlPr>
                      </m:sSubPr>
                      <m:e>
                        <m:r>
                          <a:rPr lang="en-US" altLang="zh-CN" sz="2200" b="0" i="1" kern="0" smtClean="0">
                            <a:solidFill>
                              <a:srgbClr val="000000"/>
                            </a:solidFill>
                            <a:latin typeface="Cambria Math" panose="02040503050406030204" pitchFamily="18" charset="0"/>
                            <a:ea typeface="微软雅黑" panose="020B0503020204020204" pitchFamily="34" charset="-122"/>
                          </a:rPr>
                          <m:t>𝑓</m:t>
                        </m:r>
                      </m:e>
                      <m:sub>
                        <m:r>
                          <a:rPr lang="en-US" altLang="zh-CN" sz="2200" b="0" i="1" kern="0" smtClean="0">
                            <a:solidFill>
                              <a:srgbClr val="000000"/>
                            </a:solidFill>
                            <a:latin typeface="Cambria Math" panose="02040503050406030204" pitchFamily="18" charset="0"/>
                            <a:ea typeface="微软雅黑" panose="020B0503020204020204" pitchFamily="34" charset="-122"/>
                          </a:rPr>
                          <m:t>𝑙</m:t>
                        </m:r>
                      </m:sub>
                    </m:sSub>
                    <m:r>
                      <a:rPr lang="en-US" altLang="zh-CN" sz="2200" b="0" i="1" kern="0" smtClea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𝒛</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r>
                      <a:rPr lang="en-US" altLang="zh-CN" sz="2200" b="0" i="1" kern="0" smtClea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 </m:t>
                    </m:r>
                  </m:oMath>
                </a14:m>
                <a:r>
                  <a:rPr lang="zh-CN" altLang="en-US" sz="2200" kern="0" dirty="0">
                    <a:solidFill>
                      <a:srgbClr val="000000"/>
                    </a:solidFill>
                    <a:latin typeface="微软雅黑" panose="020B0503020204020204" pitchFamily="34" charset="-122"/>
                    <a:ea typeface="微软雅黑" panose="020B0503020204020204" pitchFamily="34" charset="-122"/>
                  </a:rPr>
                  <a:t>，根据链式法则：</a:t>
                </a:r>
                <a:endParaRPr lang="en-US" altLang="zh-CN" sz="2200" kern="0" dirty="0">
                  <a:solidFill>
                    <a:srgbClr val="000000"/>
                  </a:solidFill>
                  <a:latin typeface="微软雅黑" panose="020B0503020204020204" pitchFamily="34" charset="-122"/>
                  <a:ea typeface="微软雅黑" panose="020B0503020204020204" pitchFamily="34" charset="-122"/>
                </a:endParaRPr>
              </a:p>
              <a:p>
                <a:pPr lvl="3" algn="just">
                  <a:spcBef>
                    <a:spcPts val="600"/>
                  </a:spcBef>
                  <a:spcAft>
                    <a:spcPts val="600"/>
                  </a:spcAft>
                  <a:buClr>
                    <a:srgbClr val="0000FF"/>
                  </a:buClr>
                </a:pPr>
                <a:r>
                  <a:rPr lang="en-US" altLang="zh-CN" sz="2200" kern="0" dirty="0">
                    <a:solidFill>
                      <a:srgbClr val="000000"/>
                    </a:solidFill>
                    <a:ea typeface="微软雅黑" panose="020B0503020204020204" pitchFamily="34" charset="-122"/>
                  </a:rPr>
                  <a:t>                                   </a:t>
                </a:r>
                <a14:m>
                  <m:oMath xmlns:m="http://schemas.openxmlformats.org/officeDocument/2006/math">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kern="0">
                            <a:solidFill>
                              <a:srgbClr val="000000"/>
                            </a:solidFill>
                            <a:latin typeface="Cambria Math" panose="02040503050406030204" pitchFamily="18" charset="0"/>
                            <a:ea typeface="楷体" panose="02010609060101010101" pitchFamily="49" charset="-122"/>
                          </a:rPr>
                          <m:t>𝐿</m:t>
                        </m:r>
                        <m:r>
                          <a:rPr lang="en-US" altLang="zh-CN" sz="2200" kern="0">
                            <a:solidFill>
                              <a:srgbClr val="000000"/>
                            </a:solidFill>
                            <a:latin typeface="Cambria Math" panose="02040503050406030204" pitchFamily="18" charset="0"/>
                            <a:ea typeface="楷体" panose="02010609060101010101" pitchFamily="49" charset="-122"/>
                          </a:rPr>
                          <m:t>(</m:t>
                        </m:r>
                        <m:r>
                          <a:rPr lang="en-US" altLang="zh-CN" sz="2200" kern="0">
                            <a:solidFill>
                              <a:srgbClr val="000000"/>
                            </a:solidFill>
                            <a:latin typeface="Cambria Math" panose="02040503050406030204" pitchFamily="18" charset="0"/>
                            <a:ea typeface="楷体" panose="02010609060101010101" pitchFamily="49" charset="-122"/>
                          </a:rPr>
                          <m:t>𝒚</m:t>
                        </m:r>
                        <m:r>
                          <a:rPr lang="en-US" altLang="zh-CN" sz="2200" kern="0">
                            <a:solidFill>
                              <a:srgbClr val="000000"/>
                            </a:solidFill>
                            <a:latin typeface="Cambria Math" panose="02040503050406030204" pitchFamily="18" charset="0"/>
                            <a:ea typeface="楷体" panose="02010609060101010101" pitchFamily="49" charset="-122"/>
                          </a:rPr>
                          <m:t>,</m:t>
                        </m:r>
                        <m:acc>
                          <m:accPr>
                            <m:chr m:val="̂"/>
                            <m:ctrlPr>
                              <a:rPr lang="en-US" altLang="zh-CN" sz="2200" i="1" kern="0">
                                <a:solidFill>
                                  <a:srgbClr val="000000"/>
                                </a:solidFill>
                                <a:latin typeface="Cambria Math" panose="02040503050406030204" pitchFamily="18" charset="0"/>
                                <a:ea typeface="楷体" panose="02010609060101010101" pitchFamily="49" charset="-122"/>
                              </a:rPr>
                            </m:ctrlPr>
                          </m:accPr>
                          <m:e>
                            <m:r>
                              <a:rPr lang="en-US" altLang="zh-CN" sz="2200" kern="0">
                                <a:solidFill>
                                  <a:srgbClr val="000000"/>
                                </a:solidFill>
                                <a:latin typeface="Cambria Math" panose="02040503050406030204" pitchFamily="18" charset="0"/>
                                <a:ea typeface="楷体" panose="02010609060101010101" pitchFamily="49" charset="-122"/>
                              </a:rPr>
                              <m:t>𝒚</m:t>
                            </m:r>
                          </m:e>
                        </m:acc>
                        <m:r>
                          <a:rPr lang="en-US" altLang="zh-CN" sz="2200" kern="0">
                            <a:solidFill>
                              <a:srgbClr val="000000"/>
                            </a:solidFill>
                            <a:latin typeface="Cambria Math" panose="02040503050406030204" pitchFamily="18" charset="0"/>
                            <a:ea typeface="楷体" panose="02010609060101010101" pitchFamily="49" charset="-122"/>
                          </a:rPr>
                          <m:t>)</m:t>
                        </m:r>
                      </m:num>
                      <m:den>
                        <m:r>
                          <a:rPr lang="zh-CN" altLang="en-US"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𝒛</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den>
                    </m:f>
                    <m:r>
                      <a:rPr lang="en-US" altLang="zh-CN" sz="2200" b="0" i="1" kern="0" smtClean="0">
                        <a:solidFill>
                          <a:srgbClr val="000000"/>
                        </a:solidFill>
                        <a:latin typeface="Cambria Math" panose="02040503050406030204" pitchFamily="18" charset="0"/>
                        <a:ea typeface="微软雅黑" panose="020B0503020204020204" pitchFamily="34" charset="-122"/>
                      </a:rPr>
                      <m:t>=</m:t>
                    </m:r>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𝒂</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num>
                      <m:den>
                        <m:r>
                          <a:rPr lang="zh-CN" altLang="en-US"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smtClean="0">
                                <a:solidFill>
                                  <a:srgbClr val="000000"/>
                                </a:solidFill>
                                <a:latin typeface="Cambria Math" panose="02040503050406030204" pitchFamily="18" charset="0"/>
                                <a:ea typeface="微软雅黑" panose="020B0503020204020204" pitchFamily="34" charset="-122"/>
                              </a:rPr>
                              <m:t>𝒛</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den>
                    </m:f>
                    <m:r>
                      <a:rPr lang="en-US" altLang="zh-CN" sz="2200" b="0" i="1" kern="0" smtClean="0">
                        <a:solidFill>
                          <a:srgbClr val="000000"/>
                        </a:solidFill>
                        <a:latin typeface="Cambria Math" panose="02040503050406030204" pitchFamily="18" charset="0"/>
                        <a:ea typeface="微软雅黑" panose="020B0503020204020204" pitchFamily="34" charset="-122"/>
                      </a:rPr>
                      <m:t> </m:t>
                    </m:r>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𝒛</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+1)</m:t>
                            </m:r>
                          </m:sup>
                        </m:sSup>
                      </m:num>
                      <m:den>
                        <m:r>
                          <a:rPr lang="zh-CN" altLang="en-US"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𝒂</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den>
                    </m:f>
                    <m:r>
                      <a:rPr lang="en-US" altLang="zh-CN" sz="2200" b="0" i="1" kern="0" smtClean="0">
                        <a:solidFill>
                          <a:srgbClr val="000000"/>
                        </a:solidFill>
                        <a:latin typeface="Cambria Math" panose="02040503050406030204" pitchFamily="18" charset="0"/>
                        <a:ea typeface="微软雅黑" panose="020B0503020204020204" pitchFamily="34" charset="-122"/>
                      </a:rPr>
                      <m:t> </m:t>
                    </m:r>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kern="0">
                            <a:solidFill>
                              <a:srgbClr val="000000"/>
                            </a:solidFill>
                            <a:latin typeface="Cambria Math" panose="02040503050406030204" pitchFamily="18" charset="0"/>
                            <a:ea typeface="楷体" panose="02010609060101010101" pitchFamily="49" charset="-122"/>
                          </a:rPr>
                          <m:t>𝐿</m:t>
                        </m:r>
                        <m:r>
                          <a:rPr lang="en-US" altLang="zh-CN" sz="2200" kern="0">
                            <a:solidFill>
                              <a:srgbClr val="000000"/>
                            </a:solidFill>
                            <a:latin typeface="Cambria Math" panose="02040503050406030204" pitchFamily="18" charset="0"/>
                            <a:ea typeface="楷体" panose="02010609060101010101" pitchFamily="49" charset="-122"/>
                          </a:rPr>
                          <m:t>(</m:t>
                        </m:r>
                        <m:r>
                          <a:rPr lang="en-US" altLang="zh-CN" sz="2200" kern="0">
                            <a:solidFill>
                              <a:srgbClr val="000000"/>
                            </a:solidFill>
                            <a:latin typeface="Cambria Math" panose="02040503050406030204" pitchFamily="18" charset="0"/>
                            <a:ea typeface="楷体" panose="02010609060101010101" pitchFamily="49" charset="-122"/>
                          </a:rPr>
                          <m:t>𝒚</m:t>
                        </m:r>
                        <m:r>
                          <a:rPr lang="en-US" altLang="zh-CN" sz="2200" kern="0">
                            <a:solidFill>
                              <a:srgbClr val="000000"/>
                            </a:solidFill>
                            <a:latin typeface="Cambria Math" panose="02040503050406030204" pitchFamily="18" charset="0"/>
                            <a:ea typeface="楷体" panose="02010609060101010101" pitchFamily="49" charset="-122"/>
                          </a:rPr>
                          <m:t>,</m:t>
                        </m:r>
                        <m:acc>
                          <m:accPr>
                            <m:chr m:val="̂"/>
                            <m:ctrlPr>
                              <a:rPr lang="en-US" altLang="zh-CN" sz="2200" i="1" kern="0">
                                <a:solidFill>
                                  <a:srgbClr val="000000"/>
                                </a:solidFill>
                                <a:latin typeface="Cambria Math" panose="02040503050406030204" pitchFamily="18" charset="0"/>
                                <a:ea typeface="楷体" panose="02010609060101010101" pitchFamily="49" charset="-122"/>
                              </a:rPr>
                            </m:ctrlPr>
                          </m:accPr>
                          <m:e>
                            <m:r>
                              <a:rPr lang="en-US" altLang="zh-CN" sz="2200" kern="0">
                                <a:solidFill>
                                  <a:srgbClr val="000000"/>
                                </a:solidFill>
                                <a:latin typeface="Cambria Math" panose="02040503050406030204" pitchFamily="18" charset="0"/>
                                <a:ea typeface="楷体" panose="02010609060101010101" pitchFamily="49" charset="-122"/>
                              </a:rPr>
                              <m:t>𝒚</m:t>
                            </m:r>
                          </m:e>
                        </m:acc>
                        <m:r>
                          <a:rPr lang="en-US" altLang="zh-CN" sz="2200" kern="0">
                            <a:solidFill>
                              <a:srgbClr val="000000"/>
                            </a:solidFill>
                            <a:latin typeface="Cambria Math" panose="02040503050406030204" pitchFamily="18" charset="0"/>
                            <a:ea typeface="楷体" panose="02010609060101010101" pitchFamily="49" charset="-122"/>
                          </a:rPr>
                          <m:t>)</m:t>
                        </m:r>
                      </m:num>
                      <m:den>
                        <m:r>
                          <a:rPr lang="zh-CN" altLang="en-US"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𝒛</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+1)</m:t>
                            </m:r>
                          </m:sup>
                        </m:sSup>
                      </m:den>
                    </m:f>
                  </m:oMath>
                </a14:m>
                <a:endParaRPr lang="en-US" altLang="zh-CN" sz="2200" kern="0" dirty="0">
                  <a:solidFill>
                    <a:srgbClr val="000000"/>
                  </a:solidFill>
                  <a:latin typeface="微软雅黑" panose="020B0503020204020204" pitchFamily="34" charset="-122"/>
                  <a:ea typeface="微软雅黑" panose="020B0503020204020204" pitchFamily="34" charset="-122"/>
                </a:endParaRPr>
              </a:p>
              <a:p>
                <a:pPr lvl="1" algn="just">
                  <a:spcBef>
                    <a:spcPts val="600"/>
                  </a:spcBef>
                  <a:spcAft>
                    <a:spcPts val="600"/>
                  </a:spcAft>
                  <a:buClr>
                    <a:srgbClr val="0000FF"/>
                  </a:buClr>
                </a:pPr>
                <a:r>
                  <a:rPr lang="zh-CN" altLang="en-US" sz="2200" kern="0" dirty="0">
                    <a:solidFill>
                      <a:srgbClr val="000000"/>
                    </a:solidFill>
                    <a:latin typeface="微软雅黑" panose="020B0503020204020204" pitchFamily="34" charset="-122"/>
                    <a:ea typeface="微软雅黑" panose="020B0503020204020204" pitchFamily="34" charset="-122"/>
                  </a:rPr>
                  <a:t>其中</a:t>
                </a:r>
                <a:endParaRPr lang="en-US" altLang="zh-CN" sz="2200" kern="0" dirty="0">
                  <a:solidFill>
                    <a:srgbClr val="000000"/>
                  </a:solidFill>
                  <a:latin typeface="微软雅黑" panose="020B0503020204020204" pitchFamily="34" charset="-122"/>
                  <a:ea typeface="微软雅黑" panose="020B0503020204020204" pitchFamily="34" charset="-122"/>
                </a:endParaRPr>
              </a:p>
              <a:p>
                <a:pPr lvl="1" algn="just">
                  <a:spcBef>
                    <a:spcPts val="600"/>
                  </a:spcBef>
                  <a:spcAft>
                    <a:spcPts val="600"/>
                  </a:spcAft>
                  <a:buClr>
                    <a:srgbClr val="0000FF"/>
                  </a:buClr>
                </a:pPr>
                <a:r>
                  <a:rPr lang="en-US" altLang="zh-CN" sz="2200" kern="0" dirty="0">
                    <a:solidFill>
                      <a:srgbClr val="000000"/>
                    </a:solidFill>
                    <a:latin typeface="微软雅黑" panose="020B0503020204020204" pitchFamily="34" charset="-122"/>
                    <a:ea typeface="微软雅黑" panose="020B0503020204020204" pitchFamily="34" charset="-122"/>
                  </a:rPr>
                  <a:t>                                    </a:t>
                </a:r>
                <a14:m>
                  <m:oMath xmlns:m="http://schemas.openxmlformats.org/officeDocument/2006/math">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𝒂</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num>
                      <m:den>
                        <m:r>
                          <a:rPr lang="zh-CN" altLang="en-US"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𝒛</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den>
                    </m:f>
                    <m:r>
                      <a:rPr lang="en-US" altLang="zh-CN" sz="2200" i="1" kern="0">
                        <a:solidFill>
                          <a:srgbClr val="000000"/>
                        </a:solidFill>
                        <a:latin typeface="Cambria Math" panose="02040503050406030204" pitchFamily="18" charset="0"/>
                        <a:ea typeface="微软雅黑" panose="020B0503020204020204" pitchFamily="34" charset="-122"/>
                      </a:rPr>
                      <m:t>=</m:t>
                    </m:r>
                  </m:oMath>
                </a14:m>
                <a:r>
                  <a:rPr lang="en-US" altLang="zh-CN" sz="2200" kern="0" dirty="0">
                    <a:solidFill>
                      <a:srgbClr val="000000"/>
                    </a:solidFill>
                    <a:ea typeface="微软雅黑" panose="020B0503020204020204" pitchFamily="34" charset="-122"/>
                  </a:rPr>
                  <a:t> </a:t>
                </a:r>
                <a14:m>
                  <m:oMath xmlns:m="http://schemas.openxmlformats.org/officeDocument/2006/math">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kern="0">
                                <a:solidFill>
                                  <a:srgbClr val="000000"/>
                                </a:solidFill>
                                <a:latin typeface="Cambria Math" panose="02040503050406030204" pitchFamily="18" charset="0"/>
                                <a:ea typeface="微软雅黑" panose="020B0503020204020204" pitchFamily="34" charset="-122"/>
                              </a:rPr>
                            </m:ctrlPr>
                          </m:sSubPr>
                          <m:e>
                            <m:r>
                              <a:rPr lang="en-US" altLang="zh-CN" sz="2200" i="1" kern="0">
                                <a:solidFill>
                                  <a:srgbClr val="000000"/>
                                </a:solidFill>
                                <a:latin typeface="Cambria Math" panose="02040503050406030204" pitchFamily="18" charset="0"/>
                                <a:ea typeface="微软雅黑" panose="020B0503020204020204" pitchFamily="34" charset="-122"/>
                              </a:rPr>
                              <m:t>𝑓</m:t>
                            </m:r>
                          </m:e>
                          <m:sub>
                            <m:r>
                              <a:rPr lang="en-US" altLang="zh-CN" sz="2200" i="1" kern="0">
                                <a:solidFill>
                                  <a:srgbClr val="000000"/>
                                </a:solidFill>
                                <a:latin typeface="Cambria Math" panose="02040503050406030204" pitchFamily="18" charset="0"/>
                                <a:ea typeface="微软雅黑" panose="020B0503020204020204" pitchFamily="34" charset="-122"/>
                              </a:rPr>
                              <m:t>𝑙</m:t>
                            </m:r>
                          </m:sub>
                        </m:sSub>
                        <m:r>
                          <a:rPr lang="en-US" altLang="zh-CN"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𝒛</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r>
                          <a:rPr lang="en-US" altLang="zh-CN" sz="2200" i="1" kern="0">
                            <a:solidFill>
                              <a:srgbClr val="000000"/>
                            </a:solidFill>
                            <a:latin typeface="Cambria Math" panose="02040503050406030204" pitchFamily="18" charset="0"/>
                            <a:ea typeface="微软雅黑" panose="020B0503020204020204" pitchFamily="34" charset="-122"/>
                          </a:rPr>
                          <m:t>)</m:t>
                        </m:r>
                      </m:num>
                      <m:den>
                        <m:r>
                          <a:rPr lang="zh-CN" altLang="en-US"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𝒛</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den>
                    </m:f>
                    <m:r>
                      <a:rPr lang="en-US" altLang="zh-CN" sz="2200" i="1" kern="0">
                        <a:solidFill>
                          <a:srgbClr val="000000"/>
                        </a:solidFill>
                        <a:latin typeface="Cambria Math" panose="02040503050406030204" pitchFamily="18" charset="0"/>
                        <a:ea typeface="微软雅黑" panose="020B0503020204020204" pitchFamily="34" charset="-122"/>
                      </a:rPr>
                      <m:t>=</m:t>
                    </m:r>
                    <m:r>
                      <m:rPr>
                        <m:sty m:val="p"/>
                      </m:rPr>
                      <a:rPr lang="en-US" altLang="zh-CN" sz="2200" b="0" i="0" kern="0" smtClean="0">
                        <a:solidFill>
                          <a:srgbClr val="000000"/>
                        </a:solidFill>
                        <a:latin typeface="Cambria Math" panose="02040503050406030204" pitchFamily="18" charset="0"/>
                        <a:ea typeface="微软雅黑" panose="020B0503020204020204" pitchFamily="34" charset="-122"/>
                      </a:rPr>
                      <m:t>diag</m:t>
                    </m:r>
                    <m:r>
                      <a:rPr lang="en-US" altLang="zh-CN" sz="2200" b="0" i="1" kern="0" smtClean="0">
                        <a:solidFill>
                          <a:srgbClr val="000000"/>
                        </a:solidFill>
                        <a:latin typeface="Cambria Math" panose="02040503050406030204" pitchFamily="18" charset="0"/>
                        <a:ea typeface="微软雅黑" panose="020B0503020204020204" pitchFamily="34" charset="-122"/>
                      </a:rPr>
                      <m:t>(</m:t>
                    </m:r>
                    <m:sSubSup>
                      <m:sSubSupPr>
                        <m:ctrlPr>
                          <a:rPr lang="en-US" altLang="zh-CN" sz="2200" b="0" i="1" kern="0" smtClean="0">
                            <a:solidFill>
                              <a:srgbClr val="000000"/>
                            </a:solidFill>
                            <a:latin typeface="Cambria Math" panose="02040503050406030204" pitchFamily="18" charset="0"/>
                            <a:ea typeface="微软雅黑" panose="020B0503020204020204" pitchFamily="34" charset="-122"/>
                          </a:rPr>
                        </m:ctrlPr>
                      </m:sSubSupPr>
                      <m:e>
                        <m:r>
                          <a:rPr lang="en-US" altLang="zh-CN" sz="2200" b="0" i="1" kern="0" smtClean="0">
                            <a:solidFill>
                              <a:srgbClr val="000000"/>
                            </a:solidFill>
                            <a:latin typeface="Cambria Math" panose="02040503050406030204" pitchFamily="18" charset="0"/>
                            <a:ea typeface="微软雅黑" panose="020B0503020204020204" pitchFamily="34" charset="-122"/>
                          </a:rPr>
                          <m:t>𝑓</m:t>
                        </m:r>
                      </m:e>
                      <m:sub>
                        <m:r>
                          <a:rPr lang="en-US" altLang="zh-CN" sz="2200" b="0" i="1" kern="0" smtClean="0">
                            <a:solidFill>
                              <a:srgbClr val="000000"/>
                            </a:solidFill>
                            <a:latin typeface="Cambria Math" panose="02040503050406030204" pitchFamily="18" charset="0"/>
                            <a:ea typeface="微软雅黑" panose="020B0503020204020204" pitchFamily="34" charset="-122"/>
                          </a:rPr>
                          <m:t>𝑙</m:t>
                        </m:r>
                      </m:sub>
                      <m:sup>
                        <m:r>
                          <a:rPr lang="en-US" altLang="zh-CN" sz="2200" b="0" i="1" kern="0" smtClean="0">
                            <a:solidFill>
                              <a:srgbClr val="000000"/>
                            </a:solidFill>
                            <a:latin typeface="Cambria Math" panose="02040503050406030204" pitchFamily="18" charset="0"/>
                            <a:ea typeface="微软雅黑" panose="020B0503020204020204" pitchFamily="34" charset="-122"/>
                          </a:rPr>
                          <m:t>′</m:t>
                        </m:r>
                      </m:sup>
                    </m:sSubSup>
                    <m:r>
                      <a:rPr lang="en-US" altLang="zh-CN"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𝒛</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b="0" i="1" kern="0" smtClean="0">
                        <a:solidFill>
                          <a:srgbClr val="000000"/>
                        </a:solidFill>
                        <a:latin typeface="Cambria Math" panose="02040503050406030204" pitchFamily="18" charset="0"/>
                        <a:ea typeface="微软雅黑" panose="020B0503020204020204" pitchFamily="34" charset="-122"/>
                      </a:rPr>
                      <m:t>)</m:t>
                    </m:r>
                    <m:r>
                      <a:rPr lang="en-US" altLang="zh-CN" sz="2200" b="0" i="1" kern="0" smtClean="0">
                        <a:solidFill>
                          <a:srgbClr val="000000"/>
                        </a:solidFill>
                        <a:latin typeface="Cambria Math" panose="02040503050406030204" pitchFamily="18" charset="0"/>
                        <a:ea typeface="Cambria Math" panose="02040503050406030204" pitchFamily="18" charset="0"/>
                      </a:rPr>
                      <m:t>∈</m:t>
                    </m:r>
                    <m:sSup>
                      <m:sSupPr>
                        <m:ctrlPr>
                          <a:rPr lang="en-US" altLang="zh-CN" sz="2200" i="1" kern="0">
                            <a:solidFill>
                              <a:srgbClr val="000000"/>
                            </a:solidFill>
                            <a:latin typeface="Cambria Math" panose="02040503050406030204" pitchFamily="18" charset="0"/>
                            <a:ea typeface="Cambria Math" panose="02040503050406030204" pitchFamily="18" charset="0"/>
                          </a:rPr>
                        </m:ctrlPr>
                      </m:sSupPr>
                      <m:e>
                        <m:r>
                          <a:rPr lang="en-US" altLang="zh-CN" sz="2200" i="1" kern="0">
                            <a:solidFill>
                              <a:srgbClr val="000000"/>
                            </a:solidFill>
                            <a:latin typeface="Cambria Math" panose="02040503050406030204" pitchFamily="18" charset="0"/>
                            <a:ea typeface="Cambria Math" panose="02040503050406030204" pitchFamily="18" charset="0"/>
                          </a:rPr>
                          <m:t>ℝ</m:t>
                        </m:r>
                      </m:e>
                      <m:sup>
                        <m:sSub>
                          <m:sSubPr>
                            <m:ctrlPr>
                              <a:rPr lang="en-US" altLang="zh-CN" sz="2200" i="1" kern="0">
                                <a:solidFill>
                                  <a:srgbClr val="000000"/>
                                </a:solidFill>
                                <a:latin typeface="Cambria Math" panose="02040503050406030204" pitchFamily="18" charset="0"/>
                                <a:ea typeface="微软雅黑" panose="020B0503020204020204" pitchFamily="34" charset="-122"/>
                              </a:rPr>
                            </m:ctrlPr>
                          </m:sSubPr>
                          <m:e>
                            <m:r>
                              <a:rPr lang="en-US" altLang="zh-CN" sz="2200" i="1" kern="0">
                                <a:solidFill>
                                  <a:srgbClr val="000000"/>
                                </a:solidFill>
                                <a:latin typeface="Cambria Math" panose="02040503050406030204" pitchFamily="18" charset="0"/>
                                <a:ea typeface="微软雅黑" panose="020B0503020204020204" pitchFamily="34" charset="-122"/>
                              </a:rPr>
                              <m:t>𝑀</m:t>
                            </m:r>
                          </m:e>
                          <m:sub>
                            <m:r>
                              <a:rPr lang="en-US" altLang="zh-CN" sz="2200" i="1" kern="0">
                                <a:solidFill>
                                  <a:srgbClr val="000000"/>
                                </a:solidFill>
                                <a:latin typeface="Cambria Math" panose="02040503050406030204" pitchFamily="18" charset="0"/>
                                <a:ea typeface="微软雅黑" panose="020B0503020204020204" pitchFamily="34" charset="-122"/>
                              </a:rPr>
                              <m:t>𝑙</m:t>
                            </m:r>
                          </m:sub>
                        </m:sSub>
                        <m:r>
                          <a:rPr lang="en-US" altLang="zh-CN" sz="2200" i="1" kern="0">
                            <a:solidFill>
                              <a:srgbClr val="000000"/>
                            </a:solidFill>
                            <a:latin typeface="Cambria Math" panose="02040503050406030204" pitchFamily="18" charset="0"/>
                            <a:ea typeface="Cambria Math" panose="02040503050406030204" pitchFamily="18" charset="0"/>
                          </a:rPr>
                          <m:t>×</m:t>
                        </m:r>
                        <m:sSub>
                          <m:sSubPr>
                            <m:ctrlPr>
                              <a:rPr lang="en-US" altLang="zh-CN" sz="2200" i="1" kern="0">
                                <a:solidFill>
                                  <a:srgbClr val="000000"/>
                                </a:solidFill>
                                <a:latin typeface="Cambria Math" panose="02040503050406030204" pitchFamily="18" charset="0"/>
                                <a:ea typeface="微软雅黑" panose="020B0503020204020204" pitchFamily="34" charset="-122"/>
                              </a:rPr>
                            </m:ctrlPr>
                          </m:sSubPr>
                          <m:e>
                            <m:r>
                              <a:rPr lang="en-US" altLang="zh-CN" sz="2200" i="1" kern="0">
                                <a:solidFill>
                                  <a:srgbClr val="000000"/>
                                </a:solidFill>
                                <a:latin typeface="Cambria Math" panose="02040503050406030204" pitchFamily="18" charset="0"/>
                                <a:ea typeface="微软雅黑" panose="020B0503020204020204" pitchFamily="34" charset="-122"/>
                              </a:rPr>
                              <m:t>𝑀</m:t>
                            </m:r>
                          </m:e>
                          <m:sub>
                            <m:r>
                              <a:rPr lang="en-US" altLang="zh-CN" sz="2200" i="1" kern="0">
                                <a:solidFill>
                                  <a:srgbClr val="000000"/>
                                </a:solidFill>
                                <a:latin typeface="Cambria Math" panose="02040503050406030204" pitchFamily="18" charset="0"/>
                                <a:ea typeface="微软雅黑" panose="020B0503020204020204" pitchFamily="34" charset="-122"/>
                              </a:rPr>
                              <m:t>𝑙</m:t>
                            </m:r>
                          </m:sub>
                        </m:sSub>
                      </m:sup>
                    </m:sSup>
                  </m:oMath>
                </a14:m>
                <a:endParaRPr lang="en-US" altLang="zh-CN" sz="2200" kern="0" dirty="0">
                  <a:solidFill>
                    <a:srgbClr val="000000"/>
                  </a:solidFill>
                  <a:latin typeface="微软雅黑" panose="020B0503020204020204" pitchFamily="34" charset="-122"/>
                  <a:ea typeface="微软雅黑" panose="020B0503020204020204" pitchFamily="34" charset="-122"/>
                </a:endParaRPr>
              </a:p>
              <a:p>
                <a:pPr lvl="1" algn="just">
                  <a:spcBef>
                    <a:spcPts val="600"/>
                  </a:spcBef>
                  <a:spcAft>
                    <a:spcPts val="600"/>
                  </a:spcAft>
                  <a:buClr>
                    <a:srgbClr val="0000FF"/>
                  </a:buClr>
                </a:pPr>
                <a:r>
                  <a:rPr lang="en-US" altLang="zh-CN" sz="2200" kern="0" dirty="0">
                    <a:solidFill>
                      <a:srgbClr val="000000"/>
                    </a:solidFill>
                    <a:ea typeface="微软雅黑" panose="020B0503020204020204" pitchFamily="34" charset="-122"/>
                  </a:rPr>
                  <a:t>                                              </a:t>
                </a:r>
                <a14:m>
                  <m:oMath xmlns:m="http://schemas.openxmlformats.org/officeDocument/2006/math">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𝒛</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+1)</m:t>
                            </m:r>
                          </m:sup>
                        </m:sSup>
                      </m:num>
                      <m:den>
                        <m:r>
                          <a:rPr lang="zh-CN" altLang="en-US"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𝒂</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den>
                    </m:f>
                    <m:r>
                      <a:rPr lang="en-US" altLang="zh-CN" sz="2200" b="0" i="1" kern="0" smtClean="0">
                        <a:solidFill>
                          <a:srgbClr val="000000"/>
                        </a:solidFill>
                        <a:latin typeface="Cambria Math" panose="02040503050406030204" pitchFamily="18" charset="0"/>
                        <a:ea typeface="微软雅黑" panose="020B0503020204020204" pitchFamily="34" charset="-122"/>
                      </a:rPr>
                      <m:t>=</m:t>
                    </m:r>
                    <m:sSup>
                      <m:sSupPr>
                        <m:ctrlPr>
                          <a:rPr lang="en-US" altLang="zh-CN" sz="2200" b="0" i="1" kern="0" smtClean="0">
                            <a:solidFill>
                              <a:srgbClr val="000000"/>
                            </a:solidFill>
                            <a:latin typeface="Cambria Math" panose="02040503050406030204" pitchFamily="18" charset="0"/>
                            <a:ea typeface="微软雅黑" panose="020B0503020204020204" pitchFamily="34" charset="-122"/>
                          </a:rPr>
                        </m:ctrlPr>
                      </m:sSupPr>
                      <m:e>
                        <m:d>
                          <m:dPr>
                            <m:ctrlPr>
                              <a:rPr lang="en-US" altLang="zh-CN" sz="2200" b="0" i="1" kern="0" smtClean="0">
                                <a:solidFill>
                                  <a:srgbClr val="000000"/>
                                </a:solidFill>
                                <a:latin typeface="Cambria Math" panose="02040503050406030204" pitchFamily="18" charset="0"/>
                                <a:ea typeface="微软雅黑" panose="020B0503020204020204" pitchFamily="34" charset="-122"/>
                              </a:rPr>
                            </m:ctrlPr>
                          </m:dPr>
                          <m:e>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𝑾</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+1)</m:t>
                                </m:r>
                              </m:sup>
                            </m:sSup>
                          </m:e>
                        </m:d>
                      </m:e>
                      <m:sup>
                        <m:r>
                          <m:rPr>
                            <m:sty m:val="p"/>
                          </m:rPr>
                          <a:rPr lang="en-US" altLang="zh-CN" sz="2200" b="0" i="0" kern="0" smtClean="0">
                            <a:solidFill>
                              <a:srgbClr val="000000"/>
                            </a:solidFill>
                            <a:latin typeface="Cambria Math" panose="02040503050406030204" pitchFamily="18" charset="0"/>
                            <a:ea typeface="微软雅黑" panose="020B0503020204020204" pitchFamily="34" charset="-122"/>
                          </a:rPr>
                          <m:t>T</m:t>
                        </m:r>
                      </m:sup>
                    </m:sSup>
                    <m:r>
                      <a:rPr lang="en-US" altLang="zh-CN" sz="2200" i="1" kern="0">
                        <a:solidFill>
                          <a:srgbClr val="000000"/>
                        </a:solidFill>
                        <a:latin typeface="Cambria Math" panose="02040503050406030204" pitchFamily="18" charset="0"/>
                        <a:ea typeface="Cambria Math" panose="02040503050406030204" pitchFamily="18" charset="0"/>
                      </a:rPr>
                      <m:t>∈</m:t>
                    </m:r>
                    <m:sSup>
                      <m:sSupPr>
                        <m:ctrlPr>
                          <a:rPr lang="en-US" altLang="zh-CN" sz="2200" i="1" kern="0">
                            <a:solidFill>
                              <a:srgbClr val="000000"/>
                            </a:solidFill>
                            <a:latin typeface="Cambria Math" panose="02040503050406030204" pitchFamily="18" charset="0"/>
                            <a:ea typeface="Cambria Math" panose="02040503050406030204" pitchFamily="18" charset="0"/>
                          </a:rPr>
                        </m:ctrlPr>
                      </m:sSupPr>
                      <m:e>
                        <m:r>
                          <a:rPr lang="en-US" altLang="zh-CN" sz="2200" i="1" kern="0">
                            <a:solidFill>
                              <a:srgbClr val="000000"/>
                            </a:solidFill>
                            <a:latin typeface="Cambria Math" panose="02040503050406030204" pitchFamily="18" charset="0"/>
                            <a:ea typeface="Cambria Math" panose="02040503050406030204" pitchFamily="18" charset="0"/>
                          </a:rPr>
                          <m:t>ℝ</m:t>
                        </m:r>
                      </m:e>
                      <m:sup>
                        <m:sSub>
                          <m:sSubPr>
                            <m:ctrlPr>
                              <a:rPr lang="en-US" altLang="zh-CN" sz="2200" i="1" kern="0">
                                <a:solidFill>
                                  <a:srgbClr val="000000"/>
                                </a:solidFill>
                                <a:latin typeface="Cambria Math" panose="02040503050406030204" pitchFamily="18" charset="0"/>
                                <a:ea typeface="微软雅黑" panose="020B0503020204020204" pitchFamily="34" charset="-122"/>
                              </a:rPr>
                            </m:ctrlPr>
                          </m:sSubPr>
                          <m:e>
                            <m:r>
                              <a:rPr lang="en-US" altLang="zh-CN" sz="2200" i="1" kern="0">
                                <a:solidFill>
                                  <a:srgbClr val="000000"/>
                                </a:solidFill>
                                <a:latin typeface="Cambria Math" panose="02040503050406030204" pitchFamily="18" charset="0"/>
                                <a:ea typeface="微软雅黑" panose="020B0503020204020204" pitchFamily="34" charset="-122"/>
                              </a:rPr>
                              <m:t>𝑀</m:t>
                            </m:r>
                          </m:e>
                          <m:sub>
                            <m:r>
                              <a:rPr lang="en-US" altLang="zh-CN" sz="2200" i="1" kern="0">
                                <a:solidFill>
                                  <a:srgbClr val="000000"/>
                                </a:solidFill>
                                <a:latin typeface="Cambria Math" panose="02040503050406030204" pitchFamily="18" charset="0"/>
                                <a:ea typeface="微软雅黑" panose="020B0503020204020204" pitchFamily="34" charset="-122"/>
                              </a:rPr>
                              <m:t>𝑙</m:t>
                            </m:r>
                          </m:sub>
                        </m:sSub>
                        <m:r>
                          <a:rPr lang="en-US" altLang="zh-CN" sz="2200" i="1" kern="0">
                            <a:solidFill>
                              <a:srgbClr val="000000"/>
                            </a:solidFill>
                            <a:latin typeface="Cambria Math" panose="02040503050406030204" pitchFamily="18" charset="0"/>
                            <a:ea typeface="Cambria Math" panose="02040503050406030204" pitchFamily="18" charset="0"/>
                          </a:rPr>
                          <m:t>×</m:t>
                        </m:r>
                        <m:sSub>
                          <m:sSubPr>
                            <m:ctrlPr>
                              <a:rPr lang="en-US" altLang="zh-CN" sz="2200" i="1" kern="0">
                                <a:solidFill>
                                  <a:srgbClr val="000000"/>
                                </a:solidFill>
                                <a:latin typeface="Cambria Math" panose="02040503050406030204" pitchFamily="18" charset="0"/>
                                <a:ea typeface="微软雅黑" panose="020B0503020204020204" pitchFamily="34" charset="-122"/>
                              </a:rPr>
                            </m:ctrlPr>
                          </m:sSubPr>
                          <m:e>
                            <m:r>
                              <a:rPr lang="en-US" altLang="zh-CN" sz="2200" i="1" kern="0">
                                <a:solidFill>
                                  <a:srgbClr val="000000"/>
                                </a:solidFill>
                                <a:latin typeface="Cambria Math" panose="02040503050406030204" pitchFamily="18" charset="0"/>
                                <a:ea typeface="微软雅黑" panose="020B0503020204020204" pitchFamily="34" charset="-122"/>
                              </a:rPr>
                              <m:t>𝑀</m:t>
                            </m:r>
                          </m:e>
                          <m:sub>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b="0" i="1" kern="0" smtClean="0">
                                <a:solidFill>
                                  <a:srgbClr val="000000"/>
                                </a:solidFill>
                                <a:latin typeface="Cambria Math" panose="02040503050406030204" pitchFamily="18" charset="0"/>
                                <a:ea typeface="微软雅黑" panose="020B0503020204020204" pitchFamily="34" charset="-122"/>
                              </a:rPr>
                              <m:t>+1</m:t>
                            </m:r>
                          </m:sub>
                        </m:sSub>
                      </m:sup>
                    </m:sSup>
                  </m:oMath>
                </a14:m>
                <a:endParaRPr lang="en-US" altLang="zh-CN" sz="2200" kern="0" dirty="0">
                  <a:solidFill>
                    <a:srgbClr val="000000"/>
                  </a:solidFill>
                  <a:latin typeface="微软雅黑" panose="020B0503020204020204" pitchFamily="34" charset="-122"/>
                  <a:ea typeface="微软雅黑" panose="020B0503020204020204" pitchFamily="34" charset="-122"/>
                </a:endParaRPr>
              </a:p>
              <a:p>
                <a:pPr lvl="1" algn="just">
                  <a:spcBef>
                    <a:spcPts val="600"/>
                  </a:spcBef>
                  <a:spcAft>
                    <a:spcPts val="600"/>
                  </a:spcAft>
                  <a:buClr>
                    <a:srgbClr val="0000FF"/>
                  </a:buClr>
                </a:pPr>
                <a:r>
                  <a:rPr lang="zh-CN" altLang="en-US" sz="2200" kern="0" dirty="0">
                    <a:solidFill>
                      <a:srgbClr val="000000"/>
                    </a:solidFill>
                    <a:latin typeface="微软雅黑" panose="020B0503020204020204" pitchFamily="34" charset="-122"/>
                    <a:ea typeface="微软雅黑" panose="020B0503020204020204" pitchFamily="34" charset="-122"/>
                  </a:rPr>
                  <a:t>所以</a:t>
                </a:r>
                <a:endParaRPr lang="en-US" altLang="zh-CN" sz="2200" kern="0" dirty="0">
                  <a:solidFill>
                    <a:srgbClr val="000000"/>
                  </a:solidFill>
                  <a:latin typeface="微软雅黑" panose="020B0503020204020204" pitchFamily="34" charset="-122"/>
                  <a:ea typeface="微软雅黑" panose="020B0503020204020204" pitchFamily="34" charset="-122"/>
                </a:endParaRPr>
              </a:p>
              <a:p>
                <a:pPr lvl="1" algn="just">
                  <a:spcBef>
                    <a:spcPts val="600"/>
                  </a:spcBef>
                  <a:spcAft>
                    <a:spcPts val="600"/>
                  </a:spcAft>
                  <a:buClr>
                    <a:srgbClr val="0000FF"/>
                  </a:buClr>
                </a:pPr>
                <a:r>
                  <a:rPr lang="en-US" altLang="zh-CN" sz="2200" kern="0" dirty="0">
                    <a:solidFill>
                      <a:srgbClr val="000000"/>
                    </a:solidFill>
                    <a:ea typeface="微软雅黑" panose="020B0503020204020204" pitchFamily="34" charset="-122"/>
                  </a:rPr>
                  <a:t>                              </a:t>
                </a:r>
                <a14:m>
                  <m:oMath xmlns:m="http://schemas.openxmlformats.org/officeDocument/2006/math">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zh-CN" altLang="en-US" sz="2200" b="1" i="1" kern="0">
                            <a:solidFill>
                              <a:srgbClr val="000000"/>
                            </a:solidFill>
                            <a:latin typeface="Cambria Math" panose="02040503050406030204" pitchFamily="18" charset="0"/>
                            <a:ea typeface="微软雅黑" panose="020B0503020204020204" pitchFamily="34" charset="-122"/>
                          </a:rPr>
                          <m:t>𝜹</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r>
                      <a:rPr lang="en-US" altLang="zh-CN" sz="2200" i="1" kern="0">
                        <a:solidFill>
                          <a:srgbClr val="000000"/>
                        </a:solidFill>
                        <a:latin typeface="Cambria Math" panose="02040503050406030204" pitchFamily="18" charset="0"/>
                        <a:ea typeface="Cambria Math" panose="02040503050406030204" pitchFamily="18" charset="0"/>
                      </a:rPr>
                      <m:t>≜</m:t>
                    </m:r>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kern="0">
                            <a:solidFill>
                              <a:srgbClr val="000000"/>
                            </a:solidFill>
                            <a:latin typeface="Cambria Math" panose="02040503050406030204" pitchFamily="18" charset="0"/>
                            <a:ea typeface="楷体" panose="02010609060101010101" pitchFamily="49" charset="-122"/>
                          </a:rPr>
                          <m:t>𝐿</m:t>
                        </m:r>
                        <m:r>
                          <a:rPr lang="en-US" altLang="zh-CN" sz="2200" kern="0">
                            <a:solidFill>
                              <a:srgbClr val="000000"/>
                            </a:solidFill>
                            <a:latin typeface="Cambria Math" panose="02040503050406030204" pitchFamily="18" charset="0"/>
                            <a:ea typeface="楷体" panose="02010609060101010101" pitchFamily="49" charset="-122"/>
                          </a:rPr>
                          <m:t>(</m:t>
                        </m:r>
                        <m:r>
                          <a:rPr lang="en-US" altLang="zh-CN" sz="2200" kern="0">
                            <a:solidFill>
                              <a:srgbClr val="000000"/>
                            </a:solidFill>
                            <a:latin typeface="Cambria Math" panose="02040503050406030204" pitchFamily="18" charset="0"/>
                            <a:ea typeface="楷体" panose="02010609060101010101" pitchFamily="49" charset="-122"/>
                          </a:rPr>
                          <m:t>𝒚</m:t>
                        </m:r>
                        <m:r>
                          <a:rPr lang="en-US" altLang="zh-CN" sz="2200" kern="0">
                            <a:solidFill>
                              <a:srgbClr val="000000"/>
                            </a:solidFill>
                            <a:latin typeface="Cambria Math" panose="02040503050406030204" pitchFamily="18" charset="0"/>
                            <a:ea typeface="楷体" panose="02010609060101010101" pitchFamily="49" charset="-122"/>
                          </a:rPr>
                          <m:t>,</m:t>
                        </m:r>
                        <m:acc>
                          <m:accPr>
                            <m:chr m:val="̂"/>
                            <m:ctrlPr>
                              <a:rPr lang="en-US" altLang="zh-CN" sz="2200" i="1" kern="0">
                                <a:solidFill>
                                  <a:srgbClr val="000000"/>
                                </a:solidFill>
                                <a:latin typeface="Cambria Math" panose="02040503050406030204" pitchFamily="18" charset="0"/>
                                <a:ea typeface="楷体" panose="02010609060101010101" pitchFamily="49" charset="-122"/>
                              </a:rPr>
                            </m:ctrlPr>
                          </m:accPr>
                          <m:e>
                            <m:r>
                              <a:rPr lang="en-US" altLang="zh-CN" sz="2200" kern="0">
                                <a:solidFill>
                                  <a:srgbClr val="000000"/>
                                </a:solidFill>
                                <a:latin typeface="Cambria Math" panose="02040503050406030204" pitchFamily="18" charset="0"/>
                                <a:ea typeface="楷体" panose="02010609060101010101" pitchFamily="49" charset="-122"/>
                              </a:rPr>
                              <m:t>𝒚</m:t>
                            </m:r>
                          </m:e>
                        </m:acc>
                        <m:r>
                          <a:rPr lang="en-US" altLang="zh-CN" sz="2200" kern="0">
                            <a:solidFill>
                              <a:srgbClr val="000000"/>
                            </a:solidFill>
                            <a:latin typeface="Cambria Math" panose="02040503050406030204" pitchFamily="18" charset="0"/>
                            <a:ea typeface="楷体" panose="02010609060101010101" pitchFamily="49" charset="-122"/>
                          </a:rPr>
                          <m:t>)</m:t>
                        </m:r>
                      </m:num>
                      <m:den>
                        <m:r>
                          <a:rPr lang="zh-CN" altLang="en-US"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𝒛</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den>
                    </m:f>
                    <m:r>
                      <a:rPr lang="en-US" altLang="zh-CN" sz="2200" i="1" kern="0">
                        <a:solidFill>
                          <a:srgbClr val="000000"/>
                        </a:solidFill>
                        <a:latin typeface="Cambria Math" panose="02040503050406030204" pitchFamily="18" charset="0"/>
                        <a:ea typeface="微软雅黑" panose="020B0503020204020204" pitchFamily="34" charset="-122"/>
                      </a:rPr>
                      <m:t>=</m:t>
                    </m:r>
                    <m:r>
                      <m:rPr>
                        <m:sty m:val="p"/>
                      </m:rPr>
                      <a:rPr lang="en-US" altLang="zh-CN" sz="2200" kern="0">
                        <a:solidFill>
                          <a:srgbClr val="000000"/>
                        </a:solidFill>
                        <a:latin typeface="Cambria Math" panose="02040503050406030204" pitchFamily="18" charset="0"/>
                        <a:ea typeface="微软雅黑" panose="020B0503020204020204" pitchFamily="34" charset="-122"/>
                      </a:rPr>
                      <m:t>diag</m:t>
                    </m:r>
                    <m:d>
                      <m:dPr>
                        <m:ctrlPr>
                          <a:rPr lang="en-US" altLang="zh-CN" sz="2200" i="1" kern="0">
                            <a:solidFill>
                              <a:srgbClr val="000000"/>
                            </a:solidFill>
                            <a:latin typeface="Cambria Math" panose="02040503050406030204" pitchFamily="18" charset="0"/>
                            <a:ea typeface="微软雅黑" panose="020B0503020204020204" pitchFamily="34" charset="-122"/>
                          </a:rPr>
                        </m:ctrlPr>
                      </m:dPr>
                      <m:e>
                        <m:sSubSup>
                          <m:sSubSupPr>
                            <m:ctrlPr>
                              <a:rPr lang="en-US" altLang="zh-CN" sz="2200" i="1" kern="0">
                                <a:solidFill>
                                  <a:srgbClr val="000000"/>
                                </a:solidFill>
                                <a:latin typeface="Cambria Math" panose="02040503050406030204" pitchFamily="18" charset="0"/>
                                <a:ea typeface="微软雅黑" panose="020B0503020204020204" pitchFamily="34" charset="-122"/>
                              </a:rPr>
                            </m:ctrlPr>
                          </m:sSubSupPr>
                          <m:e>
                            <m:r>
                              <a:rPr lang="en-US" altLang="zh-CN" sz="2200" i="1" kern="0">
                                <a:solidFill>
                                  <a:srgbClr val="000000"/>
                                </a:solidFill>
                                <a:latin typeface="Cambria Math" panose="02040503050406030204" pitchFamily="18" charset="0"/>
                                <a:ea typeface="微软雅黑" panose="020B0503020204020204" pitchFamily="34" charset="-122"/>
                              </a:rPr>
                              <m:t>𝑓</m:t>
                            </m:r>
                          </m:e>
                          <m:sub>
                            <m:r>
                              <a:rPr lang="en-US" altLang="zh-CN" sz="2200" i="1" kern="0">
                                <a:solidFill>
                                  <a:srgbClr val="000000"/>
                                </a:solidFill>
                                <a:latin typeface="Cambria Math" panose="02040503050406030204" pitchFamily="18" charset="0"/>
                                <a:ea typeface="微软雅黑" panose="020B0503020204020204" pitchFamily="34" charset="-122"/>
                              </a:rPr>
                              <m:t>𝑙</m:t>
                            </m:r>
                          </m:sub>
                          <m:sup>
                            <m:r>
                              <a:rPr lang="en-US" altLang="zh-CN" sz="2200" i="1" kern="0">
                                <a:solidFill>
                                  <a:srgbClr val="000000"/>
                                </a:solidFill>
                                <a:latin typeface="Cambria Math" panose="02040503050406030204" pitchFamily="18" charset="0"/>
                                <a:ea typeface="微软雅黑" panose="020B0503020204020204" pitchFamily="34" charset="-122"/>
                              </a:rPr>
                              <m:t>′</m:t>
                            </m:r>
                          </m:sup>
                        </m:sSubSup>
                        <m:d>
                          <m:dPr>
                            <m:ctrlPr>
                              <a:rPr lang="en-US" altLang="zh-CN" sz="2200" i="1" kern="0">
                                <a:solidFill>
                                  <a:srgbClr val="000000"/>
                                </a:solidFill>
                                <a:latin typeface="Cambria Math" panose="02040503050406030204" pitchFamily="18" charset="0"/>
                                <a:ea typeface="微软雅黑" panose="020B0503020204020204" pitchFamily="34" charset="-122"/>
                              </a:rPr>
                            </m:ctrlPr>
                          </m:dPr>
                          <m:e>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𝒛</m:t>
                                </m:r>
                              </m:e>
                              <m:sup>
                                <m:d>
                                  <m:dPr>
                                    <m:ctrlPr>
                                      <a:rPr lang="en-US" altLang="zh-CN" sz="2200" i="1" kern="0">
                                        <a:solidFill>
                                          <a:srgbClr val="000000"/>
                                        </a:solidFill>
                                        <a:latin typeface="Cambria Math" panose="02040503050406030204" pitchFamily="18" charset="0"/>
                                        <a:ea typeface="微软雅黑" panose="020B0503020204020204" pitchFamily="34" charset="-122"/>
                                      </a:rPr>
                                    </m:ctrlPr>
                                  </m:dPr>
                                  <m:e>
                                    <m:r>
                                      <a:rPr lang="en-US" altLang="zh-CN" sz="2200" i="1" kern="0">
                                        <a:solidFill>
                                          <a:srgbClr val="000000"/>
                                        </a:solidFill>
                                        <a:latin typeface="Cambria Math" panose="02040503050406030204" pitchFamily="18" charset="0"/>
                                        <a:ea typeface="微软雅黑" panose="020B0503020204020204" pitchFamily="34" charset="-122"/>
                                      </a:rPr>
                                      <m:t>𝑙</m:t>
                                    </m:r>
                                  </m:e>
                                </m:d>
                              </m:sup>
                            </m:sSup>
                          </m:e>
                        </m:d>
                      </m:e>
                    </m:d>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d>
                          <m:dPr>
                            <m:ctrlPr>
                              <a:rPr lang="en-US" altLang="zh-CN" sz="2200" i="1" kern="0">
                                <a:solidFill>
                                  <a:srgbClr val="000000"/>
                                </a:solidFill>
                                <a:latin typeface="Cambria Math" panose="02040503050406030204" pitchFamily="18" charset="0"/>
                                <a:ea typeface="微软雅黑" panose="020B0503020204020204" pitchFamily="34" charset="-122"/>
                              </a:rPr>
                            </m:ctrlPr>
                          </m:dPr>
                          <m:e>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𝑾</m:t>
                                </m:r>
                              </m:e>
                              <m:sup>
                                <m:d>
                                  <m:dPr>
                                    <m:ctrlPr>
                                      <a:rPr lang="en-US" altLang="zh-CN" sz="2200" i="1" kern="0">
                                        <a:solidFill>
                                          <a:srgbClr val="000000"/>
                                        </a:solidFill>
                                        <a:latin typeface="Cambria Math" panose="02040503050406030204" pitchFamily="18" charset="0"/>
                                        <a:ea typeface="微软雅黑" panose="020B0503020204020204" pitchFamily="34" charset="-122"/>
                                      </a:rPr>
                                    </m:ctrlPr>
                                  </m:dPr>
                                  <m:e>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+1</m:t>
                                    </m:r>
                                  </m:e>
                                </m:d>
                              </m:sup>
                            </m:sSup>
                          </m:e>
                        </m:d>
                      </m:e>
                      <m:sup>
                        <m:r>
                          <m:rPr>
                            <m:sty m:val="p"/>
                          </m:rPr>
                          <a:rPr lang="en-US" altLang="zh-CN" sz="2200" kern="0">
                            <a:solidFill>
                              <a:srgbClr val="000000"/>
                            </a:solidFill>
                            <a:latin typeface="Cambria Math" panose="02040503050406030204" pitchFamily="18" charset="0"/>
                            <a:ea typeface="微软雅黑" panose="020B0503020204020204" pitchFamily="34" charset="-122"/>
                          </a:rPr>
                          <m:t>T</m:t>
                        </m:r>
                      </m:sup>
                    </m:sSup>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zh-CN" altLang="en-US" sz="2200" b="1" i="1" kern="0">
                            <a:solidFill>
                              <a:srgbClr val="000000"/>
                            </a:solidFill>
                            <a:latin typeface="Cambria Math" panose="02040503050406030204" pitchFamily="18" charset="0"/>
                            <a:ea typeface="微软雅黑" panose="020B0503020204020204" pitchFamily="34" charset="-122"/>
                          </a:rPr>
                          <m:t>𝜹</m:t>
                        </m:r>
                      </m:e>
                      <m:sup>
                        <m:d>
                          <m:dPr>
                            <m:ctrlPr>
                              <a:rPr lang="en-US" altLang="zh-CN" sz="2200" i="1" kern="0">
                                <a:solidFill>
                                  <a:srgbClr val="000000"/>
                                </a:solidFill>
                                <a:latin typeface="Cambria Math" panose="02040503050406030204" pitchFamily="18" charset="0"/>
                                <a:ea typeface="微软雅黑" panose="020B0503020204020204" pitchFamily="34" charset="-122"/>
                              </a:rPr>
                            </m:ctrlPr>
                          </m:dPr>
                          <m:e>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b="0" i="1" kern="0" smtClean="0">
                                <a:solidFill>
                                  <a:srgbClr val="000000"/>
                                </a:solidFill>
                                <a:latin typeface="Cambria Math" panose="02040503050406030204" pitchFamily="18" charset="0"/>
                                <a:ea typeface="微软雅黑" panose="020B0503020204020204" pitchFamily="34" charset="-122"/>
                              </a:rPr>
                              <m:t>+1</m:t>
                            </m:r>
                          </m:e>
                        </m:d>
                      </m:sup>
                    </m:sSup>
                  </m:oMath>
                </a14:m>
                <a:endParaRPr lang="en-US" altLang="zh-CN" sz="2200" kern="0" dirty="0">
                  <a:solidFill>
                    <a:srgbClr val="000000"/>
                  </a:solidFill>
                  <a:ea typeface="微软雅黑" panose="020B0503020204020204" pitchFamily="34" charset="-122"/>
                </a:endParaRPr>
              </a:p>
              <a:p>
                <a:pPr lvl="1" algn="just">
                  <a:spcBef>
                    <a:spcPts val="600"/>
                  </a:spcBef>
                  <a:spcAft>
                    <a:spcPts val="600"/>
                  </a:spcAft>
                  <a:buClr>
                    <a:srgbClr val="0000FF"/>
                  </a:buClr>
                </a:pPr>
                <a:r>
                  <a:rPr lang="en-US" altLang="zh-CN" sz="2200" kern="0" dirty="0">
                    <a:solidFill>
                      <a:srgbClr val="000000"/>
                    </a:solidFill>
                    <a:ea typeface="微软雅黑" panose="020B0503020204020204" pitchFamily="34" charset="-122"/>
                  </a:rPr>
                  <a:t>                                         </a:t>
                </a:r>
                <a:r>
                  <a:rPr lang="en-US" altLang="zh-CN" sz="1600" kern="0" dirty="0">
                    <a:solidFill>
                      <a:srgbClr val="000000"/>
                    </a:solidFill>
                    <a:ea typeface="微软雅黑" panose="020B0503020204020204" pitchFamily="34" charset="-122"/>
                  </a:rPr>
                  <a:t>  </a:t>
                </a:r>
                <a:r>
                  <a:rPr lang="en-US" altLang="zh-CN" sz="2200" kern="0" dirty="0">
                    <a:solidFill>
                      <a:srgbClr val="000000"/>
                    </a:solidFill>
                    <a:ea typeface="微软雅黑" panose="020B0503020204020204" pitchFamily="34" charset="-122"/>
                  </a:rPr>
                  <a:t>        </a:t>
                </a:r>
                <a14:m>
                  <m:oMath xmlns:m="http://schemas.openxmlformats.org/officeDocument/2006/math">
                    <m:r>
                      <a:rPr lang="en-US" altLang="zh-CN" sz="2200" i="1" kern="0">
                        <a:solidFill>
                          <a:srgbClr val="000000"/>
                        </a:solidFill>
                        <a:latin typeface="Cambria Math" panose="02040503050406030204" pitchFamily="18" charset="0"/>
                        <a:ea typeface="微软雅黑" panose="020B0503020204020204" pitchFamily="34" charset="-122"/>
                      </a:rPr>
                      <m:t>=</m:t>
                    </m:r>
                    <m:sSubSup>
                      <m:sSubSupPr>
                        <m:ctrlPr>
                          <a:rPr lang="en-US" altLang="zh-CN" sz="2200" i="1" kern="0">
                            <a:solidFill>
                              <a:srgbClr val="000000"/>
                            </a:solidFill>
                            <a:latin typeface="Cambria Math" panose="02040503050406030204" pitchFamily="18" charset="0"/>
                            <a:ea typeface="微软雅黑" panose="020B0503020204020204" pitchFamily="34" charset="-122"/>
                          </a:rPr>
                        </m:ctrlPr>
                      </m:sSubSupPr>
                      <m:e>
                        <m:r>
                          <a:rPr lang="en-US" altLang="zh-CN" sz="2200" i="1" kern="0">
                            <a:solidFill>
                              <a:srgbClr val="000000"/>
                            </a:solidFill>
                            <a:latin typeface="Cambria Math" panose="02040503050406030204" pitchFamily="18" charset="0"/>
                            <a:ea typeface="微软雅黑" panose="020B0503020204020204" pitchFamily="34" charset="-122"/>
                          </a:rPr>
                          <m:t>𝑓</m:t>
                        </m:r>
                      </m:e>
                      <m:sub>
                        <m:r>
                          <a:rPr lang="en-US" altLang="zh-CN" sz="2200" i="1" kern="0">
                            <a:solidFill>
                              <a:srgbClr val="000000"/>
                            </a:solidFill>
                            <a:latin typeface="Cambria Math" panose="02040503050406030204" pitchFamily="18" charset="0"/>
                            <a:ea typeface="微软雅黑" panose="020B0503020204020204" pitchFamily="34" charset="-122"/>
                          </a:rPr>
                          <m:t>𝑙</m:t>
                        </m:r>
                      </m:sub>
                      <m:sup>
                        <m:r>
                          <a:rPr lang="en-US" altLang="zh-CN" sz="2200" i="1" kern="0">
                            <a:solidFill>
                              <a:srgbClr val="000000"/>
                            </a:solidFill>
                            <a:latin typeface="Cambria Math" panose="02040503050406030204" pitchFamily="18" charset="0"/>
                            <a:ea typeface="微软雅黑" panose="020B0503020204020204" pitchFamily="34" charset="-122"/>
                          </a:rPr>
                          <m:t>′</m:t>
                        </m:r>
                      </m:sup>
                    </m:sSubSup>
                    <m:d>
                      <m:dPr>
                        <m:ctrlPr>
                          <a:rPr lang="en-US" altLang="zh-CN" sz="2200" i="1" kern="0">
                            <a:solidFill>
                              <a:srgbClr val="000000"/>
                            </a:solidFill>
                            <a:latin typeface="Cambria Math" panose="02040503050406030204" pitchFamily="18" charset="0"/>
                            <a:ea typeface="微软雅黑" panose="020B0503020204020204" pitchFamily="34" charset="-122"/>
                          </a:rPr>
                        </m:ctrlPr>
                      </m:dPr>
                      <m:e>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𝒛</m:t>
                            </m:r>
                          </m:e>
                          <m:sup>
                            <m:d>
                              <m:dPr>
                                <m:ctrlPr>
                                  <a:rPr lang="en-US" altLang="zh-CN" sz="2200" i="1" kern="0">
                                    <a:solidFill>
                                      <a:srgbClr val="000000"/>
                                    </a:solidFill>
                                    <a:latin typeface="Cambria Math" panose="02040503050406030204" pitchFamily="18" charset="0"/>
                                    <a:ea typeface="微软雅黑" panose="020B0503020204020204" pitchFamily="34" charset="-122"/>
                                  </a:rPr>
                                </m:ctrlPr>
                              </m:dPr>
                              <m:e>
                                <m:r>
                                  <a:rPr lang="en-US" altLang="zh-CN" sz="2200" i="1" kern="0">
                                    <a:solidFill>
                                      <a:srgbClr val="000000"/>
                                    </a:solidFill>
                                    <a:latin typeface="Cambria Math" panose="02040503050406030204" pitchFamily="18" charset="0"/>
                                    <a:ea typeface="微软雅黑" panose="020B0503020204020204" pitchFamily="34" charset="-122"/>
                                  </a:rPr>
                                  <m:t>𝑙</m:t>
                                </m:r>
                              </m:e>
                            </m:d>
                          </m:sup>
                        </m:sSup>
                      </m:e>
                    </m:d>
                    <m:r>
                      <a:rPr lang="en-US" altLang="zh-CN" sz="2200" i="1" kern="0" smtClean="0">
                        <a:solidFill>
                          <a:srgbClr val="000000"/>
                        </a:solidFill>
                        <a:latin typeface="Cambria Math" panose="02040503050406030204" pitchFamily="18" charset="0"/>
                        <a:ea typeface="Cambria Math" panose="02040503050406030204" pitchFamily="18" charset="0"/>
                      </a:rPr>
                      <m:t>⊙</m:t>
                    </m:r>
                    <m:d>
                      <m:dPr>
                        <m:ctrlPr>
                          <a:rPr lang="en-US" altLang="zh-CN" sz="2200" i="1" kern="0" smtClean="0">
                            <a:solidFill>
                              <a:srgbClr val="000000"/>
                            </a:solidFill>
                            <a:latin typeface="Cambria Math" panose="02040503050406030204" pitchFamily="18" charset="0"/>
                            <a:ea typeface="微软雅黑" panose="020B0503020204020204" pitchFamily="34" charset="-122"/>
                          </a:rPr>
                        </m:ctrlPr>
                      </m:dPr>
                      <m:e>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d>
                              <m:dPr>
                                <m:ctrlPr>
                                  <a:rPr lang="en-US" altLang="zh-CN" sz="2200" i="1" kern="0">
                                    <a:solidFill>
                                      <a:srgbClr val="000000"/>
                                    </a:solidFill>
                                    <a:latin typeface="Cambria Math" panose="02040503050406030204" pitchFamily="18" charset="0"/>
                                    <a:ea typeface="微软雅黑" panose="020B0503020204020204" pitchFamily="34" charset="-122"/>
                                  </a:rPr>
                                </m:ctrlPr>
                              </m:dPr>
                              <m:e>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𝑾</m:t>
                                    </m:r>
                                  </m:e>
                                  <m:sup>
                                    <m:d>
                                      <m:dPr>
                                        <m:ctrlPr>
                                          <a:rPr lang="en-US" altLang="zh-CN" sz="2200" i="1" kern="0">
                                            <a:solidFill>
                                              <a:srgbClr val="000000"/>
                                            </a:solidFill>
                                            <a:latin typeface="Cambria Math" panose="02040503050406030204" pitchFamily="18" charset="0"/>
                                            <a:ea typeface="微软雅黑" panose="020B0503020204020204" pitchFamily="34" charset="-122"/>
                                          </a:rPr>
                                        </m:ctrlPr>
                                      </m:dPr>
                                      <m:e>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+1</m:t>
                                        </m:r>
                                      </m:e>
                                    </m:d>
                                  </m:sup>
                                </m:sSup>
                              </m:e>
                            </m:d>
                          </m:e>
                          <m:sup>
                            <m:r>
                              <m:rPr>
                                <m:sty m:val="p"/>
                              </m:rPr>
                              <a:rPr lang="en-US" altLang="zh-CN" sz="2200" kern="0">
                                <a:solidFill>
                                  <a:srgbClr val="000000"/>
                                </a:solidFill>
                                <a:latin typeface="Cambria Math" panose="02040503050406030204" pitchFamily="18" charset="0"/>
                                <a:ea typeface="微软雅黑" panose="020B0503020204020204" pitchFamily="34" charset="-122"/>
                              </a:rPr>
                              <m:t>T</m:t>
                            </m:r>
                          </m:sup>
                        </m:sSup>
                        <m:r>
                          <a:rPr lang="en-US" altLang="zh-CN" sz="2200" b="0" i="1" kern="0" smtClean="0">
                            <a:solidFill>
                              <a:srgbClr val="000000"/>
                            </a:solidFill>
                            <a:latin typeface="Cambria Math" panose="02040503050406030204" pitchFamily="18" charset="0"/>
                            <a:ea typeface="微软雅黑" panose="020B0503020204020204" pitchFamily="34" charset="-122"/>
                          </a:rPr>
                          <m:t> </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zh-CN" altLang="en-US" sz="2200" b="1" i="1" kern="0">
                                <a:solidFill>
                                  <a:srgbClr val="000000"/>
                                </a:solidFill>
                                <a:latin typeface="Cambria Math" panose="02040503050406030204" pitchFamily="18" charset="0"/>
                                <a:ea typeface="微软雅黑" panose="020B0503020204020204" pitchFamily="34" charset="-122"/>
                              </a:rPr>
                              <m:t>𝜹</m:t>
                            </m:r>
                          </m:e>
                          <m:sup>
                            <m:d>
                              <m:dPr>
                                <m:ctrlPr>
                                  <a:rPr lang="en-US" altLang="zh-CN" sz="2200" i="1" kern="0">
                                    <a:solidFill>
                                      <a:srgbClr val="000000"/>
                                    </a:solidFill>
                                    <a:latin typeface="Cambria Math" panose="02040503050406030204" pitchFamily="18" charset="0"/>
                                    <a:ea typeface="微软雅黑" panose="020B0503020204020204" pitchFamily="34" charset="-122"/>
                                  </a:rPr>
                                </m:ctrlPr>
                              </m:dPr>
                              <m:e>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+1</m:t>
                                </m:r>
                              </m:e>
                            </m:d>
                          </m:sup>
                        </m:sSup>
                      </m:e>
                    </m:d>
                    <m:r>
                      <a:rPr lang="en-US" altLang="zh-CN" sz="2200" i="1" kern="0">
                        <a:solidFill>
                          <a:srgbClr val="000000"/>
                        </a:solidFill>
                        <a:latin typeface="Cambria Math" panose="02040503050406030204" pitchFamily="18" charset="0"/>
                        <a:ea typeface="Cambria Math" panose="02040503050406030204" pitchFamily="18" charset="0"/>
                      </a:rPr>
                      <m:t>∈</m:t>
                    </m:r>
                    <m:sSup>
                      <m:sSupPr>
                        <m:ctrlPr>
                          <a:rPr lang="en-US" altLang="zh-CN" sz="2200" i="1" kern="0">
                            <a:solidFill>
                              <a:srgbClr val="000000"/>
                            </a:solidFill>
                            <a:latin typeface="Cambria Math" panose="02040503050406030204" pitchFamily="18" charset="0"/>
                            <a:ea typeface="Cambria Math" panose="02040503050406030204" pitchFamily="18" charset="0"/>
                          </a:rPr>
                        </m:ctrlPr>
                      </m:sSupPr>
                      <m:e>
                        <m:r>
                          <a:rPr lang="en-US" altLang="zh-CN" sz="2200" i="1" kern="0">
                            <a:solidFill>
                              <a:srgbClr val="000000"/>
                            </a:solidFill>
                            <a:latin typeface="Cambria Math" panose="02040503050406030204" pitchFamily="18" charset="0"/>
                            <a:ea typeface="Cambria Math" panose="02040503050406030204" pitchFamily="18" charset="0"/>
                          </a:rPr>
                          <m:t>ℝ</m:t>
                        </m:r>
                      </m:e>
                      <m:sup>
                        <m:sSub>
                          <m:sSubPr>
                            <m:ctrlPr>
                              <a:rPr lang="en-US" altLang="zh-CN" sz="2200" i="1" kern="0">
                                <a:solidFill>
                                  <a:srgbClr val="000000"/>
                                </a:solidFill>
                                <a:latin typeface="Cambria Math" panose="02040503050406030204" pitchFamily="18" charset="0"/>
                                <a:ea typeface="微软雅黑" panose="020B0503020204020204" pitchFamily="34" charset="-122"/>
                              </a:rPr>
                            </m:ctrlPr>
                          </m:sSubPr>
                          <m:e>
                            <m:r>
                              <a:rPr lang="en-US" altLang="zh-CN" sz="2200" i="1" kern="0">
                                <a:solidFill>
                                  <a:srgbClr val="000000"/>
                                </a:solidFill>
                                <a:latin typeface="Cambria Math" panose="02040503050406030204" pitchFamily="18" charset="0"/>
                                <a:ea typeface="微软雅黑" panose="020B0503020204020204" pitchFamily="34" charset="-122"/>
                              </a:rPr>
                              <m:t>𝑀</m:t>
                            </m:r>
                          </m:e>
                          <m:sub>
                            <m:r>
                              <a:rPr lang="en-US" altLang="zh-CN" sz="2200" i="1" kern="0">
                                <a:solidFill>
                                  <a:srgbClr val="000000"/>
                                </a:solidFill>
                                <a:latin typeface="Cambria Math" panose="02040503050406030204" pitchFamily="18" charset="0"/>
                                <a:ea typeface="微软雅黑" panose="020B0503020204020204" pitchFamily="34" charset="-122"/>
                              </a:rPr>
                              <m:t>𝑙</m:t>
                            </m:r>
                          </m:sub>
                        </m:sSub>
                      </m:sup>
                    </m:sSup>
                  </m:oMath>
                </a14:m>
                <a:endParaRPr lang="en-US" altLang="zh-CN" sz="2200" kern="0" dirty="0">
                  <a:solidFill>
                    <a:srgbClr val="000000"/>
                  </a:solidFill>
                  <a:latin typeface="微软雅黑" panose="020B0503020204020204" pitchFamily="34" charset="-122"/>
                  <a:ea typeface="微软雅黑" panose="020B0503020204020204" pitchFamily="34" charset="-122"/>
                </a:endParaRPr>
              </a:p>
              <a:p>
                <a:pPr lvl="1" algn="just">
                  <a:spcBef>
                    <a:spcPts val="600"/>
                  </a:spcBef>
                  <a:spcAft>
                    <a:spcPts val="600"/>
                  </a:spcAft>
                  <a:buClr>
                    <a:srgbClr val="0000FF"/>
                  </a:buClr>
                </a:pPr>
                <a:r>
                  <a:rPr lang="zh-CN" altLang="en-US" sz="2200" kern="0" dirty="0">
                    <a:solidFill>
                      <a:srgbClr val="000000"/>
                    </a:solidFill>
                    <a:latin typeface="微软雅黑" panose="020B0503020204020204" pitchFamily="34" charset="-122"/>
                    <a:ea typeface="微软雅黑" panose="020B0503020204020204" pitchFamily="34" charset="-122"/>
                  </a:rPr>
                  <a:t>其中</a:t>
                </a:r>
                <a14:m>
                  <m:oMath xmlns:m="http://schemas.openxmlformats.org/officeDocument/2006/math">
                    <m:r>
                      <a:rPr lang="en-US" altLang="zh-CN" sz="2200" i="1" kern="0">
                        <a:solidFill>
                          <a:srgbClr val="000000"/>
                        </a:solidFill>
                        <a:latin typeface="Cambria Math" panose="02040503050406030204" pitchFamily="18" charset="0"/>
                        <a:ea typeface="Cambria Math" panose="02040503050406030204" pitchFamily="18" charset="0"/>
                      </a:rPr>
                      <m:t>⊙</m:t>
                    </m:r>
                  </m:oMath>
                </a14:m>
                <a:r>
                  <a:rPr lang="zh-CN" altLang="en-US" sz="2200" kern="0" dirty="0">
                    <a:solidFill>
                      <a:srgbClr val="000000"/>
                    </a:solidFill>
                    <a:latin typeface="微软雅黑" panose="020B0503020204020204" pitchFamily="34" charset="-122"/>
                    <a:ea typeface="微软雅黑" panose="020B0503020204020204" pitchFamily="34" charset="-122"/>
                  </a:rPr>
                  <a:t>是点积，表示每个元素相乘。</a:t>
                </a:r>
                <a:endParaRPr lang="en-US" altLang="zh-CN" sz="2200" kern="0" dirty="0">
                  <a:solidFill>
                    <a:srgbClr val="000000"/>
                  </a:solidFill>
                  <a:latin typeface="微软雅黑" panose="020B0503020204020204" pitchFamily="34" charset="-122"/>
                  <a:ea typeface="微软雅黑" panose="020B0503020204020204" pitchFamily="34"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1" y="773472"/>
                <a:ext cx="12192001" cy="6084528"/>
              </a:xfrm>
              <a:prstGeom prst="rect">
                <a:avLst/>
              </a:prstGeom>
              <a:blipFill rotWithShape="1">
                <a:blip r:embed="rId3"/>
                <a:stretch>
                  <a:fillRect l="-650" b="-2104"/>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xEl>
                                              <p:pRg st="8" end="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xEl>
                                              <p:pRg st="9" end="9"/>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8" grpId="0" animBg="1"/>
      <p:bldP spid="21" grpId="0" animBg="1"/>
      <p:bldP spid="22" grpId="0" animBg="1"/>
      <p:bldP spid="23" grpId="0" animBg="1"/>
      <p:bldP spid="24" grpId="0" animBg="1"/>
      <p:bldP spid="25" grpId="0" animBg="1"/>
      <p:bldP spid="26" grpId="0" animBg="1"/>
      <p:bldP spid="27" grpId="0" animBg="1"/>
      <p:bldP spid="28" grpId="0" animBg="1"/>
      <p:bldP spid="29" grpId="0" animBg="1"/>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5148470" y="4522028"/>
            <a:ext cx="1003852" cy="5968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矩形: 圆角 6"/>
          <p:cNvSpPr/>
          <p:nvPr/>
        </p:nvSpPr>
        <p:spPr>
          <a:xfrm>
            <a:off x="6621118" y="5457811"/>
            <a:ext cx="1219200" cy="596900"/>
          </a:xfrm>
          <a:prstGeom prst="roundRect">
            <a:avLst>
              <a:gd name="adj" fmla="val 10284"/>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矩形: 圆角 7"/>
          <p:cNvSpPr/>
          <p:nvPr/>
        </p:nvSpPr>
        <p:spPr>
          <a:xfrm>
            <a:off x="7849842" y="5457811"/>
            <a:ext cx="723900" cy="596900"/>
          </a:xfrm>
          <a:prstGeom prst="roundRect">
            <a:avLst>
              <a:gd name="adj" fmla="val 9167"/>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矩形: 圆角 8"/>
          <p:cNvSpPr/>
          <p:nvPr/>
        </p:nvSpPr>
        <p:spPr>
          <a:xfrm>
            <a:off x="5148470" y="5441733"/>
            <a:ext cx="941102" cy="596900"/>
          </a:xfrm>
          <a:prstGeom prst="roundRect">
            <a:avLst>
              <a:gd name="adj" fmla="val 13163"/>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矩形: 圆角 9"/>
          <p:cNvSpPr/>
          <p:nvPr/>
        </p:nvSpPr>
        <p:spPr>
          <a:xfrm>
            <a:off x="6506818" y="4522028"/>
            <a:ext cx="723900" cy="596900"/>
          </a:xfrm>
          <a:prstGeom prst="roundRect">
            <a:avLst>
              <a:gd name="adj" fmla="val 916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反向传播算法</a:t>
            </a:r>
            <a:endParaRPr lang="zh-CN" altLang="en-US" sz="28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文本框 11">
                <a:extLst>
                  <a:ext uri="{FF2B5EF4-FFF2-40B4-BE49-F238E27FC236}">
                    <ele attr="{78649CCF-3FE7-4A08-AE88-3C6B16CA0D5B}"/>
                  </a:ext>
                </a:extLst>
              </p:cNvPr>
              <p:cNvSpPr txBox="1">
                <a:spLocks/>
              </p:cNvSpPr>
              <p:nvPr/>
            </p:nvSpPr>
            <p:spPr>
              <a:xfrm>
                <a:off x="-1" y="773472"/>
                <a:ext cx="12192001" cy="6084528"/>
              </a:xfrm>
              <a:prstGeom prst="rect">
                <a:avLst/>
              </a:prstGeom>
              <a:noFill/>
            </p:spPr>
            <p:txBody>
              <a:bodyPr wrap="square" rtlCol="0">
                <a:noAutofit/>
              </a:bodyPr>
              <a:lstStyle/>
              <a:p>
                <a:pPr marL="457200" lvl="0" indent="-457200">
                  <a:spcBef>
                    <a:spcPts val="600"/>
                  </a:spcBef>
                  <a:spcAft>
                    <a:spcPts val="600"/>
                  </a:spcAft>
                  <a:buClr>
                    <a:srgbClr val="0000FF"/>
                  </a:buClr>
                  <a:buFont typeface="Wingdings" panose="05000000000000000000" pitchFamily="2" charset="2"/>
                  <a:buChar char="n"/>
                </a:pPr>
                <a:r>
                  <a:rPr lang="zh-CN" altLang="en-US" sz="2400" b="1" kern="0" dirty="0">
                    <a:solidFill>
                      <a:srgbClr val="000000"/>
                    </a:solidFill>
                    <a:latin typeface="微软雅黑" panose="020B0503020204020204" pitchFamily="34" charset="-122"/>
                    <a:ea typeface="微软雅黑" panose="020B0503020204020204" pitchFamily="34" charset="-122"/>
                  </a:rPr>
                  <a:t>对于最后一层（输出层）的误差项 </a:t>
                </a:r>
                <a14:m>
                  <m:oMath xmlns:m="http://schemas.openxmlformats.org/officeDocument/2006/math">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zh-CN" altLang="en-US" sz="2400" b="1" i="1" kern="0">
                            <a:solidFill>
                              <a:srgbClr val="000000"/>
                            </a:solidFill>
                            <a:latin typeface="Cambria Math" panose="02040503050406030204" pitchFamily="18" charset="0"/>
                            <a:ea typeface="微软雅黑" panose="020B0503020204020204" pitchFamily="34" charset="-122"/>
                          </a:rPr>
                          <m:t>𝜹</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𝐿</m:t>
                        </m:r>
                        <m:r>
                          <a:rPr lang="en-US" altLang="zh-CN" sz="2400" i="1" kern="0">
                            <a:solidFill>
                              <a:srgbClr val="000000"/>
                            </a:solidFill>
                            <a:latin typeface="Cambria Math" panose="02040503050406030204" pitchFamily="18" charset="0"/>
                            <a:ea typeface="微软雅黑" panose="020B0503020204020204" pitchFamily="34" charset="-122"/>
                          </a:rPr>
                          <m:t>)</m:t>
                        </m:r>
                      </m:sup>
                    </m:sSup>
                    <m:r>
                      <a:rPr lang="en-US" altLang="zh-CN" sz="2400" i="1" kern="0">
                        <a:solidFill>
                          <a:srgbClr val="000000"/>
                        </a:solidFill>
                        <a:latin typeface="Cambria Math" panose="02040503050406030204" pitchFamily="18" charset="0"/>
                        <a:ea typeface="Cambria Math" panose="02040503050406030204" pitchFamily="18" charset="0"/>
                      </a:rPr>
                      <m:t>≜</m:t>
                    </m:r>
                    <m:f>
                      <m:fPr>
                        <m:ctrlPr>
                          <a:rPr lang="en-US" altLang="zh-CN" sz="2400" i="1" kern="0">
                            <a:solidFill>
                              <a:srgbClr val="000000"/>
                            </a:solidFill>
                            <a:latin typeface="Cambria Math" panose="02040503050406030204" pitchFamily="18" charset="0"/>
                            <a:ea typeface="微软雅黑" panose="020B0503020204020204" pitchFamily="34" charset="-122"/>
                          </a:rPr>
                        </m:ctrlPr>
                      </m:fPr>
                      <m:num>
                        <m:r>
                          <a:rPr lang="zh-CN" altLang="en-US" sz="2400" i="1" kern="0">
                            <a:solidFill>
                              <a:srgbClr val="000000"/>
                            </a:solidFill>
                            <a:latin typeface="Cambria Math" panose="02040503050406030204" pitchFamily="18" charset="0"/>
                            <a:ea typeface="微软雅黑" panose="020B0503020204020204" pitchFamily="34" charset="-122"/>
                          </a:rPr>
                          <m:t>𝜕</m:t>
                        </m:r>
                        <m:r>
                          <a:rPr lang="en-US" altLang="zh-CN" sz="2400" kern="0">
                            <a:solidFill>
                              <a:srgbClr val="000000"/>
                            </a:solidFill>
                            <a:latin typeface="Cambria Math" panose="02040503050406030204" pitchFamily="18" charset="0"/>
                            <a:ea typeface="楷体" panose="02010609060101010101" pitchFamily="49" charset="-122"/>
                          </a:rPr>
                          <m:t>𝐿</m:t>
                        </m:r>
                        <m:r>
                          <a:rPr lang="en-US" altLang="zh-CN" sz="2400" kern="0">
                            <a:solidFill>
                              <a:srgbClr val="000000"/>
                            </a:solidFill>
                            <a:latin typeface="Cambria Math" panose="02040503050406030204" pitchFamily="18" charset="0"/>
                            <a:ea typeface="楷体" panose="02010609060101010101" pitchFamily="49" charset="-122"/>
                          </a:rPr>
                          <m:t>(</m:t>
                        </m:r>
                        <m:r>
                          <a:rPr lang="en-US" altLang="zh-CN" sz="2400" kern="0">
                            <a:solidFill>
                              <a:srgbClr val="000000"/>
                            </a:solidFill>
                            <a:latin typeface="Cambria Math" panose="02040503050406030204" pitchFamily="18" charset="0"/>
                            <a:ea typeface="楷体" panose="02010609060101010101" pitchFamily="49" charset="-122"/>
                          </a:rPr>
                          <m:t>𝒚</m:t>
                        </m:r>
                        <m:r>
                          <a:rPr lang="en-US" altLang="zh-CN" sz="2400" kern="0">
                            <a:solidFill>
                              <a:srgbClr val="000000"/>
                            </a:solidFill>
                            <a:latin typeface="Cambria Math" panose="02040503050406030204" pitchFamily="18" charset="0"/>
                            <a:ea typeface="楷体" panose="02010609060101010101" pitchFamily="49" charset="-122"/>
                          </a:rPr>
                          <m:t>,</m:t>
                        </m:r>
                        <m:acc>
                          <m:accPr>
                            <m:chr m:val="̂"/>
                            <m:ctrlPr>
                              <a:rPr lang="en-US" altLang="zh-CN" sz="2400" i="1" kern="0">
                                <a:solidFill>
                                  <a:srgbClr val="000000"/>
                                </a:solidFill>
                                <a:latin typeface="Cambria Math" panose="02040503050406030204" pitchFamily="18" charset="0"/>
                                <a:ea typeface="楷体" panose="02010609060101010101" pitchFamily="49" charset="-122"/>
                              </a:rPr>
                            </m:ctrlPr>
                          </m:accPr>
                          <m:e>
                            <m:r>
                              <a:rPr lang="en-US" altLang="zh-CN" sz="2400" kern="0">
                                <a:solidFill>
                                  <a:srgbClr val="000000"/>
                                </a:solidFill>
                                <a:latin typeface="Cambria Math" panose="02040503050406030204" pitchFamily="18" charset="0"/>
                                <a:ea typeface="楷体" panose="02010609060101010101" pitchFamily="49" charset="-122"/>
                              </a:rPr>
                              <m:t>𝒚</m:t>
                            </m:r>
                          </m:e>
                        </m:acc>
                        <m:r>
                          <a:rPr lang="en-US" altLang="zh-CN" sz="2400" kern="0">
                            <a:solidFill>
                              <a:srgbClr val="000000"/>
                            </a:solidFill>
                            <a:latin typeface="Cambria Math" panose="02040503050406030204" pitchFamily="18" charset="0"/>
                            <a:ea typeface="楷体" panose="02010609060101010101" pitchFamily="49" charset="-122"/>
                          </a:rPr>
                          <m:t>)</m:t>
                        </m:r>
                      </m:num>
                      <m:den>
                        <m:r>
                          <a:rPr lang="zh-CN" altLang="en-US"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𝒛</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微软雅黑" panose="020B0503020204020204" pitchFamily="34" charset="-122"/>
                              </a:rPr>
                              <m:t>𝐿</m:t>
                            </m:r>
                            <m:r>
                              <a:rPr lang="en-US" altLang="zh-CN" sz="2400" i="1" kern="0">
                                <a:solidFill>
                                  <a:srgbClr val="000000"/>
                                </a:solidFill>
                                <a:latin typeface="Cambria Math" panose="02040503050406030204" pitchFamily="18" charset="0"/>
                                <a:ea typeface="微软雅黑" panose="020B0503020204020204" pitchFamily="34" charset="-122"/>
                              </a:rPr>
                              <m:t>)</m:t>
                            </m:r>
                          </m:sup>
                        </m:sSup>
                      </m:den>
                    </m:f>
                  </m:oMath>
                </a14:m>
                <a:endParaRPr lang="en-US" altLang="zh-CN" sz="2400" b="1" kern="0" dirty="0">
                  <a:solidFill>
                    <a:srgbClr val="000000"/>
                  </a:solidFill>
                  <a:latin typeface="微软雅黑" panose="020B0503020204020204" pitchFamily="34" charset="-122"/>
                  <a:ea typeface="微软雅黑" panose="020B0503020204020204" pitchFamily="34" charset="-122"/>
                </a:endParaRPr>
              </a:p>
              <a:p>
                <a:pPr lvl="1">
                  <a:lnSpc>
                    <a:spcPct val="150000"/>
                  </a:lnSpc>
                  <a:spcBef>
                    <a:spcPts val="600"/>
                  </a:spcBef>
                  <a:spcAft>
                    <a:spcPts val="2400"/>
                  </a:spcAft>
                  <a:buClr>
                    <a:srgbClr val="0000FF"/>
                  </a:buClr>
                </a:pPr>
                <a:r>
                  <a:rPr lang="zh-CN" altLang="en-US" sz="2200" kern="0" dirty="0">
                    <a:solidFill>
                      <a:srgbClr val="000000"/>
                    </a:solidFill>
                    <a:latin typeface="微软雅黑" panose="020B0503020204020204" pitchFamily="34" charset="-122"/>
                    <a:ea typeface="微软雅黑" panose="020B0503020204020204" pitchFamily="34" charset="-122"/>
                  </a:rPr>
                  <a:t>由</a:t>
                </a:r>
                <a14:m>
                  <m:oMath xmlns:m="http://schemas.openxmlformats.org/officeDocument/2006/math">
                    <m:acc>
                      <m:accPr>
                        <m:chr m:val="̂"/>
                        <m:ctrlPr>
                          <a:rPr lang="en-US" altLang="zh-CN" sz="2000" i="1" kern="0">
                            <a:solidFill>
                              <a:srgbClr val="000000"/>
                            </a:solidFill>
                            <a:latin typeface="Cambria Math" panose="02040503050406030204" pitchFamily="18" charset="0"/>
                            <a:ea typeface="楷体" panose="02010609060101010101" pitchFamily="49" charset="-122"/>
                          </a:rPr>
                        </m:ctrlPr>
                      </m:accPr>
                      <m:e>
                        <m:r>
                          <a:rPr lang="en-US" altLang="zh-CN" sz="2000" kern="0">
                            <a:solidFill>
                              <a:srgbClr val="000000"/>
                            </a:solidFill>
                            <a:latin typeface="Cambria Math" panose="02040503050406030204" pitchFamily="18" charset="0"/>
                            <a:ea typeface="楷体" panose="02010609060101010101" pitchFamily="49" charset="-122"/>
                          </a:rPr>
                          <m:t>𝒚</m:t>
                        </m:r>
                      </m:e>
                    </m:acc>
                    <m:r>
                      <a:rPr lang="en-US" altLang="zh-CN"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𝒂</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b="0" i="1" kern="0" smtClean="0">
                            <a:solidFill>
                              <a:srgbClr val="000000"/>
                            </a:solidFill>
                            <a:latin typeface="Cambria Math" panose="02040503050406030204" pitchFamily="18" charset="0"/>
                            <a:ea typeface="微软雅黑" panose="020B0503020204020204" pitchFamily="34" charset="-122"/>
                          </a:rPr>
                          <m:t>𝐿</m:t>
                        </m:r>
                        <m:r>
                          <a:rPr lang="en-US" altLang="zh-CN" sz="2200" i="1" kern="0">
                            <a:solidFill>
                              <a:srgbClr val="000000"/>
                            </a:solidFill>
                            <a:latin typeface="Cambria Math" panose="02040503050406030204" pitchFamily="18" charset="0"/>
                            <a:ea typeface="微软雅黑" panose="020B0503020204020204" pitchFamily="34" charset="-122"/>
                          </a:rPr>
                          <m:t>)</m:t>
                        </m:r>
                      </m:sup>
                    </m:sSup>
                    <m:r>
                      <a:rPr lang="en-US" altLang="zh-CN"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kern="0" smtClean="0">
                            <a:solidFill>
                              <a:srgbClr val="000000"/>
                            </a:solidFill>
                            <a:latin typeface="Cambria Math" panose="02040503050406030204" pitchFamily="18" charset="0"/>
                            <a:ea typeface="微软雅黑" panose="020B0503020204020204" pitchFamily="34" charset="-122"/>
                          </a:rPr>
                        </m:ctrlPr>
                      </m:sSubPr>
                      <m:e>
                        <m:r>
                          <a:rPr lang="en-US" altLang="zh-CN" sz="2200" b="0" i="1" kern="0" smtClean="0">
                            <a:solidFill>
                              <a:srgbClr val="000000"/>
                            </a:solidFill>
                            <a:latin typeface="Cambria Math" panose="02040503050406030204" pitchFamily="18" charset="0"/>
                            <a:ea typeface="微软雅黑" panose="020B0503020204020204" pitchFamily="34" charset="-122"/>
                          </a:rPr>
                          <m:t>𝑓</m:t>
                        </m:r>
                      </m:e>
                      <m:sub>
                        <m:r>
                          <a:rPr lang="en-US" altLang="zh-CN" sz="2200" b="0" i="1" kern="0" smtClean="0">
                            <a:solidFill>
                              <a:srgbClr val="000000"/>
                            </a:solidFill>
                            <a:latin typeface="Cambria Math" panose="02040503050406030204" pitchFamily="18" charset="0"/>
                            <a:ea typeface="微软雅黑" panose="020B0503020204020204" pitchFamily="34" charset="-122"/>
                          </a:rPr>
                          <m:t>𝐿</m:t>
                        </m:r>
                      </m:sub>
                    </m:sSub>
                    <m:r>
                      <a:rPr lang="en-US" altLang="zh-CN" sz="2200" b="0" i="1" kern="0" smtClea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𝒛</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b="0" i="1" kern="0" smtClean="0">
                            <a:solidFill>
                              <a:srgbClr val="000000"/>
                            </a:solidFill>
                            <a:latin typeface="Cambria Math" panose="02040503050406030204" pitchFamily="18" charset="0"/>
                            <a:ea typeface="微软雅黑" panose="020B0503020204020204" pitchFamily="34" charset="-122"/>
                          </a:rPr>
                          <m:t>𝐿</m:t>
                        </m:r>
                        <m:r>
                          <a:rPr lang="en-US" altLang="zh-CN" sz="2200" i="1" kern="0">
                            <a:solidFill>
                              <a:srgbClr val="000000"/>
                            </a:solidFill>
                            <a:latin typeface="Cambria Math" panose="02040503050406030204" pitchFamily="18" charset="0"/>
                            <a:ea typeface="微软雅黑" panose="020B0503020204020204" pitchFamily="34" charset="-122"/>
                          </a:rPr>
                          <m:t>)</m:t>
                        </m:r>
                      </m:sup>
                    </m:sSup>
                    <m:r>
                      <a:rPr lang="en-US" altLang="zh-CN" sz="2200" b="0" i="1" kern="0" smtClea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 </m:t>
                    </m:r>
                  </m:oMath>
                </a14:m>
                <a:r>
                  <a:rPr lang="zh-CN" altLang="en-US" sz="2200" kern="0" dirty="0">
                    <a:solidFill>
                      <a:srgbClr val="000000"/>
                    </a:solidFill>
                    <a:latin typeface="微软雅黑" panose="020B0503020204020204" pitchFamily="34" charset="-122"/>
                    <a:ea typeface="微软雅黑" panose="020B0503020204020204" pitchFamily="34" charset="-122"/>
                  </a:rPr>
                  <a:t>，根据链式法则：</a:t>
                </a:r>
                <a:endParaRPr lang="en-US" altLang="zh-CN" sz="2200" kern="0" dirty="0">
                  <a:solidFill>
                    <a:srgbClr val="000000"/>
                  </a:solidFill>
                  <a:latin typeface="微软雅黑" panose="020B0503020204020204" pitchFamily="34" charset="-122"/>
                  <a:ea typeface="微软雅黑" panose="020B0503020204020204" pitchFamily="34" charset="-122"/>
                </a:endParaRPr>
              </a:p>
              <a:p>
                <a:pPr lvl="3" algn="just">
                  <a:spcBef>
                    <a:spcPts val="600"/>
                  </a:spcBef>
                  <a:spcAft>
                    <a:spcPts val="600"/>
                  </a:spcAft>
                  <a:buClr>
                    <a:srgbClr val="0000FF"/>
                  </a:buClr>
                </a:pPr>
                <a:r>
                  <a:rPr lang="en-US" altLang="zh-CN" sz="2000" kern="0" dirty="0">
                    <a:solidFill>
                      <a:srgbClr val="000000"/>
                    </a:solidFill>
                    <a:ea typeface="微软雅黑" panose="020B0503020204020204" pitchFamily="34" charset="-122"/>
                  </a:rPr>
                  <a:t>                           </a:t>
                </a:r>
                <a14:m>
                  <m:oMath xmlns:m="http://schemas.openxmlformats.org/officeDocument/2006/math">
                    <m:sSup>
                      <m:sSupPr>
                        <m:ctrlPr>
                          <a:rPr lang="en-US" altLang="zh-CN" sz="2000" i="1" kern="0">
                            <a:solidFill>
                              <a:srgbClr val="000000"/>
                            </a:solidFill>
                            <a:latin typeface="Cambria Math" panose="02040503050406030204" pitchFamily="18" charset="0"/>
                            <a:ea typeface="微软雅黑" panose="020B0503020204020204" pitchFamily="34" charset="-122"/>
                          </a:rPr>
                        </m:ctrlPr>
                      </m:sSupPr>
                      <m:e>
                        <m:r>
                          <a:rPr lang="zh-CN" altLang="en-US" sz="2000" b="1" i="1" kern="0">
                            <a:solidFill>
                              <a:srgbClr val="000000"/>
                            </a:solidFill>
                            <a:latin typeface="Cambria Math" panose="02040503050406030204" pitchFamily="18" charset="0"/>
                            <a:ea typeface="微软雅黑" panose="020B0503020204020204" pitchFamily="34" charset="-122"/>
                          </a:rPr>
                          <m:t>𝜹</m:t>
                        </m:r>
                      </m:e>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𝐿</m:t>
                        </m:r>
                        <m:r>
                          <a:rPr lang="en-US" altLang="zh-CN" sz="2000" i="1" kern="0">
                            <a:solidFill>
                              <a:srgbClr val="000000"/>
                            </a:solidFill>
                            <a:latin typeface="Cambria Math" panose="02040503050406030204" pitchFamily="18" charset="0"/>
                            <a:ea typeface="微软雅黑" panose="020B0503020204020204" pitchFamily="34" charset="-122"/>
                          </a:rPr>
                          <m:t>)</m:t>
                        </m:r>
                      </m:sup>
                    </m:sSup>
                    <m:r>
                      <a:rPr lang="en-US" altLang="zh-CN" sz="2000" i="1" kern="0">
                        <a:solidFill>
                          <a:srgbClr val="000000"/>
                        </a:solidFill>
                        <a:latin typeface="Cambria Math" panose="02040503050406030204" pitchFamily="18" charset="0"/>
                        <a:ea typeface="Cambria Math" panose="02040503050406030204" pitchFamily="18" charset="0"/>
                      </a:rPr>
                      <m:t>≜</m:t>
                    </m:r>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kern="0">
                            <a:solidFill>
                              <a:srgbClr val="000000"/>
                            </a:solidFill>
                            <a:latin typeface="Cambria Math" panose="02040503050406030204" pitchFamily="18" charset="0"/>
                            <a:ea typeface="楷体" panose="02010609060101010101" pitchFamily="49" charset="-122"/>
                          </a:rPr>
                          <m:t>𝐿</m:t>
                        </m:r>
                        <m:r>
                          <a:rPr lang="en-US" altLang="zh-CN" sz="2200" kern="0">
                            <a:solidFill>
                              <a:srgbClr val="000000"/>
                            </a:solidFill>
                            <a:latin typeface="Cambria Math" panose="02040503050406030204" pitchFamily="18" charset="0"/>
                            <a:ea typeface="楷体" panose="02010609060101010101" pitchFamily="49" charset="-122"/>
                          </a:rPr>
                          <m:t>(</m:t>
                        </m:r>
                        <m:r>
                          <a:rPr lang="en-US" altLang="zh-CN" sz="2200" kern="0">
                            <a:solidFill>
                              <a:srgbClr val="000000"/>
                            </a:solidFill>
                            <a:latin typeface="Cambria Math" panose="02040503050406030204" pitchFamily="18" charset="0"/>
                            <a:ea typeface="楷体" panose="02010609060101010101" pitchFamily="49" charset="-122"/>
                          </a:rPr>
                          <m:t>𝒚</m:t>
                        </m:r>
                        <m:r>
                          <a:rPr lang="en-US" altLang="zh-CN" sz="2200" kern="0">
                            <a:solidFill>
                              <a:srgbClr val="000000"/>
                            </a:solidFill>
                            <a:latin typeface="Cambria Math" panose="02040503050406030204" pitchFamily="18" charset="0"/>
                            <a:ea typeface="楷体" panose="02010609060101010101" pitchFamily="49" charset="-122"/>
                          </a:rPr>
                          <m:t>,</m:t>
                        </m:r>
                        <m:acc>
                          <m:accPr>
                            <m:chr m:val="̂"/>
                            <m:ctrlPr>
                              <a:rPr lang="en-US" altLang="zh-CN" sz="2200" i="1" kern="0">
                                <a:solidFill>
                                  <a:srgbClr val="000000"/>
                                </a:solidFill>
                                <a:latin typeface="Cambria Math" panose="02040503050406030204" pitchFamily="18" charset="0"/>
                                <a:ea typeface="楷体" panose="02010609060101010101" pitchFamily="49" charset="-122"/>
                              </a:rPr>
                            </m:ctrlPr>
                          </m:accPr>
                          <m:e>
                            <m:r>
                              <a:rPr lang="en-US" altLang="zh-CN" sz="2200" kern="0">
                                <a:solidFill>
                                  <a:srgbClr val="000000"/>
                                </a:solidFill>
                                <a:latin typeface="Cambria Math" panose="02040503050406030204" pitchFamily="18" charset="0"/>
                                <a:ea typeface="楷体" panose="02010609060101010101" pitchFamily="49" charset="-122"/>
                              </a:rPr>
                              <m:t>𝒚</m:t>
                            </m:r>
                          </m:e>
                        </m:acc>
                        <m:r>
                          <a:rPr lang="en-US" altLang="zh-CN" sz="2200" kern="0">
                            <a:solidFill>
                              <a:srgbClr val="000000"/>
                            </a:solidFill>
                            <a:latin typeface="Cambria Math" panose="02040503050406030204" pitchFamily="18" charset="0"/>
                            <a:ea typeface="楷体" panose="02010609060101010101" pitchFamily="49" charset="-122"/>
                          </a:rPr>
                          <m:t>)</m:t>
                        </m:r>
                      </m:num>
                      <m:den>
                        <m:r>
                          <a:rPr lang="zh-CN" altLang="en-US"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𝒛</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b="0" i="1" kern="0" smtClean="0">
                                <a:solidFill>
                                  <a:srgbClr val="000000"/>
                                </a:solidFill>
                                <a:latin typeface="Cambria Math" panose="02040503050406030204" pitchFamily="18" charset="0"/>
                                <a:ea typeface="微软雅黑" panose="020B0503020204020204" pitchFamily="34" charset="-122"/>
                              </a:rPr>
                              <m:t>𝐿</m:t>
                            </m:r>
                            <m:r>
                              <a:rPr lang="en-US" altLang="zh-CN" sz="2200" i="1" kern="0">
                                <a:solidFill>
                                  <a:srgbClr val="000000"/>
                                </a:solidFill>
                                <a:latin typeface="Cambria Math" panose="02040503050406030204" pitchFamily="18" charset="0"/>
                                <a:ea typeface="微软雅黑" panose="020B0503020204020204" pitchFamily="34" charset="-122"/>
                              </a:rPr>
                              <m:t>)</m:t>
                            </m:r>
                          </m:sup>
                        </m:sSup>
                      </m:den>
                    </m:f>
                    <m:r>
                      <a:rPr lang="en-US" altLang="zh-CN" sz="2200" b="0" i="1" kern="0" smtClean="0">
                        <a:solidFill>
                          <a:srgbClr val="000000"/>
                        </a:solidFill>
                        <a:latin typeface="Cambria Math" panose="02040503050406030204" pitchFamily="18" charset="0"/>
                        <a:ea typeface="微软雅黑" panose="020B0503020204020204" pitchFamily="34" charset="-122"/>
                      </a:rPr>
                      <m:t>=</m:t>
                    </m:r>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acc>
                          <m:accPr>
                            <m:chr m:val="̂"/>
                            <m:ctrlPr>
                              <a:rPr lang="en-US" altLang="zh-CN" sz="2400" i="1" kern="0">
                                <a:solidFill>
                                  <a:srgbClr val="000000"/>
                                </a:solidFill>
                                <a:latin typeface="Cambria Math" panose="02040503050406030204" pitchFamily="18" charset="0"/>
                                <a:ea typeface="楷体" panose="02010609060101010101" pitchFamily="49" charset="-122"/>
                              </a:rPr>
                            </m:ctrlPr>
                          </m:accPr>
                          <m:e>
                            <m:r>
                              <a:rPr lang="en-US" altLang="zh-CN" sz="2400" kern="0">
                                <a:solidFill>
                                  <a:srgbClr val="000000"/>
                                </a:solidFill>
                                <a:latin typeface="Cambria Math" panose="02040503050406030204" pitchFamily="18" charset="0"/>
                                <a:ea typeface="楷体" panose="02010609060101010101" pitchFamily="49" charset="-122"/>
                              </a:rPr>
                              <m:t>𝒚</m:t>
                            </m:r>
                          </m:e>
                        </m:acc>
                      </m:num>
                      <m:den>
                        <m:r>
                          <a:rPr lang="zh-CN" altLang="en-US"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smtClean="0">
                                <a:solidFill>
                                  <a:srgbClr val="000000"/>
                                </a:solidFill>
                                <a:latin typeface="Cambria Math" panose="02040503050406030204" pitchFamily="18" charset="0"/>
                                <a:ea typeface="微软雅黑" panose="020B0503020204020204" pitchFamily="34" charset="-122"/>
                              </a:rPr>
                              <m:t>𝒛</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b="0" i="1" kern="0" smtClean="0">
                                <a:solidFill>
                                  <a:srgbClr val="000000"/>
                                </a:solidFill>
                                <a:latin typeface="Cambria Math" panose="02040503050406030204" pitchFamily="18" charset="0"/>
                                <a:ea typeface="微软雅黑" panose="020B0503020204020204" pitchFamily="34" charset="-122"/>
                              </a:rPr>
                              <m:t>𝐿</m:t>
                            </m:r>
                            <m:r>
                              <a:rPr lang="en-US" altLang="zh-CN" sz="2200" i="1" kern="0">
                                <a:solidFill>
                                  <a:srgbClr val="000000"/>
                                </a:solidFill>
                                <a:latin typeface="Cambria Math" panose="02040503050406030204" pitchFamily="18" charset="0"/>
                                <a:ea typeface="微软雅黑" panose="020B0503020204020204" pitchFamily="34" charset="-122"/>
                              </a:rPr>
                              <m:t>)</m:t>
                            </m:r>
                          </m:sup>
                        </m:sSup>
                      </m:den>
                    </m:f>
                    <m:r>
                      <a:rPr lang="en-US" altLang="zh-CN" sz="2200" b="0" i="1" kern="0" smtClean="0">
                        <a:solidFill>
                          <a:srgbClr val="000000"/>
                        </a:solidFill>
                        <a:latin typeface="Cambria Math" panose="02040503050406030204" pitchFamily="18" charset="0"/>
                        <a:ea typeface="微软雅黑" panose="020B0503020204020204" pitchFamily="34" charset="-122"/>
                      </a:rPr>
                      <m:t> </m:t>
                    </m:r>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kern="0">
                            <a:solidFill>
                              <a:srgbClr val="000000"/>
                            </a:solidFill>
                            <a:latin typeface="Cambria Math" panose="02040503050406030204" pitchFamily="18" charset="0"/>
                            <a:ea typeface="楷体" panose="02010609060101010101" pitchFamily="49" charset="-122"/>
                          </a:rPr>
                          <m:t>𝐿</m:t>
                        </m:r>
                        <m:r>
                          <a:rPr lang="en-US" altLang="zh-CN" sz="2200" kern="0">
                            <a:solidFill>
                              <a:srgbClr val="000000"/>
                            </a:solidFill>
                            <a:latin typeface="Cambria Math" panose="02040503050406030204" pitchFamily="18" charset="0"/>
                            <a:ea typeface="楷体" panose="02010609060101010101" pitchFamily="49" charset="-122"/>
                          </a:rPr>
                          <m:t>(</m:t>
                        </m:r>
                        <m:r>
                          <a:rPr lang="en-US" altLang="zh-CN" sz="2200" kern="0">
                            <a:solidFill>
                              <a:srgbClr val="000000"/>
                            </a:solidFill>
                            <a:latin typeface="Cambria Math" panose="02040503050406030204" pitchFamily="18" charset="0"/>
                            <a:ea typeface="楷体" panose="02010609060101010101" pitchFamily="49" charset="-122"/>
                          </a:rPr>
                          <m:t>𝒚</m:t>
                        </m:r>
                        <m:r>
                          <a:rPr lang="en-US" altLang="zh-CN" sz="2200" kern="0">
                            <a:solidFill>
                              <a:srgbClr val="000000"/>
                            </a:solidFill>
                            <a:latin typeface="Cambria Math" panose="02040503050406030204" pitchFamily="18" charset="0"/>
                            <a:ea typeface="楷体" panose="02010609060101010101" pitchFamily="49" charset="-122"/>
                          </a:rPr>
                          <m:t>,</m:t>
                        </m:r>
                        <m:acc>
                          <m:accPr>
                            <m:chr m:val="̂"/>
                            <m:ctrlPr>
                              <a:rPr lang="en-US" altLang="zh-CN" sz="2200" i="1" kern="0">
                                <a:solidFill>
                                  <a:srgbClr val="000000"/>
                                </a:solidFill>
                                <a:latin typeface="Cambria Math" panose="02040503050406030204" pitchFamily="18" charset="0"/>
                                <a:ea typeface="楷体" panose="02010609060101010101" pitchFamily="49" charset="-122"/>
                              </a:rPr>
                            </m:ctrlPr>
                          </m:accPr>
                          <m:e>
                            <m:r>
                              <a:rPr lang="en-US" altLang="zh-CN" sz="2200" kern="0">
                                <a:solidFill>
                                  <a:srgbClr val="000000"/>
                                </a:solidFill>
                                <a:latin typeface="Cambria Math" panose="02040503050406030204" pitchFamily="18" charset="0"/>
                                <a:ea typeface="楷体" panose="02010609060101010101" pitchFamily="49" charset="-122"/>
                              </a:rPr>
                              <m:t>𝒚</m:t>
                            </m:r>
                          </m:e>
                        </m:acc>
                        <m:r>
                          <a:rPr lang="en-US" altLang="zh-CN" sz="2200" kern="0">
                            <a:solidFill>
                              <a:srgbClr val="000000"/>
                            </a:solidFill>
                            <a:latin typeface="Cambria Math" panose="02040503050406030204" pitchFamily="18" charset="0"/>
                            <a:ea typeface="楷体" panose="02010609060101010101" pitchFamily="49" charset="-122"/>
                          </a:rPr>
                          <m:t>)</m:t>
                        </m:r>
                      </m:num>
                      <m:den>
                        <m:r>
                          <a:rPr lang="zh-CN" altLang="en-US" sz="2200" i="1" kern="0">
                            <a:solidFill>
                              <a:srgbClr val="000000"/>
                            </a:solidFill>
                            <a:latin typeface="Cambria Math" panose="02040503050406030204" pitchFamily="18" charset="0"/>
                            <a:ea typeface="微软雅黑" panose="020B0503020204020204" pitchFamily="34" charset="-122"/>
                          </a:rPr>
                          <m:t>𝜕</m:t>
                        </m:r>
                        <m:acc>
                          <m:accPr>
                            <m:chr m:val="̂"/>
                            <m:ctrlPr>
                              <a:rPr lang="en-US" altLang="zh-CN" sz="2400" i="1" kern="0">
                                <a:solidFill>
                                  <a:srgbClr val="000000"/>
                                </a:solidFill>
                                <a:latin typeface="Cambria Math" panose="02040503050406030204" pitchFamily="18" charset="0"/>
                                <a:ea typeface="楷体" panose="02010609060101010101" pitchFamily="49" charset="-122"/>
                              </a:rPr>
                            </m:ctrlPr>
                          </m:accPr>
                          <m:e>
                            <m:r>
                              <a:rPr lang="en-US" altLang="zh-CN" sz="2400" kern="0">
                                <a:solidFill>
                                  <a:srgbClr val="000000"/>
                                </a:solidFill>
                                <a:latin typeface="Cambria Math" panose="02040503050406030204" pitchFamily="18" charset="0"/>
                                <a:ea typeface="楷体" panose="02010609060101010101" pitchFamily="49" charset="-122"/>
                              </a:rPr>
                              <m:t>𝒚</m:t>
                            </m:r>
                          </m:e>
                        </m:acc>
                      </m:den>
                    </m:f>
                  </m:oMath>
                </a14:m>
                <a:endParaRPr lang="en-US" altLang="zh-CN" sz="2200" kern="0" dirty="0">
                  <a:solidFill>
                    <a:srgbClr val="000000"/>
                  </a:solidFill>
                  <a:latin typeface="微软雅黑" panose="020B0503020204020204" pitchFamily="34" charset="-122"/>
                  <a:ea typeface="微软雅黑" panose="020B0503020204020204" pitchFamily="34" charset="-122"/>
                </a:endParaRPr>
              </a:p>
              <a:p>
                <a:pPr lvl="3" algn="just">
                  <a:spcBef>
                    <a:spcPts val="600"/>
                  </a:spcBef>
                  <a:spcAft>
                    <a:spcPts val="600"/>
                  </a:spcAft>
                  <a:buClr>
                    <a:srgbClr val="0000FF"/>
                  </a:buClr>
                </a:pPr>
                <a:r>
                  <a:rPr lang="en-US" altLang="zh-CN" sz="2200" kern="0" dirty="0">
                    <a:solidFill>
                      <a:srgbClr val="000000"/>
                    </a:solidFill>
                    <a:ea typeface="微软雅黑" panose="020B0503020204020204" pitchFamily="34" charset="-122"/>
                  </a:rPr>
                  <a:t>                                             </a:t>
                </a:r>
                <a14:m>
                  <m:oMath xmlns:m="http://schemas.openxmlformats.org/officeDocument/2006/math">
                    <m:r>
                      <a:rPr lang="en-US" altLang="zh-CN" sz="2200" i="1" kern="0">
                        <a:solidFill>
                          <a:srgbClr val="000000"/>
                        </a:solidFill>
                        <a:latin typeface="Cambria Math" panose="02040503050406030204" pitchFamily="18" charset="0"/>
                        <a:ea typeface="微软雅黑" panose="020B0503020204020204" pitchFamily="34" charset="-122"/>
                      </a:rPr>
                      <m:t>=</m:t>
                    </m:r>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400" i="1" kern="0">
                                <a:solidFill>
                                  <a:srgbClr val="000000"/>
                                </a:solidFill>
                                <a:latin typeface="Cambria Math" panose="02040503050406030204" pitchFamily="18" charset="0"/>
                                <a:ea typeface="微软雅黑" panose="020B0503020204020204" pitchFamily="34" charset="-122"/>
                              </a:rPr>
                            </m:ctrlPr>
                          </m:sSubPr>
                          <m:e>
                            <m:r>
                              <a:rPr lang="en-US" altLang="zh-CN" sz="2400" i="1" kern="0">
                                <a:solidFill>
                                  <a:srgbClr val="000000"/>
                                </a:solidFill>
                                <a:latin typeface="Cambria Math" panose="02040503050406030204" pitchFamily="18" charset="0"/>
                                <a:ea typeface="微软雅黑" panose="020B0503020204020204" pitchFamily="34" charset="-122"/>
                              </a:rPr>
                              <m:t>𝑓</m:t>
                            </m:r>
                          </m:e>
                          <m:sub>
                            <m:r>
                              <a:rPr lang="en-US" altLang="zh-CN" sz="2400" i="1" kern="0">
                                <a:solidFill>
                                  <a:srgbClr val="000000"/>
                                </a:solidFill>
                                <a:latin typeface="Cambria Math" panose="02040503050406030204" pitchFamily="18" charset="0"/>
                                <a:ea typeface="微软雅黑" panose="020B0503020204020204" pitchFamily="34" charset="-122"/>
                              </a:rPr>
                              <m:t>𝐿</m:t>
                            </m:r>
                          </m:sub>
                        </m:sSub>
                        <m:r>
                          <a:rPr lang="en-US" altLang="zh-CN" sz="2400" i="1" kern="0">
                            <a:solidFill>
                              <a:srgbClr val="000000"/>
                            </a:solidFill>
                            <a:latin typeface="Cambria Math" panose="02040503050406030204" pitchFamily="18" charset="0"/>
                            <a:ea typeface="微软雅黑" panose="020B0503020204020204" pitchFamily="34" charset="-122"/>
                          </a:rPr>
                          <m:t>(</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𝒛</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𝐿</m:t>
                            </m:r>
                            <m:r>
                              <a:rPr lang="en-US" altLang="zh-CN" sz="2400" i="1" kern="0">
                                <a:solidFill>
                                  <a:srgbClr val="000000"/>
                                </a:solidFill>
                                <a:latin typeface="Cambria Math" panose="02040503050406030204" pitchFamily="18" charset="0"/>
                                <a:ea typeface="微软雅黑" panose="020B0503020204020204" pitchFamily="34" charset="-122"/>
                              </a:rPr>
                              <m:t>)</m:t>
                            </m:r>
                          </m:sup>
                        </m:sSup>
                        <m:r>
                          <a:rPr lang="en-US" altLang="zh-CN" sz="2400" i="1" kern="0">
                            <a:solidFill>
                              <a:srgbClr val="000000"/>
                            </a:solidFill>
                            <a:latin typeface="Cambria Math" panose="02040503050406030204" pitchFamily="18" charset="0"/>
                            <a:ea typeface="微软雅黑" panose="020B0503020204020204" pitchFamily="34" charset="-122"/>
                          </a:rPr>
                          <m:t>)</m:t>
                        </m:r>
                      </m:num>
                      <m:den>
                        <m:r>
                          <a:rPr lang="zh-CN" altLang="en-US"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𝒛</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𝐿</m:t>
                            </m:r>
                            <m:r>
                              <a:rPr lang="en-US" altLang="zh-CN" sz="2200" i="1" kern="0">
                                <a:solidFill>
                                  <a:srgbClr val="000000"/>
                                </a:solidFill>
                                <a:latin typeface="Cambria Math" panose="02040503050406030204" pitchFamily="18" charset="0"/>
                                <a:ea typeface="微软雅黑" panose="020B0503020204020204" pitchFamily="34" charset="-122"/>
                              </a:rPr>
                              <m:t>)</m:t>
                            </m:r>
                          </m:sup>
                        </m:sSup>
                      </m:den>
                    </m:f>
                    <m:r>
                      <a:rPr lang="en-US" altLang="zh-CN" sz="2200" i="1" kern="0">
                        <a:solidFill>
                          <a:srgbClr val="000000"/>
                        </a:solidFill>
                        <a:latin typeface="Cambria Math" panose="02040503050406030204" pitchFamily="18" charset="0"/>
                        <a:ea typeface="微软雅黑" panose="020B0503020204020204" pitchFamily="34" charset="-122"/>
                      </a:rPr>
                      <m:t> </m:t>
                    </m:r>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kern="0">
                            <a:solidFill>
                              <a:srgbClr val="000000"/>
                            </a:solidFill>
                            <a:latin typeface="Cambria Math" panose="02040503050406030204" pitchFamily="18" charset="0"/>
                            <a:ea typeface="楷体" panose="02010609060101010101" pitchFamily="49" charset="-122"/>
                          </a:rPr>
                          <m:t>𝐿</m:t>
                        </m:r>
                        <m:r>
                          <a:rPr lang="en-US" altLang="zh-CN" sz="2200" kern="0">
                            <a:solidFill>
                              <a:srgbClr val="000000"/>
                            </a:solidFill>
                            <a:latin typeface="Cambria Math" panose="02040503050406030204" pitchFamily="18" charset="0"/>
                            <a:ea typeface="楷体" panose="02010609060101010101" pitchFamily="49" charset="-122"/>
                          </a:rPr>
                          <m:t>(</m:t>
                        </m:r>
                        <m:r>
                          <a:rPr lang="en-US" altLang="zh-CN" sz="2200" kern="0">
                            <a:solidFill>
                              <a:srgbClr val="000000"/>
                            </a:solidFill>
                            <a:latin typeface="Cambria Math" panose="02040503050406030204" pitchFamily="18" charset="0"/>
                            <a:ea typeface="楷体" panose="02010609060101010101" pitchFamily="49" charset="-122"/>
                          </a:rPr>
                          <m:t>𝒚</m:t>
                        </m:r>
                        <m:r>
                          <a:rPr lang="en-US" altLang="zh-CN" sz="2200" kern="0">
                            <a:solidFill>
                              <a:srgbClr val="000000"/>
                            </a:solidFill>
                            <a:latin typeface="Cambria Math" panose="02040503050406030204" pitchFamily="18" charset="0"/>
                            <a:ea typeface="楷体" panose="02010609060101010101" pitchFamily="49" charset="-122"/>
                          </a:rPr>
                          <m:t>,</m:t>
                        </m:r>
                        <m:acc>
                          <m:accPr>
                            <m:chr m:val="̂"/>
                            <m:ctrlPr>
                              <a:rPr lang="en-US" altLang="zh-CN" sz="2200" i="1" kern="0">
                                <a:solidFill>
                                  <a:srgbClr val="000000"/>
                                </a:solidFill>
                                <a:latin typeface="Cambria Math" panose="02040503050406030204" pitchFamily="18" charset="0"/>
                                <a:ea typeface="楷体" panose="02010609060101010101" pitchFamily="49" charset="-122"/>
                              </a:rPr>
                            </m:ctrlPr>
                          </m:accPr>
                          <m:e>
                            <m:r>
                              <a:rPr lang="en-US" altLang="zh-CN" sz="2200" kern="0">
                                <a:solidFill>
                                  <a:srgbClr val="000000"/>
                                </a:solidFill>
                                <a:latin typeface="Cambria Math" panose="02040503050406030204" pitchFamily="18" charset="0"/>
                                <a:ea typeface="楷体" panose="02010609060101010101" pitchFamily="49" charset="-122"/>
                              </a:rPr>
                              <m:t>𝒚</m:t>
                            </m:r>
                          </m:e>
                        </m:acc>
                        <m:r>
                          <a:rPr lang="en-US" altLang="zh-CN" sz="2200" kern="0">
                            <a:solidFill>
                              <a:srgbClr val="000000"/>
                            </a:solidFill>
                            <a:latin typeface="Cambria Math" panose="02040503050406030204" pitchFamily="18" charset="0"/>
                            <a:ea typeface="楷体" panose="02010609060101010101" pitchFamily="49" charset="-122"/>
                          </a:rPr>
                          <m:t>)</m:t>
                        </m:r>
                      </m:num>
                      <m:den>
                        <m:r>
                          <a:rPr lang="zh-CN" altLang="en-US" sz="2200" i="1" kern="0">
                            <a:solidFill>
                              <a:srgbClr val="000000"/>
                            </a:solidFill>
                            <a:latin typeface="Cambria Math" panose="02040503050406030204" pitchFamily="18" charset="0"/>
                            <a:ea typeface="微软雅黑" panose="020B0503020204020204" pitchFamily="34" charset="-122"/>
                          </a:rPr>
                          <m:t>𝜕</m:t>
                        </m:r>
                        <m:acc>
                          <m:accPr>
                            <m:chr m:val="̂"/>
                            <m:ctrlPr>
                              <a:rPr lang="en-US" altLang="zh-CN" sz="2400" i="1" kern="0">
                                <a:solidFill>
                                  <a:srgbClr val="000000"/>
                                </a:solidFill>
                                <a:latin typeface="Cambria Math" panose="02040503050406030204" pitchFamily="18" charset="0"/>
                                <a:ea typeface="楷体" panose="02010609060101010101" pitchFamily="49" charset="-122"/>
                              </a:rPr>
                            </m:ctrlPr>
                          </m:accPr>
                          <m:e>
                            <m:r>
                              <a:rPr lang="en-US" altLang="zh-CN" sz="2400" kern="0">
                                <a:solidFill>
                                  <a:srgbClr val="000000"/>
                                </a:solidFill>
                                <a:latin typeface="Cambria Math" panose="02040503050406030204" pitchFamily="18" charset="0"/>
                                <a:ea typeface="楷体" panose="02010609060101010101" pitchFamily="49" charset="-122"/>
                              </a:rPr>
                              <m:t>𝒚</m:t>
                            </m:r>
                          </m:e>
                        </m:acc>
                      </m:den>
                    </m:f>
                  </m:oMath>
                </a14:m>
                <a:r>
                  <a:rPr lang="en-US" altLang="zh-CN" sz="2200" kern="0" dirty="0">
                    <a:solidFill>
                      <a:srgbClr val="000000"/>
                    </a:solidFill>
                    <a:ea typeface="Cambria Math" panose="02040503050406030204" pitchFamily="18" charset="0"/>
                  </a:rPr>
                  <a:t> </a:t>
                </a:r>
                <a:endParaRPr lang="en-US" altLang="zh-CN" sz="2200" i="1" kern="0" dirty="0">
                  <a:solidFill>
                    <a:srgbClr val="000000"/>
                  </a:solidFill>
                  <a:latin typeface="Cambria Math" panose="02040503050406030204" pitchFamily="18" charset="0"/>
                  <a:ea typeface="Cambria Math" panose="02040503050406030204" pitchFamily="18" charset="0"/>
                </a:endParaRPr>
              </a:p>
              <a:p>
                <a:pPr lvl="3" algn="just">
                  <a:spcBef>
                    <a:spcPts val="600"/>
                  </a:spcBef>
                  <a:spcAft>
                    <a:spcPts val="600"/>
                  </a:spcAft>
                  <a:buClr>
                    <a:srgbClr val="0000FF"/>
                  </a:buClr>
                </a:pPr>
                <a:r>
                  <a:rPr lang="en-US" altLang="zh-CN" sz="2200" b="0" kern="0" dirty="0">
                    <a:solidFill>
                      <a:srgbClr val="000000"/>
                    </a:solidFill>
                    <a:ea typeface="Cambria Math" panose="02040503050406030204" pitchFamily="18" charset="0"/>
                  </a:rPr>
                  <a:t>                                             </a:t>
                </a:r>
                <a14:m>
                  <m:oMath xmlns:m="http://schemas.openxmlformats.org/officeDocument/2006/math">
                    <m:r>
                      <a:rPr lang="en-US" altLang="zh-CN" sz="2200" b="0" i="1" kern="0" smtClean="0">
                        <a:solidFill>
                          <a:srgbClr val="000000"/>
                        </a:solidFill>
                        <a:latin typeface="Cambria Math" panose="02040503050406030204" pitchFamily="18" charset="0"/>
                        <a:ea typeface="Cambria Math" panose="02040503050406030204" pitchFamily="18" charset="0"/>
                      </a:rPr>
                      <m:t>=</m:t>
                    </m:r>
                    <m:r>
                      <m:rPr>
                        <m:sty m:val="p"/>
                      </m:rPr>
                      <a:rPr lang="en-US" altLang="zh-CN" sz="2200" kern="0">
                        <a:solidFill>
                          <a:srgbClr val="000000"/>
                        </a:solidFill>
                        <a:latin typeface="Cambria Math" panose="02040503050406030204" pitchFamily="18" charset="0"/>
                        <a:ea typeface="微软雅黑" panose="020B0503020204020204" pitchFamily="34" charset="-122"/>
                      </a:rPr>
                      <m:t>diag</m:t>
                    </m:r>
                    <m:d>
                      <m:dPr>
                        <m:ctrlPr>
                          <a:rPr lang="en-US" altLang="zh-CN" sz="2200" i="1" kern="0">
                            <a:solidFill>
                              <a:srgbClr val="000000"/>
                            </a:solidFill>
                            <a:latin typeface="Cambria Math" panose="02040503050406030204" pitchFamily="18" charset="0"/>
                            <a:ea typeface="微软雅黑" panose="020B0503020204020204" pitchFamily="34" charset="-122"/>
                          </a:rPr>
                        </m:ctrlPr>
                      </m:dPr>
                      <m:e>
                        <m:sSubSup>
                          <m:sSubSupPr>
                            <m:ctrlPr>
                              <a:rPr lang="en-US" altLang="zh-CN" sz="2200" i="1" kern="0">
                                <a:solidFill>
                                  <a:srgbClr val="000000"/>
                                </a:solidFill>
                                <a:latin typeface="Cambria Math" panose="02040503050406030204" pitchFamily="18" charset="0"/>
                                <a:ea typeface="微软雅黑" panose="020B0503020204020204" pitchFamily="34" charset="-122"/>
                              </a:rPr>
                            </m:ctrlPr>
                          </m:sSubSupPr>
                          <m:e>
                            <m:r>
                              <a:rPr lang="en-US" altLang="zh-CN" sz="2200" i="1" kern="0">
                                <a:solidFill>
                                  <a:srgbClr val="000000"/>
                                </a:solidFill>
                                <a:latin typeface="Cambria Math" panose="02040503050406030204" pitchFamily="18" charset="0"/>
                                <a:ea typeface="微软雅黑" panose="020B0503020204020204" pitchFamily="34" charset="-122"/>
                              </a:rPr>
                              <m:t>𝑓</m:t>
                            </m:r>
                          </m:e>
                          <m:sub>
                            <m:r>
                              <a:rPr lang="en-US" altLang="zh-CN" sz="2200" b="0" i="1" kern="0" smtClean="0">
                                <a:solidFill>
                                  <a:srgbClr val="000000"/>
                                </a:solidFill>
                                <a:latin typeface="Cambria Math" panose="02040503050406030204" pitchFamily="18" charset="0"/>
                                <a:ea typeface="微软雅黑" panose="020B0503020204020204" pitchFamily="34" charset="-122"/>
                              </a:rPr>
                              <m:t>𝐿</m:t>
                            </m:r>
                          </m:sub>
                          <m:sup>
                            <m:r>
                              <a:rPr lang="en-US" altLang="zh-CN" sz="2200" i="1" kern="0">
                                <a:solidFill>
                                  <a:srgbClr val="000000"/>
                                </a:solidFill>
                                <a:latin typeface="Cambria Math" panose="02040503050406030204" pitchFamily="18" charset="0"/>
                                <a:ea typeface="微软雅黑" panose="020B0503020204020204" pitchFamily="34" charset="-122"/>
                              </a:rPr>
                              <m:t>′</m:t>
                            </m:r>
                          </m:sup>
                        </m:sSubSup>
                        <m:d>
                          <m:dPr>
                            <m:ctrlPr>
                              <a:rPr lang="en-US" altLang="zh-CN" sz="2200" i="1" kern="0">
                                <a:solidFill>
                                  <a:srgbClr val="000000"/>
                                </a:solidFill>
                                <a:latin typeface="Cambria Math" panose="02040503050406030204" pitchFamily="18" charset="0"/>
                                <a:ea typeface="微软雅黑" panose="020B0503020204020204" pitchFamily="34" charset="-122"/>
                              </a:rPr>
                            </m:ctrlPr>
                          </m:dPr>
                          <m:e>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𝒛</m:t>
                                </m:r>
                              </m:e>
                              <m:sup>
                                <m:d>
                                  <m:dPr>
                                    <m:ctrlPr>
                                      <a:rPr lang="en-US" altLang="zh-CN" sz="2200" b="0" i="1" kern="0">
                                        <a:solidFill>
                                          <a:srgbClr val="000000"/>
                                        </a:solidFill>
                                        <a:latin typeface="Cambria Math" panose="02040503050406030204" pitchFamily="18" charset="0"/>
                                        <a:ea typeface="微软雅黑" panose="020B0503020204020204" pitchFamily="34" charset="-122"/>
                                      </a:rPr>
                                    </m:ctrlPr>
                                  </m:dPr>
                                  <m:e>
                                    <m:r>
                                      <a:rPr lang="en-US" altLang="zh-CN" sz="2200" b="0" i="1" kern="0" smtClean="0">
                                        <a:solidFill>
                                          <a:srgbClr val="000000"/>
                                        </a:solidFill>
                                        <a:latin typeface="Cambria Math" panose="02040503050406030204" pitchFamily="18" charset="0"/>
                                        <a:ea typeface="微软雅黑" panose="020B0503020204020204" pitchFamily="34" charset="-122"/>
                                      </a:rPr>
                                      <m:t>𝐿</m:t>
                                    </m:r>
                                  </m:e>
                                </m:d>
                              </m:sup>
                            </m:sSup>
                          </m:e>
                        </m:d>
                      </m:e>
                    </m:d>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kern="0">
                            <a:solidFill>
                              <a:srgbClr val="000000"/>
                            </a:solidFill>
                            <a:latin typeface="Cambria Math" panose="02040503050406030204" pitchFamily="18" charset="0"/>
                            <a:ea typeface="楷体" panose="02010609060101010101" pitchFamily="49" charset="-122"/>
                          </a:rPr>
                          <m:t>𝐿</m:t>
                        </m:r>
                        <m:d>
                          <m:dPr>
                            <m:ctrlPr>
                              <a:rPr lang="en-US" altLang="zh-CN" sz="2200" i="1" kern="0">
                                <a:solidFill>
                                  <a:srgbClr val="000000"/>
                                </a:solidFill>
                                <a:latin typeface="Cambria Math" panose="02040503050406030204" pitchFamily="18" charset="0"/>
                                <a:ea typeface="楷体" panose="02010609060101010101" pitchFamily="49" charset="-122"/>
                              </a:rPr>
                            </m:ctrlPr>
                          </m:dPr>
                          <m:e>
                            <m:r>
                              <a:rPr lang="en-US" altLang="zh-CN" sz="2200" kern="0">
                                <a:solidFill>
                                  <a:srgbClr val="000000"/>
                                </a:solidFill>
                                <a:latin typeface="Cambria Math" panose="02040503050406030204" pitchFamily="18" charset="0"/>
                                <a:ea typeface="楷体" panose="02010609060101010101" pitchFamily="49" charset="-122"/>
                              </a:rPr>
                              <m:t>𝒚</m:t>
                            </m:r>
                            <m:r>
                              <a:rPr lang="en-US" altLang="zh-CN" sz="2200" kern="0">
                                <a:solidFill>
                                  <a:srgbClr val="000000"/>
                                </a:solidFill>
                                <a:latin typeface="Cambria Math" panose="02040503050406030204" pitchFamily="18" charset="0"/>
                                <a:ea typeface="楷体" panose="02010609060101010101" pitchFamily="49" charset="-122"/>
                              </a:rPr>
                              <m:t>,</m:t>
                            </m:r>
                            <m:acc>
                              <m:accPr>
                                <m:chr m:val="̂"/>
                                <m:ctrlPr>
                                  <a:rPr lang="en-US" altLang="zh-CN" sz="2200" i="1" kern="0">
                                    <a:solidFill>
                                      <a:srgbClr val="000000"/>
                                    </a:solidFill>
                                    <a:latin typeface="Cambria Math" panose="02040503050406030204" pitchFamily="18" charset="0"/>
                                    <a:ea typeface="楷体" panose="02010609060101010101" pitchFamily="49" charset="-122"/>
                                  </a:rPr>
                                </m:ctrlPr>
                              </m:accPr>
                              <m:e>
                                <m:r>
                                  <a:rPr lang="en-US" altLang="zh-CN" sz="2200" kern="0">
                                    <a:solidFill>
                                      <a:srgbClr val="000000"/>
                                    </a:solidFill>
                                    <a:latin typeface="Cambria Math" panose="02040503050406030204" pitchFamily="18" charset="0"/>
                                    <a:ea typeface="楷体" panose="02010609060101010101" pitchFamily="49" charset="-122"/>
                                  </a:rPr>
                                  <m:t>𝒚</m:t>
                                </m:r>
                              </m:e>
                            </m:acc>
                          </m:e>
                        </m:d>
                      </m:num>
                      <m:den>
                        <m:r>
                          <a:rPr lang="zh-CN" altLang="en-US" sz="2200" i="1" kern="0">
                            <a:solidFill>
                              <a:srgbClr val="000000"/>
                            </a:solidFill>
                            <a:latin typeface="Cambria Math" panose="02040503050406030204" pitchFamily="18" charset="0"/>
                            <a:ea typeface="微软雅黑" panose="020B0503020204020204" pitchFamily="34" charset="-122"/>
                          </a:rPr>
                          <m:t>𝜕</m:t>
                        </m:r>
                        <m:acc>
                          <m:accPr>
                            <m:chr m:val="̂"/>
                            <m:ctrlPr>
                              <a:rPr lang="en-US" altLang="zh-CN" sz="2400" i="1" kern="0">
                                <a:solidFill>
                                  <a:srgbClr val="000000"/>
                                </a:solidFill>
                                <a:latin typeface="Cambria Math" panose="02040503050406030204" pitchFamily="18" charset="0"/>
                                <a:ea typeface="楷体" panose="02010609060101010101" pitchFamily="49" charset="-122"/>
                              </a:rPr>
                            </m:ctrlPr>
                          </m:accPr>
                          <m:e>
                            <m:r>
                              <a:rPr lang="en-US" altLang="zh-CN" sz="2400" kern="0">
                                <a:solidFill>
                                  <a:srgbClr val="000000"/>
                                </a:solidFill>
                                <a:latin typeface="Cambria Math" panose="02040503050406030204" pitchFamily="18" charset="0"/>
                                <a:ea typeface="楷体" panose="02010609060101010101" pitchFamily="49" charset="-122"/>
                              </a:rPr>
                              <m:t>𝒚</m:t>
                            </m:r>
                          </m:e>
                        </m:acc>
                      </m:den>
                    </m:f>
                  </m:oMath>
                </a14:m>
                <a:endParaRPr lang="en-US" altLang="zh-CN" sz="2400" i="1" kern="0" dirty="0">
                  <a:solidFill>
                    <a:srgbClr val="000000"/>
                  </a:solidFill>
                  <a:latin typeface="Cambria Math" panose="02040503050406030204" pitchFamily="18" charset="0"/>
                  <a:ea typeface="楷体" panose="02010609060101010101" pitchFamily="49" charset="-122"/>
                </a:endParaRPr>
              </a:p>
              <a:p>
                <a:pPr lvl="3" algn="just">
                  <a:spcBef>
                    <a:spcPts val="600"/>
                  </a:spcBef>
                  <a:spcAft>
                    <a:spcPts val="600"/>
                  </a:spcAft>
                  <a:buClr>
                    <a:srgbClr val="0000FF"/>
                  </a:buClr>
                </a:pPr>
                <a:r>
                  <a:rPr lang="en-US" altLang="zh-CN" sz="2200" b="0" kern="0" dirty="0">
                    <a:solidFill>
                      <a:srgbClr val="000000"/>
                    </a:solidFill>
                    <a:ea typeface="Cambria Math" panose="02040503050406030204" pitchFamily="18" charset="0"/>
                  </a:rPr>
                  <a:t>                                             </a:t>
                </a:r>
                <a14:m>
                  <m:oMath xmlns:m="http://schemas.openxmlformats.org/officeDocument/2006/math">
                    <m:r>
                      <a:rPr lang="en-US" altLang="zh-CN" sz="2200" b="0" i="1" kern="0" smtClean="0">
                        <a:solidFill>
                          <a:srgbClr val="000000"/>
                        </a:solidFill>
                        <a:latin typeface="Cambria Math" panose="02040503050406030204" pitchFamily="18" charset="0"/>
                        <a:ea typeface="Cambria Math" panose="02040503050406030204" pitchFamily="18" charset="0"/>
                      </a:rPr>
                      <m:t>=</m:t>
                    </m:r>
                    <m:sSubSup>
                      <m:sSubSupPr>
                        <m:ctrlPr>
                          <a:rPr lang="en-US" altLang="zh-CN" sz="2200" i="1" kern="0">
                            <a:solidFill>
                              <a:srgbClr val="000000"/>
                            </a:solidFill>
                            <a:latin typeface="Cambria Math" panose="02040503050406030204" pitchFamily="18" charset="0"/>
                            <a:ea typeface="微软雅黑" panose="020B0503020204020204" pitchFamily="34" charset="-122"/>
                          </a:rPr>
                        </m:ctrlPr>
                      </m:sSubSupPr>
                      <m:e>
                        <m:r>
                          <a:rPr lang="en-US" altLang="zh-CN" sz="2200" i="1" kern="0">
                            <a:solidFill>
                              <a:srgbClr val="000000"/>
                            </a:solidFill>
                            <a:latin typeface="Cambria Math" panose="02040503050406030204" pitchFamily="18" charset="0"/>
                            <a:ea typeface="微软雅黑" panose="020B0503020204020204" pitchFamily="34" charset="-122"/>
                          </a:rPr>
                          <m:t>𝑓</m:t>
                        </m:r>
                      </m:e>
                      <m:sub>
                        <m:r>
                          <a:rPr lang="en-US" altLang="zh-CN" sz="2200" i="1" kern="0">
                            <a:solidFill>
                              <a:srgbClr val="000000"/>
                            </a:solidFill>
                            <a:latin typeface="Cambria Math" panose="02040503050406030204" pitchFamily="18" charset="0"/>
                            <a:ea typeface="微软雅黑" panose="020B0503020204020204" pitchFamily="34" charset="-122"/>
                          </a:rPr>
                          <m:t>𝐿</m:t>
                        </m:r>
                      </m:sub>
                      <m:sup>
                        <m:r>
                          <a:rPr lang="en-US" altLang="zh-CN" sz="2200" i="1" kern="0">
                            <a:solidFill>
                              <a:srgbClr val="000000"/>
                            </a:solidFill>
                            <a:latin typeface="Cambria Math" panose="02040503050406030204" pitchFamily="18" charset="0"/>
                            <a:ea typeface="微软雅黑" panose="020B0503020204020204" pitchFamily="34" charset="-122"/>
                          </a:rPr>
                          <m:t>′</m:t>
                        </m:r>
                      </m:sup>
                    </m:sSubSup>
                    <m:d>
                      <m:dPr>
                        <m:ctrlPr>
                          <a:rPr lang="en-US" altLang="zh-CN" sz="2200" i="1" kern="0">
                            <a:solidFill>
                              <a:srgbClr val="000000"/>
                            </a:solidFill>
                            <a:latin typeface="Cambria Math" panose="02040503050406030204" pitchFamily="18" charset="0"/>
                            <a:ea typeface="微软雅黑" panose="020B0503020204020204" pitchFamily="34" charset="-122"/>
                          </a:rPr>
                        </m:ctrlPr>
                      </m:dPr>
                      <m:e>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𝒛</m:t>
                            </m:r>
                          </m:e>
                          <m:sup>
                            <m:d>
                              <m:dPr>
                                <m:ctrlPr>
                                  <a:rPr lang="en-US" altLang="zh-CN" sz="2200" i="1" kern="0">
                                    <a:solidFill>
                                      <a:srgbClr val="000000"/>
                                    </a:solidFill>
                                    <a:latin typeface="Cambria Math" panose="02040503050406030204" pitchFamily="18" charset="0"/>
                                    <a:ea typeface="微软雅黑" panose="020B0503020204020204" pitchFamily="34" charset="-122"/>
                                  </a:rPr>
                                </m:ctrlPr>
                              </m:dPr>
                              <m:e>
                                <m:r>
                                  <a:rPr lang="en-US" altLang="zh-CN" sz="2200" i="1" kern="0">
                                    <a:solidFill>
                                      <a:srgbClr val="000000"/>
                                    </a:solidFill>
                                    <a:latin typeface="Cambria Math" panose="02040503050406030204" pitchFamily="18" charset="0"/>
                                    <a:ea typeface="微软雅黑" panose="020B0503020204020204" pitchFamily="34" charset="-122"/>
                                  </a:rPr>
                                  <m:t>𝐿</m:t>
                                </m:r>
                              </m:e>
                            </m:d>
                          </m:sup>
                        </m:sSup>
                      </m:e>
                    </m:d>
                    <m:r>
                      <a:rPr lang="en-US" altLang="zh-CN" sz="2200" i="1" kern="0">
                        <a:solidFill>
                          <a:srgbClr val="000000"/>
                        </a:solidFill>
                        <a:latin typeface="Cambria Math" panose="02040503050406030204" pitchFamily="18" charset="0"/>
                        <a:ea typeface="Cambria Math" panose="02040503050406030204" pitchFamily="18" charset="0"/>
                      </a:rPr>
                      <m:t>⊙</m:t>
                    </m:r>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kern="0">
                            <a:solidFill>
                              <a:srgbClr val="000000"/>
                            </a:solidFill>
                            <a:latin typeface="Cambria Math" panose="02040503050406030204" pitchFamily="18" charset="0"/>
                            <a:ea typeface="楷体" panose="02010609060101010101" pitchFamily="49" charset="-122"/>
                          </a:rPr>
                          <m:t>𝐿</m:t>
                        </m:r>
                        <m:d>
                          <m:dPr>
                            <m:ctrlPr>
                              <a:rPr lang="en-US" altLang="zh-CN" sz="2200" i="1" kern="0">
                                <a:solidFill>
                                  <a:srgbClr val="000000"/>
                                </a:solidFill>
                                <a:latin typeface="Cambria Math" panose="02040503050406030204" pitchFamily="18" charset="0"/>
                                <a:ea typeface="楷体" panose="02010609060101010101" pitchFamily="49" charset="-122"/>
                              </a:rPr>
                            </m:ctrlPr>
                          </m:dPr>
                          <m:e>
                            <m:r>
                              <a:rPr lang="en-US" altLang="zh-CN" sz="2200" kern="0">
                                <a:solidFill>
                                  <a:srgbClr val="000000"/>
                                </a:solidFill>
                                <a:latin typeface="Cambria Math" panose="02040503050406030204" pitchFamily="18" charset="0"/>
                                <a:ea typeface="楷体" panose="02010609060101010101" pitchFamily="49" charset="-122"/>
                              </a:rPr>
                              <m:t>𝒚</m:t>
                            </m:r>
                            <m:r>
                              <a:rPr lang="en-US" altLang="zh-CN" sz="2200" kern="0">
                                <a:solidFill>
                                  <a:srgbClr val="000000"/>
                                </a:solidFill>
                                <a:latin typeface="Cambria Math" panose="02040503050406030204" pitchFamily="18" charset="0"/>
                                <a:ea typeface="楷体" panose="02010609060101010101" pitchFamily="49" charset="-122"/>
                              </a:rPr>
                              <m:t>,</m:t>
                            </m:r>
                            <m:acc>
                              <m:accPr>
                                <m:chr m:val="̂"/>
                                <m:ctrlPr>
                                  <a:rPr lang="en-US" altLang="zh-CN" sz="2200" i="1" kern="0">
                                    <a:solidFill>
                                      <a:srgbClr val="000000"/>
                                    </a:solidFill>
                                    <a:latin typeface="Cambria Math" panose="02040503050406030204" pitchFamily="18" charset="0"/>
                                    <a:ea typeface="楷体" panose="02010609060101010101" pitchFamily="49" charset="-122"/>
                                  </a:rPr>
                                </m:ctrlPr>
                              </m:accPr>
                              <m:e>
                                <m:r>
                                  <a:rPr lang="en-US" altLang="zh-CN" sz="2200" kern="0">
                                    <a:solidFill>
                                      <a:srgbClr val="000000"/>
                                    </a:solidFill>
                                    <a:latin typeface="Cambria Math" panose="02040503050406030204" pitchFamily="18" charset="0"/>
                                    <a:ea typeface="楷体" panose="02010609060101010101" pitchFamily="49" charset="-122"/>
                                  </a:rPr>
                                  <m:t>𝒚</m:t>
                                </m:r>
                              </m:e>
                            </m:acc>
                          </m:e>
                        </m:d>
                      </m:num>
                      <m:den>
                        <m:r>
                          <a:rPr lang="zh-CN" altLang="en-US" sz="2200" i="1" kern="0">
                            <a:solidFill>
                              <a:srgbClr val="000000"/>
                            </a:solidFill>
                            <a:latin typeface="Cambria Math" panose="02040503050406030204" pitchFamily="18" charset="0"/>
                            <a:ea typeface="微软雅黑" panose="020B0503020204020204" pitchFamily="34" charset="-122"/>
                          </a:rPr>
                          <m:t>𝜕</m:t>
                        </m:r>
                        <m:acc>
                          <m:accPr>
                            <m:chr m:val="̂"/>
                            <m:ctrlPr>
                              <a:rPr lang="en-US" altLang="zh-CN" sz="2400" i="1" kern="0">
                                <a:solidFill>
                                  <a:srgbClr val="000000"/>
                                </a:solidFill>
                                <a:latin typeface="Cambria Math" panose="02040503050406030204" pitchFamily="18" charset="0"/>
                                <a:ea typeface="楷体" panose="02010609060101010101" pitchFamily="49" charset="-122"/>
                              </a:rPr>
                            </m:ctrlPr>
                          </m:accPr>
                          <m:e>
                            <m:r>
                              <a:rPr lang="en-US" altLang="zh-CN" sz="2400" kern="0">
                                <a:solidFill>
                                  <a:srgbClr val="000000"/>
                                </a:solidFill>
                                <a:latin typeface="Cambria Math" panose="02040503050406030204" pitchFamily="18" charset="0"/>
                                <a:ea typeface="楷体" panose="02010609060101010101" pitchFamily="49" charset="-122"/>
                              </a:rPr>
                              <m:t>𝒚</m:t>
                            </m:r>
                          </m:e>
                        </m:acc>
                      </m:den>
                    </m:f>
                    <m:r>
                      <a:rPr lang="en-US" altLang="zh-CN" sz="2200" i="1" kern="0">
                        <a:solidFill>
                          <a:srgbClr val="000000"/>
                        </a:solidFill>
                        <a:latin typeface="Cambria Math" panose="02040503050406030204" pitchFamily="18" charset="0"/>
                        <a:ea typeface="Cambria Math" panose="02040503050406030204" pitchFamily="18" charset="0"/>
                      </a:rPr>
                      <m:t>∈</m:t>
                    </m:r>
                    <m:sSup>
                      <m:sSupPr>
                        <m:ctrlPr>
                          <a:rPr lang="en-US" altLang="zh-CN" sz="2200" i="1" kern="0">
                            <a:solidFill>
                              <a:srgbClr val="000000"/>
                            </a:solidFill>
                            <a:latin typeface="Cambria Math" panose="02040503050406030204" pitchFamily="18" charset="0"/>
                            <a:ea typeface="Cambria Math" panose="02040503050406030204" pitchFamily="18" charset="0"/>
                          </a:rPr>
                        </m:ctrlPr>
                      </m:sSupPr>
                      <m:e>
                        <m:r>
                          <a:rPr lang="en-US" altLang="zh-CN" sz="2200" i="1" kern="0">
                            <a:solidFill>
                              <a:srgbClr val="000000"/>
                            </a:solidFill>
                            <a:latin typeface="Cambria Math" panose="02040503050406030204" pitchFamily="18" charset="0"/>
                            <a:ea typeface="Cambria Math" panose="02040503050406030204" pitchFamily="18" charset="0"/>
                          </a:rPr>
                          <m:t>ℝ</m:t>
                        </m:r>
                      </m:e>
                      <m:sup>
                        <m:sSub>
                          <m:sSubPr>
                            <m:ctrlPr>
                              <a:rPr lang="en-US" altLang="zh-CN" sz="2200" i="1" kern="0">
                                <a:solidFill>
                                  <a:srgbClr val="000000"/>
                                </a:solidFill>
                                <a:latin typeface="Cambria Math" panose="02040503050406030204" pitchFamily="18" charset="0"/>
                                <a:ea typeface="微软雅黑" panose="020B0503020204020204" pitchFamily="34" charset="-122"/>
                              </a:rPr>
                            </m:ctrlPr>
                          </m:sSubPr>
                          <m:e>
                            <m:r>
                              <a:rPr lang="en-US" altLang="zh-CN" sz="2200" i="1" kern="0">
                                <a:solidFill>
                                  <a:srgbClr val="000000"/>
                                </a:solidFill>
                                <a:latin typeface="Cambria Math" panose="02040503050406030204" pitchFamily="18" charset="0"/>
                                <a:ea typeface="微软雅黑" panose="020B0503020204020204" pitchFamily="34" charset="-122"/>
                              </a:rPr>
                              <m:t>𝑀</m:t>
                            </m:r>
                          </m:e>
                          <m:sub>
                            <m:r>
                              <a:rPr lang="en-US" altLang="zh-CN" sz="2200" b="0" i="1" kern="0" smtClean="0">
                                <a:solidFill>
                                  <a:srgbClr val="000000"/>
                                </a:solidFill>
                                <a:latin typeface="Cambria Math" panose="02040503050406030204" pitchFamily="18" charset="0"/>
                                <a:ea typeface="微软雅黑" panose="020B0503020204020204" pitchFamily="34" charset="-122"/>
                              </a:rPr>
                              <m:t>𝐿</m:t>
                            </m:r>
                          </m:sub>
                        </m:sSub>
                      </m:sup>
                    </m:sSup>
                  </m:oMath>
                </a14:m>
                <a:endParaRPr lang="en-US" altLang="zh-CN" sz="2200" kern="0" dirty="0">
                  <a:solidFill>
                    <a:srgbClr val="000000"/>
                  </a:solidFill>
                  <a:latin typeface="微软雅黑" panose="020B0503020204020204" pitchFamily="34" charset="-122"/>
                  <a:ea typeface="微软雅黑" panose="020B0503020204020204" pitchFamily="34"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1" y="773472"/>
                <a:ext cx="12192001" cy="6084528"/>
              </a:xfrm>
              <a:prstGeom prst="rect">
                <a:avLst/>
              </a:prstGeom>
              <a:blipFill rotWithShape="1">
                <a:blip r:embed="rId1"/>
                <a:stretch>
                  <a:fillRect l="-65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 name="矩形 2">
                <a:extLst>
                  <a:ext uri="{FF2B5EF4-FFF2-40B4-BE49-F238E27FC236}">
                    <ele attr="{7211DE84-A478-4128-8540-38C819ECCE65}"/>
                  </a:ext>
                </a:extLst>
              </p:cNvPr>
              <p:cNvSpPr/>
              <p:nvPr/>
            </p:nvSpPr>
            <p:spPr>
              <a:xfrm>
                <a:off x="2638424" y="5308167"/>
                <a:ext cx="7029451" cy="86403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anchor="ctr" anchorCtr="0">
                <a:noAutofit/>
              </a:bodyPr>
              <a:lstStyle/>
              <a:p>
                <a:pPr lvl="1" algn="just">
                  <a:spcBef>
                    <a:spcPts val="600"/>
                  </a:spcBef>
                  <a:spcAft>
                    <a:spcPts val="600"/>
                  </a:spcAft>
                  <a:buClr>
                    <a:srgbClr val="0000FF"/>
                  </a:buClr>
                </a:pPr>
                <a:r>
                  <a:rPr lang="en-US" altLang="zh-CN" sz="2200" kern="0" dirty="0">
                    <a:solidFill>
                      <a:srgbClr val="000000"/>
                    </a:solidFill>
                    <a:ea typeface="微软雅黑" panose="020B0503020204020204" pitchFamily="34" charset="-122"/>
                  </a:rPr>
                  <a:t>  </a:t>
                </a:r>
                <a14:m>
                  <m:oMath xmlns:m="http://schemas.openxmlformats.org/officeDocument/2006/math">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zh-CN" altLang="en-US" sz="2200" b="1" i="1" kern="0">
                            <a:solidFill>
                              <a:srgbClr val="000000"/>
                            </a:solidFill>
                            <a:latin typeface="Cambria Math" panose="02040503050406030204" pitchFamily="18" charset="0"/>
                            <a:ea typeface="微软雅黑" panose="020B0503020204020204" pitchFamily="34" charset="-122"/>
                          </a:rPr>
                          <m:t>𝜹</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r>
                      <a:rPr lang="en-US" altLang="zh-CN" sz="2200" i="1" kern="0">
                        <a:solidFill>
                          <a:srgbClr val="000000"/>
                        </a:solidFill>
                        <a:latin typeface="Cambria Math" panose="02040503050406030204" pitchFamily="18" charset="0"/>
                        <a:ea typeface="Cambria Math" panose="02040503050406030204" pitchFamily="18" charset="0"/>
                      </a:rPr>
                      <m:t>≜</m:t>
                    </m:r>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kern="0">
                            <a:solidFill>
                              <a:srgbClr val="000000"/>
                            </a:solidFill>
                            <a:latin typeface="Cambria Math" panose="02040503050406030204" pitchFamily="18" charset="0"/>
                            <a:ea typeface="楷体" panose="02010609060101010101" pitchFamily="49" charset="-122"/>
                          </a:rPr>
                          <m:t>𝐿</m:t>
                        </m:r>
                        <m:r>
                          <a:rPr lang="en-US" altLang="zh-CN" sz="2200" kern="0">
                            <a:solidFill>
                              <a:srgbClr val="000000"/>
                            </a:solidFill>
                            <a:latin typeface="Cambria Math" panose="02040503050406030204" pitchFamily="18" charset="0"/>
                            <a:ea typeface="楷体" panose="02010609060101010101" pitchFamily="49" charset="-122"/>
                          </a:rPr>
                          <m:t>(</m:t>
                        </m:r>
                        <m:r>
                          <a:rPr lang="en-US" altLang="zh-CN" sz="2200" kern="0">
                            <a:solidFill>
                              <a:srgbClr val="000000"/>
                            </a:solidFill>
                            <a:latin typeface="Cambria Math" panose="02040503050406030204" pitchFamily="18" charset="0"/>
                            <a:ea typeface="楷体" panose="02010609060101010101" pitchFamily="49" charset="-122"/>
                          </a:rPr>
                          <m:t>𝒚</m:t>
                        </m:r>
                        <m:r>
                          <a:rPr lang="en-US" altLang="zh-CN" sz="2200" kern="0">
                            <a:solidFill>
                              <a:srgbClr val="000000"/>
                            </a:solidFill>
                            <a:latin typeface="Cambria Math" panose="02040503050406030204" pitchFamily="18" charset="0"/>
                            <a:ea typeface="楷体" panose="02010609060101010101" pitchFamily="49" charset="-122"/>
                          </a:rPr>
                          <m:t>,</m:t>
                        </m:r>
                        <m:acc>
                          <m:accPr>
                            <m:chr m:val="̂"/>
                            <m:ctrlPr>
                              <a:rPr lang="en-US" altLang="zh-CN" sz="2200" i="1" kern="0">
                                <a:solidFill>
                                  <a:srgbClr val="000000"/>
                                </a:solidFill>
                                <a:latin typeface="Cambria Math" panose="02040503050406030204" pitchFamily="18" charset="0"/>
                                <a:ea typeface="楷体" panose="02010609060101010101" pitchFamily="49" charset="-122"/>
                              </a:rPr>
                            </m:ctrlPr>
                          </m:accPr>
                          <m:e>
                            <m:r>
                              <a:rPr lang="en-US" altLang="zh-CN" sz="2200" kern="0">
                                <a:solidFill>
                                  <a:srgbClr val="000000"/>
                                </a:solidFill>
                                <a:latin typeface="Cambria Math" panose="02040503050406030204" pitchFamily="18" charset="0"/>
                                <a:ea typeface="楷体" panose="02010609060101010101" pitchFamily="49" charset="-122"/>
                              </a:rPr>
                              <m:t>𝒚</m:t>
                            </m:r>
                          </m:e>
                        </m:acc>
                        <m:r>
                          <a:rPr lang="en-US" altLang="zh-CN" sz="2200" kern="0">
                            <a:solidFill>
                              <a:srgbClr val="000000"/>
                            </a:solidFill>
                            <a:latin typeface="Cambria Math" panose="02040503050406030204" pitchFamily="18" charset="0"/>
                            <a:ea typeface="楷体" panose="02010609060101010101" pitchFamily="49" charset="-122"/>
                          </a:rPr>
                          <m:t>)</m:t>
                        </m:r>
                      </m:num>
                      <m:den>
                        <m:r>
                          <a:rPr lang="zh-CN" altLang="en-US" sz="2200" i="1" kern="0">
                            <a:solidFill>
                              <a:srgbClr val="000000"/>
                            </a:solidFill>
                            <a:latin typeface="Cambria Math" panose="02040503050406030204" pitchFamily="18" charset="0"/>
                            <a:ea typeface="微软雅黑" panose="020B0503020204020204" pitchFamily="34" charset="-122"/>
                          </a:rPr>
                          <m:t>𝜕</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𝒛</m:t>
                            </m:r>
                          </m:e>
                          <m:sup>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m:t>
                            </m:r>
                          </m:sup>
                        </m:sSup>
                      </m:den>
                    </m:f>
                    <m:r>
                      <a:rPr lang="en-US" altLang="zh-CN" sz="2200" i="1" kern="0">
                        <a:solidFill>
                          <a:srgbClr val="000000"/>
                        </a:solidFill>
                        <a:latin typeface="Cambria Math" panose="02040503050406030204" pitchFamily="18" charset="0"/>
                        <a:ea typeface="微软雅黑" panose="020B0503020204020204" pitchFamily="34" charset="-122"/>
                      </a:rPr>
                      <m:t>=</m:t>
                    </m:r>
                  </m:oMath>
                </a14:m>
                <a:r>
                  <a:rPr lang="en-US" altLang="zh-CN" sz="2200" kern="0" dirty="0">
                    <a:solidFill>
                      <a:srgbClr val="000000"/>
                    </a:solidFill>
                    <a:ea typeface="微软雅黑" panose="020B0503020204020204" pitchFamily="34" charset="-122"/>
                  </a:rPr>
                  <a:t> </a:t>
                </a:r>
                <a14:m>
                  <m:oMath xmlns:m="http://schemas.openxmlformats.org/officeDocument/2006/math">
                    <m:sSubSup>
                      <m:sSubSupPr>
                        <m:ctrlPr>
                          <a:rPr lang="en-US" altLang="zh-CN" sz="2200" i="1" kern="0">
                            <a:solidFill>
                              <a:srgbClr val="000000"/>
                            </a:solidFill>
                            <a:latin typeface="Cambria Math" panose="02040503050406030204" pitchFamily="18" charset="0"/>
                            <a:ea typeface="微软雅黑" panose="020B0503020204020204" pitchFamily="34" charset="-122"/>
                          </a:rPr>
                        </m:ctrlPr>
                      </m:sSubSupPr>
                      <m:e>
                        <m:r>
                          <a:rPr lang="en-US" altLang="zh-CN" sz="2200" i="1" kern="0">
                            <a:solidFill>
                              <a:srgbClr val="000000"/>
                            </a:solidFill>
                            <a:latin typeface="Cambria Math" panose="02040503050406030204" pitchFamily="18" charset="0"/>
                            <a:ea typeface="微软雅黑" panose="020B0503020204020204" pitchFamily="34" charset="-122"/>
                          </a:rPr>
                          <m:t>𝑓</m:t>
                        </m:r>
                      </m:e>
                      <m:sub>
                        <m:r>
                          <a:rPr lang="en-US" altLang="zh-CN" sz="2200" i="1" kern="0">
                            <a:solidFill>
                              <a:srgbClr val="000000"/>
                            </a:solidFill>
                            <a:latin typeface="Cambria Math" panose="02040503050406030204" pitchFamily="18" charset="0"/>
                            <a:ea typeface="微软雅黑" panose="020B0503020204020204" pitchFamily="34" charset="-122"/>
                          </a:rPr>
                          <m:t>𝑙</m:t>
                        </m:r>
                      </m:sub>
                      <m:sup>
                        <m:r>
                          <a:rPr lang="en-US" altLang="zh-CN" sz="2200" i="1" kern="0">
                            <a:solidFill>
                              <a:srgbClr val="000000"/>
                            </a:solidFill>
                            <a:latin typeface="Cambria Math" panose="02040503050406030204" pitchFamily="18" charset="0"/>
                            <a:ea typeface="微软雅黑" panose="020B0503020204020204" pitchFamily="34" charset="-122"/>
                          </a:rPr>
                          <m:t>′</m:t>
                        </m:r>
                      </m:sup>
                    </m:sSubSup>
                    <m:d>
                      <m:dPr>
                        <m:ctrlPr>
                          <a:rPr lang="en-US" altLang="zh-CN" sz="2200" i="1" kern="0">
                            <a:solidFill>
                              <a:srgbClr val="000000"/>
                            </a:solidFill>
                            <a:latin typeface="Cambria Math" panose="02040503050406030204" pitchFamily="18" charset="0"/>
                            <a:ea typeface="微软雅黑" panose="020B0503020204020204" pitchFamily="34" charset="-122"/>
                          </a:rPr>
                        </m:ctrlPr>
                      </m:dPr>
                      <m:e>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𝒛</m:t>
                            </m:r>
                          </m:e>
                          <m:sup>
                            <m:d>
                              <m:dPr>
                                <m:ctrlPr>
                                  <a:rPr lang="en-US" altLang="zh-CN" sz="2200" i="1" kern="0">
                                    <a:solidFill>
                                      <a:srgbClr val="000000"/>
                                    </a:solidFill>
                                    <a:latin typeface="Cambria Math" panose="02040503050406030204" pitchFamily="18" charset="0"/>
                                    <a:ea typeface="微软雅黑" panose="020B0503020204020204" pitchFamily="34" charset="-122"/>
                                  </a:rPr>
                                </m:ctrlPr>
                              </m:dPr>
                              <m:e>
                                <m:r>
                                  <a:rPr lang="en-US" altLang="zh-CN" sz="2200" i="1" kern="0">
                                    <a:solidFill>
                                      <a:srgbClr val="000000"/>
                                    </a:solidFill>
                                    <a:latin typeface="Cambria Math" panose="02040503050406030204" pitchFamily="18" charset="0"/>
                                    <a:ea typeface="微软雅黑" panose="020B0503020204020204" pitchFamily="34" charset="-122"/>
                                  </a:rPr>
                                  <m:t>𝑙</m:t>
                                </m:r>
                              </m:e>
                            </m:d>
                          </m:sup>
                        </m:sSup>
                      </m:e>
                    </m:d>
                    <m:r>
                      <a:rPr lang="en-US" altLang="zh-CN" sz="2200" i="1" kern="0">
                        <a:solidFill>
                          <a:srgbClr val="000000"/>
                        </a:solidFill>
                        <a:latin typeface="Cambria Math" panose="02040503050406030204" pitchFamily="18" charset="0"/>
                        <a:ea typeface="Cambria Math" panose="02040503050406030204" pitchFamily="18" charset="0"/>
                      </a:rPr>
                      <m:t>⊙</m:t>
                    </m:r>
                    <m:d>
                      <m:dPr>
                        <m:ctrlPr>
                          <a:rPr lang="en-US" altLang="zh-CN" sz="2200" i="1" kern="0">
                            <a:solidFill>
                              <a:srgbClr val="000000"/>
                            </a:solidFill>
                            <a:latin typeface="Cambria Math" panose="02040503050406030204" pitchFamily="18" charset="0"/>
                            <a:ea typeface="微软雅黑" panose="020B0503020204020204" pitchFamily="34" charset="-122"/>
                          </a:rPr>
                        </m:ctrlPr>
                      </m:dPr>
                      <m:e>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d>
                              <m:dPr>
                                <m:ctrlPr>
                                  <a:rPr lang="en-US" altLang="zh-CN" sz="2200" i="1" kern="0">
                                    <a:solidFill>
                                      <a:srgbClr val="000000"/>
                                    </a:solidFill>
                                    <a:latin typeface="Cambria Math" panose="02040503050406030204" pitchFamily="18" charset="0"/>
                                    <a:ea typeface="微软雅黑" panose="020B0503020204020204" pitchFamily="34" charset="-122"/>
                                  </a:rPr>
                                </m:ctrlPr>
                              </m:dPr>
                              <m:e>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en-US" altLang="zh-CN" sz="2200" b="1" i="1" kern="0">
                                        <a:solidFill>
                                          <a:srgbClr val="000000"/>
                                        </a:solidFill>
                                        <a:latin typeface="Cambria Math" panose="02040503050406030204" pitchFamily="18" charset="0"/>
                                        <a:ea typeface="微软雅黑" panose="020B0503020204020204" pitchFamily="34" charset="-122"/>
                                      </a:rPr>
                                      <m:t>𝑾</m:t>
                                    </m:r>
                                  </m:e>
                                  <m:sup>
                                    <m:d>
                                      <m:dPr>
                                        <m:ctrlPr>
                                          <a:rPr lang="en-US" altLang="zh-CN" sz="2200" i="1" kern="0">
                                            <a:solidFill>
                                              <a:srgbClr val="000000"/>
                                            </a:solidFill>
                                            <a:latin typeface="Cambria Math" panose="02040503050406030204" pitchFamily="18" charset="0"/>
                                            <a:ea typeface="微软雅黑" panose="020B0503020204020204" pitchFamily="34" charset="-122"/>
                                          </a:rPr>
                                        </m:ctrlPr>
                                      </m:dPr>
                                      <m:e>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+1</m:t>
                                        </m:r>
                                      </m:e>
                                    </m:d>
                                  </m:sup>
                                </m:sSup>
                              </m:e>
                            </m:d>
                          </m:e>
                          <m:sup>
                            <m:r>
                              <m:rPr>
                                <m:sty m:val="p"/>
                              </m:rPr>
                              <a:rPr lang="en-US" altLang="zh-CN" sz="2200" kern="0">
                                <a:solidFill>
                                  <a:srgbClr val="000000"/>
                                </a:solidFill>
                                <a:latin typeface="Cambria Math" panose="02040503050406030204" pitchFamily="18" charset="0"/>
                                <a:ea typeface="微软雅黑" panose="020B0503020204020204" pitchFamily="34" charset="-122"/>
                              </a:rPr>
                              <m:t>T</m:t>
                            </m:r>
                          </m:sup>
                        </m:sSup>
                        <m:r>
                          <a:rPr lang="en-US" altLang="zh-CN" sz="2200" i="1" kern="0">
                            <a:solidFill>
                              <a:srgbClr val="000000"/>
                            </a:solidFill>
                            <a:latin typeface="Cambria Math" panose="02040503050406030204" pitchFamily="18" charset="0"/>
                            <a:ea typeface="微软雅黑" panose="020B0503020204020204" pitchFamily="34" charset="-122"/>
                          </a:rPr>
                          <m:t> </m:t>
                        </m:r>
                        <m:sSup>
                          <m:sSupPr>
                            <m:ctrlPr>
                              <a:rPr lang="en-US" altLang="zh-CN" sz="2200" i="1" kern="0">
                                <a:solidFill>
                                  <a:srgbClr val="000000"/>
                                </a:solidFill>
                                <a:latin typeface="Cambria Math" panose="02040503050406030204" pitchFamily="18" charset="0"/>
                                <a:ea typeface="微软雅黑" panose="020B0503020204020204" pitchFamily="34" charset="-122"/>
                              </a:rPr>
                            </m:ctrlPr>
                          </m:sSupPr>
                          <m:e>
                            <m:r>
                              <a:rPr lang="zh-CN" altLang="en-US" sz="2200" b="1" i="1" kern="0">
                                <a:solidFill>
                                  <a:srgbClr val="000000"/>
                                </a:solidFill>
                                <a:latin typeface="Cambria Math" panose="02040503050406030204" pitchFamily="18" charset="0"/>
                                <a:ea typeface="微软雅黑" panose="020B0503020204020204" pitchFamily="34" charset="-122"/>
                              </a:rPr>
                              <m:t>𝜹</m:t>
                            </m:r>
                          </m:e>
                          <m:sup>
                            <m:d>
                              <m:dPr>
                                <m:ctrlPr>
                                  <a:rPr lang="en-US" altLang="zh-CN" sz="2200" i="1" kern="0">
                                    <a:solidFill>
                                      <a:srgbClr val="000000"/>
                                    </a:solidFill>
                                    <a:latin typeface="Cambria Math" panose="02040503050406030204" pitchFamily="18" charset="0"/>
                                    <a:ea typeface="微软雅黑" panose="020B0503020204020204" pitchFamily="34" charset="-122"/>
                                  </a:rPr>
                                </m:ctrlPr>
                              </m:dPr>
                              <m:e>
                                <m:r>
                                  <a:rPr lang="en-US" altLang="zh-CN" sz="2200" i="1" kern="0">
                                    <a:solidFill>
                                      <a:srgbClr val="000000"/>
                                    </a:solidFill>
                                    <a:latin typeface="Cambria Math" panose="02040503050406030204" pitchFamily="18" charset="0"/>
                                    <a:ea typeface="微软雅黑" panose="020B0503020204020204" pitchFamily="34" charset="-122"/>
                                  </a:rPr>
                                  <m:t>𝑙</m:t>
                                </m:r>
                                <m:r>
                                  <a:rPr lang="en-US" altLang="zh-CN" sz="2200" i="1" kern="0">
                                    <a:solidFill>
                                      <a:srgbClr val="000000"/>
                                    </a:solidFill>
                                    <a:latin typeface="Cambria Math" panose="02040503050406030204" pitchFamily="18" charset="0"/>
                                    <a:ea typeface="微软雅黑" panose="020B0503020204020204" pitchFamily="34" charset="-122"/>
                                  </a:rPr>
                                  <m:t>+1</m:t>
                                </m:r>
                              </m:e>
                            </m:d>
                          </m:sup>
                        </m:sSup>
                      </m:e>
                    </m:d>
                    <m:r>
                      <a:rPr lang="en-US" altLang="zh-CN" sz="2200" i="1" kern="0">
                        <a:solidFill>
                          <a:srgbClr val="000000"/>
                        </a:solidFill>
                        <a:latin typeface="Cambria Math" panose="02040503050406030204" pitchFamily="18" charset="0"/>
                        <a:ea typeface="Cambria Math" panose="02040503050406030204" pitchFamily="18" charset="0"/>
                      </a:rPr>
                      <m:t>∈</m:t>
                    </m:r>
                    <m:sSup>
                      <m:sSupPr>
                        <m:ctrlPr>
                          <a:rPr lang="en-US" altLang="zh-CN" sz="2200" i="1" kern="0">
                            <a:solidFill>
                              <a:srgbClr val="000000"/>
                            </a:solidFill>
                            <a:latin typeface="Cambria Math" panose="02040503050406030204" pitchFamily="18" charset="0"/>
                            <a:ea typeface="Cambria Math" panose="02040503050406030204" pitchFamily="18" charset="0"/>
                          </a:rPr>
                        </m:ctrlPr>
                      </m:sSupPr>
                      <m:e>
                        <m:r>
                          <a:rPr lang="en-US" altLang="zh-CN" sz="2200" i="1" kern="0">
                            <a:solidFill>
                              <a:srgbClr val="000000"/>
                            </a:solidFill>
                            <a:latin typeface="Cambria Math" panose="02040503050406030204" pitchFamily="18" charset="0"/>
                            <a:ea typeface="Cambria Math" panose="02040503050406030204" pitchFamily="18" charset="0"/>
                          </a:rPr>
                          <m:t>ℝ</m:t>
                        </m:r>
                      </m:e>
                      <m:sup>
                        <m:sSub>
                          <m:sSubPr>
                            <m:ctrlPr>
                              <a:rPr lang="en-US" altLang="zh-CN" sz="2200" i="1" kern="0">
                                <a:solidFill>
                                  <a:srgbClr val="000000"/>
                                </a:solidFill>
                                <a:latin typeface="Cambria Math" panose="02040503050406030204" pitchFamily="18" charset="0"/>
                                <a:ea typeface="微软雅黑" panose="020B0503020204020204" pitchFamily="34" charset="-122"/>
                              </a:rPr>
                            </m:ctrlPr>
                          </m:sSubPr>
                          <m:e>
                            <m:r>
                              <a:rPr lang="en-US" altLang="zh-CN" sz="2200" i="1" kern="0">
                                <a:solidFill>
                                  <a:srgbClr val="000000"/>
                                </a:solidFill>
                                <a:latin typeface="Cambria Math" panose="02040503050406030204" pitchFamily="18" charset="0"/>
                                <a:ea typeface="微软雅黑" panose="020B0503020204020204" pitchFamily="34" charset="-122"/>
                              </a:rPr>
                              <m:t>𝑀</m:t>
                            </m:r>
                          </m:e>
                          <m:sub>
                            <m:r>
                              <a:rPr lang="en-US" altLang="zh-CN" sz="2200" i="1" kern="0">
                                <a:solidFill>
                                  <a:srgbClr val="000000"/>
                                </a:solidFill>
                                <a:latin typeface="Cambria Math" panose="02040503050406030204" pitchFamily="18" charset="0"/>
                                <a:ea typeface="微软雅黑" panose="020B0503020204020204" pitchFamily="34" charset="-122"/>
                              </a:rPr>
                              <m:t>𝑙</m:t>
                            </m:r>
                          </m:sub>
                        </m:sSub>
                      </m:sup>
                    </m:sSup>
                  </m:oMath>
                </a14:m>
                <a:endParaRPr lang="zh-CN" altLang="en-US" dirty="0"/>
              </a:p>
            </p:txBody>
          </p:sp>
        </mc:Choice>
        <mc:Fallback>
          <p:sp>
            <p:nvSpPr>
              <p:cNvPr id="3" name="矩形 2"/>
              <p:cNvSpPr>
                <a:spLocks noRot="1" noChangeAspect="1" noMove="1" noResize="1" noEditPoints="1" noAdjustHandles="1" noChangeArrowheads="1" noChangeShapeType="1" noTextEdit="1"/>
              </p:cNvSpPr>
              <p:nvPr/>
            </p:nvSpPr>
            <p:spPr>
              <a:xfrm>
                <a:off x="2638424" y="5308167"/>
                <a:ext cx="7029451" cy="864033"/>
              </a:xfrm>
              <a:prstGeom prst="rect">
                <a:avLst/>
              </a:prstGeom>
              <a:blipFill rotWithShape="1">
                <a:blip r:embed="rId2"/>
                <a:stretch>
                  <a:fillRect/>
                </a:stretch>
              </a:blipFill>
              <a:ln w="9525" cap="flat" cmpd="sng" algn="ctr">
                <a:solidFill>
                  <a:schemeClr val="accent2"/>
                </a:solidFill>
                <a:prstDash val="solid"/>
                <a:round/>
                <a:headEnd type="none" w="med" len="med"/>
                <a:tailEnd type="none" w="med" len="med"/>
              </a:ln>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反向传播算法</a:t>
            </a:r>
            <a:endParaRPr lang="zh-CN" altLang="en-US" sz="28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文本框 11">
                <a:extLst>
                  <a:ext uri="{FF2B5EF4-FFF2-40B4-BE49-F238E27FC236}">
                    <ele attr="{78649CCF-3FE7-4A08-AE88-3C6B16CA0D5B}"/>
                  </a:ext>
                </a:extLst>
              </p:cNvPr>
              <p:cNvSpPr txBox="1">
                <a:spLocks/>
              </p:cNvSpPr>
              <p:nvPr/>
            </p:nvSpPr>
            <p:spPr>
              <a:xfrm>
                <a:off x="-1" y="773472"/>
                <a:ext cx="12192001" cy="6084528"/>
              </a:xfrm>
              <a:prstGeom prst="rect">
                <a:avLst/>
              </a:prstGeom>
              <a:noFill/>
            </p:spPr>
            <p:txBody>
              <a:bodyPr wrap="square" rtlCol="0">
                <a:noAutofit/>
              </a:bodyPr>
              <a:lstStyle/>
              <a:p>
                <a:pPr lvl="1">
                  <a:spcBef>
                    <a:spcPts val="600"/>
                  </a:spcBef>
                  <a:spcAft>
                    <a:spcPts val="600"/>
                  </a:spcAft>
                  <a:buClr>
                    <a:srgbClr val="0000FF"/>
                  </a:buClr>
                </a:pPr>
                <a:r>
                  <a:rPr lang="zh-CN" altLang="en-US" sz="2000" kern="0" dirty="0">
                    <a:solidFill>
                      <a:srgbClr val="000000"/>
                    </a:solidFill>
                    <a:latin typeface="微软雅黑" panose="020B0503020204020204" pitchFamily="34" charset="-122"/>
                    <a:ea typeface="微软雅黑" panose="020B0503020204020204" pitchFamily="34" charset="-122"/>
                  </a:rPr>
                  <a:t>计算出上面的三个偏导数之后，可得到第</a:t>
                </a:r>
                <a14:m>
                  <m:oMath xmlns:m="http://schemas.openxmlformats.org/officeDocument/2006/math">
                    <m:r>
                      <a:rPr lang="en-US" altLang="zh-CN" sz="2000" i="1" kern="0">
                        <a:solidFill>
                          <a:srgbClr val="000000"/>
                        </a:solidFill>
                        <a:latin typeface="Cambria Math" panose="02040503050406030204" pitchFamily="18" charset="0"/>
                        <a:ea typeface="微软雅黑" panose="020B0503020204020204" pitchFamily="34" charset="-122"/>
                      </a:rPr>
                      <m:t>𝑙</m:t>
                    </m:r>
                  </m:oMath>
                </a14:m>
                <a:r>
                  <a:rPr lang="zh-CN" altLang="en-US" sz="2000" kern="0" dirty="0">
                    <a:solidFill>
                      <a:srgbClr val="000000"/>
                    </a:solidFill>
                    <a:latin typeface="微软雅黑" panose="020B0503020204020204" pitchFamily="34" charset="-122"/>
                    <a:ea typeface="微软雅黑" panose="020B0503020204020204" pitchFamily="34" charset="-122"/>
                  </a:rPr>
                  <a:t>层的梯度：</a:t>
                </a:r>
                <a:endParaRPr lang="en-US" altLang="zh-CN" sz="2000" kern="0" dirty="0">
                  <a:solidFill>
                    <a:srgbClr val="000000"/>
                  </a:solidFill>
                  <a:latin typeface="微软雅黑" panose="020B0503020204020204" pitchFamily="34" charset="-122"/>
                  <a:ea typeface="微软雅黑" panose="020B0503020204020204" pitchFamily="34" charset="-122"/>
                </a:endParaRPr>
              </a:p>
              <a:p>
                <a:pPr lvl="3" algn="just">
                  <a:buClr>
                    <a:srgbClr val="0000FF"/>
                  </a:buClr>
                </a:pPr>
                <a:r>
                  <a:rPr lang="en-US" altLang="zh-CN" sz="2000" kern="0" dirty="0">
                    <a:solidFill>
                      <a:srgbClr val="000000"/>
                    </a:solidFill>
                    <a:ea typeface="微软雅黑" panose="020B0503020204020204" pitchFamily="34" charset="-122"/>
                  </a:rPr>
                  <a:t>                       </a:t>
                </a:r>
                <a14:m>
                  <m:oMath xmlns:m="http://schemas.openxmlformats.org/officeDocument/2006/math">
                    <m:f>
                      <m:fPr>
                        <m:ctrlPr>
                          <a:rPr lang="en-US" altLang="zh-CN" sz="2000" i="1" kern="0">
                            <a:solidFill>
                              <a:srgbClr val="000000"/>
                            </a:solidFill>
                            <a:latin typeface="Cambria Math" panose="02040503050406030204" pitchFamily="18" charset="0"/>
                            <a:ea typeface="微软雅黑" panose="020B0503020204020204" pitchFamily="34" charset="-122"/>
                          </a:rPr>
                        </m:ctrlPr>
                      </m:fPr>
                      <m:num>
                        <m:r>
                          <a:rPr lang="zh-CN" altLang="en-US" sz="2000" i="1" kern="0">
                            <a:solidFill>
                              <a:srgbClr val="000000"/>
                            </a:solidFill>
                            <a:latin typeface="Cambria Math" panose="02040503050406030204" pitchFamily="18" charset="0"/>
                            <a:ea typeface="微软雅黑" panose="020B0503020204020204" pitchFamily="34" charset="-122"/>
                          </a:rPr>
                          <m:t>𝜕</m:t>
                        </m:r>
                        <m:r>
                          <a:rPr lang="en-US" altLang="zh-CN" sz="2000" kern="0">
                            <a:solidFill>
                              <a:srgbClr val="000000"/>
                            </a:solidFill>
                            <a:latin typeface="Cambria Math" panose="02040503050406030204" pitchFamily="18" charset="0"/>
                            <a:ea typeface="楷体" panose="02010609060101010101" pitchFamily="49" charset="-122"/>
                          </a:rPr>
                          <m:t>𝐿</m:t>
                        </m:r>
                        <m:r>
                          <a:rPr lang="en-US" altLang="zh-CN" sz="2000" kern="0">
                            <a:solidFill>
                              <a:srgbClr val="000000"/>
                            </a:solidFill>
                            <a:latin typeface="Cambria Math" panose="02040503050406030204" pitchFamily="18" charset="0"/>
                            <a:ea typeface="楷体" panose="02010609060101010101" pitchFamily="49" charset="-122"/>
                          </a:rPr>
                          <m:t>(</m:t>
                        </m:r>
                        <m:r>
                          <a:rPr lang="en-US" altLang="zh-CN" sz="2000" kern="0">
                            <a:solidFill>
                              <a:srgbClr val="000000"/>
                            </a:solidFill>
                            <a:latin typeface="Cambria Math" panose="02040503050406030204" pitchFamily="18" charset="0"/>
                            <a:ea typeface="楷体" panose="02010609060101010101" pitchFamily="49" charset="-122"/>
                          </a:rPr>
                          <m:t>𝒚</m:t>
                        </m:r>
                        <m:r>
                          <a:rPr lang="en-US" altLang="zh-CN" sz="2000" kern="0">
                            <a:solidFill>
                              <a:srgbClr val="000000"/>
                            </a:solidFill>
                            <a:latin typeface="Cambria Math" panose="02040503050406030204" pitchFamily="18" charset="0"/>
                            <a:ea typeface="楷体" panose="02010609060101010101" pitchFamily="49" charset="-122"/>
                          </a:rPr>
                          <m:t>,</m:t>
                        </m:r>
                        <m:acc>
                          <m:accPr>
                            <m:chr m:val="̂"/>
                            <m:ctrlPr>
                              <a:rPr lang="en-US" altLang="zh-CN" sz="2000" i="1" kern="0">
                                <a:solidFill>
                                  <a:srgbClr val="000000"/>
                                </a:solidFill>
                                <a:latin typeface="Cambria Math" panose="02040503050406030204" pitchFamily="18" charset="0"/>
                                <a:ea typeface="楷体" panose="02010609060101010101" pitchFamily="49" charset="-122"/>
                              </a:rPr>
                            </m:ctrlPr>
                          </m:accPr>
                          <m:e>
                            <m:r>
                              <a:rPr lang="en-US" altLang="zh-CN" sz="2000" kern="0">
                                <a:solidFill>
                                  <a:srgbClr val="000000"/>
                                </a:solidFill>
                                <a:latin typeface="Cambria Math" panose="02040503050406030204" pitchFamily="18" charset="0"/>
                                <a:ea typeface="楷体" panose="02010609060101010101" pitchFamily="49" charset="-122"/>
                              </a:rPr>
                              <m:t>𝒚</m:t>
                            </m:r>
                          </m:e>
                        </m:acc>
                        <m:r>
                          <a:rPr lang="en-US" altLang="zh-CN" sz="2000" kern="0">
                            <a:solidFill>
                              <a:srgbClr val="000000"/>
                            </a:solidFill>
                            <a:latin typeface="Cambria Math" panose="02040503050406030204" pitchFamily="18" charset="0"/>
                            <a:ea typeface="楷体" panose="02010609060101010101" pitchFamily="49" charset="-122"/>
                          </a:rPr>
                          <m:t>)</m:t>
                        </m:r>
                      </m:num>
                      <m:den>
                        <m:r>
                          <a:rPr lang="zh-CN" altLang="en-US" sz="2000" i="1" kern="0">
                            <a:solidFill>
                              <a:srgbClr val="000000"/>
                            </a:solidFill>
                            <a:latin typeface="Cambria Math" panose="02040503050406030204" pitchFamily="18" charset="0"/>
                            <a:ea typeface="微软雅黑" panose="020B0503020204020204" pitchFamily="34" charset="-122"/>
                          </a:rPr>
                          <m:t>𝜕</m:t>
                        </m:r>
                        <m:sSubSup>
                          <m:sSubSupPr>
                            <m:ctrlPr>
                              <a:rPr lang="en-US" altLang="zh-CN" sz="2000" i="1" kern="0">
                                <a:solidFill>
                                  <a:srgbClr val="000000"/>
                                </a:solidFill>
                                <a:latin typeface="Cambria Math" panose="02040503050406030204" pitchFamily="18" charset="0"/>
                                <a:ea typeface="微软雅黑" panose="020B0503020204020204" pitchFamily="34" charset="-122"/>
                              </a:rPr>
                            </m:ctrlPr>
                          </m:sSubSupPr>
                          <m:e>
                            <m:r>
                              <a:rPr lang="en-US" altLang="zh-CN" sz="2000" i="1" kern="0">
                                <a:solidFill>
                                  <a:srgbClr val="000000"/>
                                </a:solidFill>
                                <a:latin typeface="Cambria Math" panose="02040503050406030204" pitchFamily="18" charset="0"/>
                                <a:ea typeface="微软雅黑" panose="020B0503020204020204" pitchFamily="34" charset="-122"/>
                              </a:rPr>
                              <m:t>𝑤</m:t>
                            </m:r>
                          </m:e>
                          <m:sub>
                            <m:r>
                              <a:rPr lang="en-US" altLang="zh-CN" sz="2000" i="1" kern="0">
                                <a:solidFill>
                                  <a:srgbClr val="000000"/>
                                </a:solidFill>
                                <a:latin typeface="Cambria Math" panose="02040503050406030204" pitchFamily="18" charset="0"/>
                                <a:ea typeface="微软雅黑" panose="020B0503020204020204" pitchFamily="34" charset="-122"/>
                              </a:rPr>
                              <m:t>𝑖𝑗</m:t>
                            </m:r>
                          </m:sub>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bSup>
                      </m:den>
                    </m:f>
                    <m:r>
                      <a:rPr lang="en-US" altLang="zh-CN" sz="2000" i="1" kern="0">
                        <a:solidFill>
                          <a:srgbClr val="000000"/>
                        </a:solidFill>
                        <a:latin typeface="Cambria Math" panose="02040503050406030204" pitchFamily="18" charset="0"/>
                        <a:ea typeface="微软雅黑" panose="020B0503020204020204" pitchFamily="34" charset="-122"/>
                      </a:rPr>
                      <m:t>  =  </m:t>
                    </m:r>
                    <m:f>
                      <m:fPr>
                        <m:ctrlPr>
                          <a:rPr lang="en-US" altLang="zh-CN" sz="2000" i="1" kern="0">
                            <a:solidFill>
                              <a:srgbClr val="000000"/>
                            </a:solidFill>
                            <a:latin typeface="Cambria Math" panose="02040503050406030204" pitchFamily="18" charset="0"/>
                            <a:ea typeface="微软雅黑" panose="020B0503020204020204" pitchFamily="34" charset="-122"/>
                          </a:rPr>
                        </m:ctrlPr>
                      </m:fPr>
                      <m:num>
                        <m:r>
                          <a:rPr lang="zh-CN" altLang="en-US" sz="2000" i="1" kern="0">
                            <a:solidFill>
                              <a:srgbClr val="000000"/>
                            </a:solidFill>
                            <a:latin typeface="Cambria Math" panose="02040503050406030204" pitchFamily="18" charset="0"/>
                            <a:ea typeface="微软雅黑" panose="020B0503020204020204" pitchFamily="34" charset="-122"/>
                          </a:rPr>
                          <m:t>𝜕</m:t>
                        </m:r>
                        <m:sSup>
                          <m:sSupPr>
                            <m:ctrlPr>
                              <a:rPr lang="en-US" altLang="zh-CN" sz="2000" i="1" kern="0">
                                <a:solidFill>
                                  <a:srgbClr val="000000"/>
                                </a:solidFill>
                                <a:latin typeface="Cambria Math" panose="02040503050406030204" pitchFamily="18" charset="0"/>
                                <a:ea typeface="微软雅黑" panose="020B0503020204020204" pitchFamily="34" charset="-122"/>
                              </a:rPr>
                            </m:ctrlPr>
                          </m:sSupPr>
                          <m:e>
                            <m:r>
                              <a:rPr lang="en-US" altLang="zh-CN" sz="2000" b="1" i="1" kern="0">
                                <a:solidFill>
                                  <a:srgbClr val="000000"/>
                                </a:solidFill>
                                <a:latin typeface="Cambria Math" panose="02040503050406030204" pitchFamily="18" charset="0"/>
                                <a:ea typeface="微软雅黑" panose="020B0503020204020204" pitchFamily="34" charset="-122"/>
                              </a:rPr>
                              <m:t>𝒛</m:t>
                            </m:r>
                          </m:e>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p>
                      </m:num>
                      <m:den>
                        <m:r>
                          <a:rPr lang="zh-CN" altLang="en-US" sz="2000" i="1" kern="0">
                            <a:solidFill>
                              <a:srgbClr val="000000"/>
                            </a:solidFill>
                            <a:latin typeface="Cambria Math" panose="02040503050406030204" pitchFamily="18" charset="0"/>
                            <a:ea typeface="微软雅黑" panose="020B0503020204020204" pitchFamily="34" charset="-122"/>
                          </a:rPr>
                          <m:t>𝜕</m:t>
                        </m:r>
                        <m:sSubSup>
                          <m:sSubSupPr>
                            <m:ctrlPr>
                              <a:rPr lang="en-US" altLang="zh-CN" sz="2000" i="1" kern="0">
                                <a:solidFill>
                                  <a:srgbClr val="000000"/>
                                </a:solidFill>
                                <a:latin typeface="Cambria Math" panose="02040503050406030204" pitchFamily="18" charset="0"/>
                                <a:ea typeface="微软雅黑" panose="020B0503020204020204" pitchFamily="34" charset="-122"/>
                              </a:rPr>
                            </m:ctrlPr>
                          </m:sSubSupPr>
                          <m:e>
                            <m:r>
                              <a:rPr lang="en-US" altLang="zh-CN" sz="2000" i="1" kern="0">
                                <a:solidFill>
                                  <a:srgbClr val="000000"/>
                                </a:solidFill>
                                <a:latin typeface="Cambria Math" panose="02040503050406030204" pitchFamily="18" charset="0"/>
                                <a:ea typeface="微软雅黑" panose="020B0503020204020204" pitchFamily="34" charset="-122"/>
                              </a:rPr>
                              <m:t>𝑤</m:t>
                            </m:r>
                          </m:e>
                          <m:sub>
                            <m:r>
                              <a:rPr lang="en-US" altLang="zh-CN" sz="2000" i="1" kern="0">
                                <a:solidFill>
                                  <a:srgbClr val="000000"/>
                                </a:solidFill>
                                <a:latin typeface="Cambria Math" panose="02040503050406030204" pitchFamily="18" charset="0"/>
                                <a:ea typeface="微软雅黑" panose="020B0503020204020204" pitchFamily="34" charset="-122"/>
                              </a:rPr>
                              <m:t>𝑖𝑗</m:t>
                            </m:r>
                          </m:sub>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bSup>
                      </m:den>
                    </m:f>
                    <m:r>
                      <a:rPr lang="en-US" altLang="zh-CN" sz="2000" i="1" kern="0">
                        <a:solidFill>
                          <a:srgbClr val="000000"/>
                        </a:solidFill>
                        <a:latin typeface="Cambria Math" panose="02040503050406030204" pitchFamily="18" charset="0"/>
                        <a:ea typeface="微软雅黑" panose="020B0503020204020204" pitchFamily="34" charset="-122"/>
                      </a:rPr>
                      <m:t> </m:t>
                    </m:r>
                    <m:f>
                      <m:fPr>
                        <m:ctrlPr>
                          <a:rPr lang="en-US" altLang="zh-CN" sz="2000" i="1" kern="0">
                            <a:solidFill>
                              <a:srgbClr val="000000"/>
                            </a:solidFill>
                            <a:latin typeface="Cambria Math" panose="02040503050406030204" pitchFamily="18" charset="0"/>
                            <a:ea typeface="微软雅黑" panose="020B0503020204020204" pitchFamily="34" charset="-122"/>
                          </a:rPr>
                        </m:ctrlPr>
                      </m:fPr>
                      <m:num>
                        <m:r>
                          <a:rPr lang="zh-CN" altLang="en-US" sz="2000" i="1" kern="0">
                            <a:solidFill>
                              <a:srgbClr val="000000"/>
                            </a:solidFill>
                            <a:latin typeface="Cambria Math" panose="02040503050406030204" pitchFamily="18" charset="0"/>
                            <a:ea typeface="微软雅黑" panose="020B0503020204020204" pitchFamily="34" charset="-122"/>
                          </a:rPr>
                          <m:t>𝜕</m:t>
                        </m:r>
                        <m:r>
                          <a:rPr lang="en-US" altLang="zh-CN" sz="2000" kern="0">
                            <a:solidFill>
                              <a:srgbClr val="000000"/>
                            </a:solidFill>
                            <a:latin typeface="Cambria Math" panose="02040503050406030204" pitchFamily="18" charset="0"/>
                            <a:ea typeface="楷体" panose="02010609060101010101" pitchFamily="49" charset="-122"/>
                          </a:rPr>
                          <m:t>𝐿</m:t>
                        </m:r>
                        <m:r>
                          <a:rPr lang="en-US" altLang="zh-CN" sz="2000" kern="0">
                            <a:solidFill>
                              <a:srgbClr val="000000"/>
                            </a:solidFill>
                            <a:latin typeface="Cambria Math" panose="02040503050406030204" pitchFamily="18" charset="0"/>
                            <a:ea typeface="楷体" panose="02010609060101010101" pitchFamily="49" charset="-122"/>
                          </a:rPr>
                          <m:t>(</m:t>
                        </m:r>
                        <m:r>
                          <a:rPr lang="en-US" altLang="zh-CN" sz="2000" kern="0">
                            <a:solidFill>
                              <a:srgbClr val="000000"/>
                            </a:solidFill>
                            <a:latin typeface="Cambria Math" panose="02040503050406030204" pitchFamily="18" charset="0"/>
                            <a:ea typeface="楷体" panose="02010609060101010101" pitchFamily="49" charset="-122"/>
                          </a:rPr>
                          <m:t>𝒚</m:t>
                        </m:r>
                        <m:r>
                          <a:rPr lang="en-US" altLang="zh-CN" sz="2000" kern="0">
                            <a:solidFill>
                              <a:srgbClr val="000000"/>
                            </a:solidFill>
                            <a:latin typeface="Cambria Math" panose="02040503050406030204" pitchFamily="18" charset="0"/>
                            <a:ea typeface="楷体" panose="02010609060101010101" pitchFamily="49" charset="-122"/>
                          </a:rPr>
                          <m:t>,</m:t>
                        </m:r>
                        <m:acc>
                          <m:accPr>
                            <m:chr m:val="̂"/>
                            <m:ctrlPr>
                              <a:rPr lang="en-US" altLang="zh-CN" sz="2000" i="1" kern="0">
                                <a:solidFill>
                                  <a:srgbClr val="000000"/>
                                </a:solidFill>
                                <a:latin typeface="Cambria Math" panose="02040503050406030204" pitchFamily="18" charset="0"/>
                                <a:ea typeface="楷体" panose="02010609060101010101" pitchFamily="49" charset="-122"/>
                              </a:rPr>
                            </m:ctrlPr>
                          </m:accPr>
                          <m:e>
                            <m:r>
                              <a:rPr lang="en-US" altLang="zh-CN" sz="2000" kern="0">
                                <a:solidFill>
                                  <a:srgbClr val="000000"/>
                                </a:solidFill>
                                <a:latin typeface="Cambria Math" panose="02040503050406030204" pitchFamily="18" charset="0"/>
                                <a:ea typeface="楷体" panose="02010609060101010101" pitchFamily="49" charset="-122"/>
                              </a:rPr>
                              <m:t>𝒚</m:t>
                            </m:r>
                          </m:e>
                        </m:acc>
                        <m:r>
                          <a:rPr lang="en-US" altLang="zh-CN" sz="2000" kern="0">
                            <a:solidFill>
                              <a:srgbClr val="000000"/>
                            </a:solidFill>
                            <a:latin typeface="Cambria Math" panose="02040503050406030204" pitchFamily="18" charset="0"/>
                            <a:ea typeface="楷体" panose="02010609060101010101" pitchFamily="49" charset="-122"/>
                          </a:rPr>
                          <m:t>)</m:t>
                        </m:r>
                      </m:num>
                      <m:den>
                        <m:r>
                          <a:rPr lang="zh-CN" altLang="en-US" sz="2000" i="1" kern="0">
                            <a:solidFill>
                              <a:srgbClr val="000000"/>
                            </a:solidFill>
                            <a:latin typeface="Cambria Math" panose="02040503050406030204" pitchFamily="18" charset="0"/>
                            <a:ea typeface="微软雅黑" panose="020B0503020204020204" pitchFamily="34" charset="-122"/>
                          </a:rPr>
                          <m:t>𝜕</m:t>
                        </m:r>
                        <m:sSup>
                          <m:sSupPr>
                            <m:ctrlPr>
                              <a:rPr lang="en-US" altLang="zh-CN" sz="2000" i="1" kern="0">
                                <a:solidFill>
                                  <a:srgbClr val="000000"/>
                                </a:solidFill>
                                <a:latin typeface="Cambria Math" panose="02040503050406030204" pitchFamily="18" charset="0"/>
                                <a:ea typeface="微软雅黑" panose="020B0503020204020204" pitchFamily="34" charset="-122"/>
                              </a:rPr>
                            </m:ctrlPr>
                          </m:sSupPr>
                          <m:e>
                            <m:r>
                              <a:rPr lang="en-US" altLang="zh-CN" sz="2000" b="1" i="1" kern="0">
                                <a:solidFill>
                                  <a:srgbClr val="000000"/>
                                </a:solidFill>
                                <a:latin typeface="Cambria Math" panose="02040503050406030204" pitchFamily="18" charset="0"/>
                                <a:ea typeface="微软雅黑" panose="020B0503020204020204" pitchFamily="34" charset="-122"/>
                              </a:rPr>
                              <m:t>𝒛</m:t>
                            </m:r>
                          </m:e>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p>
                      </m:den>
                    </m:f>
                  </m:oMath>
                </a14:m>
                <a:endParaRPr lang="en-US" altLang="zh-CN" sz="2000" i="1" kern="0" dirty="0">
                  <a:solidFill>
                    <a:srgbClr val="000000"/>
                  </a:solidFill>
                  <a:latin typeface="Cambria Math" panose="02040503050406030204" pitchFamily="18" charset="0"/>
                  <a:ea typeface="微软雅黑" panose="020B0503020204020204" pitchFamily="34" charset="-122"/>
                </a:endParaRPr>
              </a:p>
              <a:p>
                <a:pPr lvl="3" algn="just">
                  <a:buClr>
                    <a:srgbClr val="0000FF"/>
                  </a:buClr>
                </a:pPr>
                <a:r>
                  <a:rPr lang="en-US" altLang="zh-CN" sz="2000" kern="0" dirty="0">
                    <a:solidFill>
                      <a:srgbClr val="000000"/>
                    </a:solidFill>
                    <a:ea typeface="微软雅黑" panose="020B0503020204020204" pitchFamily="34" charset="-122"/>
                  </a:rPr>
                  <a:t>                                   </a:t>
                </a:r>
                <a14:m>
                  <m:oMath xmlns:m="http://schemas.openxmlformats.org/officeDocument/2006/math">
                    <m:r>
                      <a:rPr lang="en-US" altLang="zh-CN" sz="2000" i="1" kern="0" smtClean="0">
                        <a:solidFill>
                          <a:srgbClr val="000000"/>
                        </a:solidFill>
                        <a:latin typeface="Cambria Math" panose="02040503050406030204" pitchFamily="18" charset="0"/>
                        <a:ea typeface="微软雅黑" panose="020B0503020204020204" pitchFamily="34" charset="-122"/>
                      </a:rPr>
                      <m:t>=</m:t>
                    </m:r>
                    <m:d>
                      <m:dPr>
                        <m:begChr m:val="["/>
                        <m:endChr m:val="]"/>
                        <m:ctrlPr>
                          <a:rPr lang="en-US" altLang="zh-CN" sz="2000" i="1" kern="0">
                            <a:solidFill>
                              <a:srgbClr val="000000"/>
                            </a:solidFill>
                            <a:latin typeface="Cambria Math" panose="02040503050406030204" pitchFamily="18" charset="0"/>
                            <a:ea typeface="微软雅黑" panose="020B0503020204020204" pitchFamily="34" charset="-122"/>
                          </a:rPr>
                        </m:ctrlPr>
                      </m:dPr>
                      <m:e>
                        <m:r>
                          <a:rPr lang="en-US" altLang="zh-CN" sz="2000" i="1" kern="0">
                            <a:solidFill>
                              <a:srgbClr val="000000"/>
                            </a:solidFill>
                            <a:latin typeface="Cambria Math" panose="02040503050406030204" pitchFamily="18" charset="0"/>
                            <a:ea typeface="微软雅黑" panose="020B0503020204020204" pitchFamily="34" charset="-122"/>
                          </a:rPr>
                          <m:t>0,…,</m:t>
                        </m:r>
                        <m:sSubSup>
                          <m:sSubSupPr>
                            <m:ctrlPr>
                              <a:rPr lang="en-US" altLang="zh-CN" sz="2000" i="1" kern="0">
                                <a:solidFill>
                                  <a:srgbClr val="000000"/>
                                </a:solidFill>
                                <a:latin typeface="Cambria Math" panose="02040503050406030204" pitchFamily="18" charset="0"/>
                                <a:ea typeface="微软雅黑" panose="020B0503020204020204" pitchFamily="34" charset="-122"/>
                              </a:rPr>
                            </m:ctrlPr>
                          </m:sSubSupPr>
                          <m:e>
                            <m:r>
                              <a:rPr lang="en-US" altLang="zh-CN" sz="2000" i="1" kern="0">
                                <a:solidFill>
                                  <a:srgbClr val="000000"/>
                                </a:solidFill>
                                <a:latin typeface="Cambria Math" panose="02040503050406030204" pitchFamily="18" charset="0"/>
                                <a:ea typeface="微软雅黑" panose="020B0503020204020204" pitchFamily="34" charset="-122"/>
                              </a:rPr>
                              <m:t>𝑎</m:t>
                            </m:r>
                          </m:e>
                          <m:sub>
                            <m:r>
                              <a:rPr lang="en-US" altLang="zh-CN" sz="2000" i="1" kern="0">
                                <a:solidFill>
                                  <a:srgbClr val="000000"/>
                                </a:solidFill>
                                <a:latin typeface="Cambria Math" panose="02040503050406030204" pitchFamily="18" charset="0"/>
                                <a:ea typeface="微软雅黑" panose="020B0503020204020204" pitchFamily="34" charset="-122"/>
                              </a:rPr>
                              <m:t>𝑗</m:t>
                            </m:r>
                          </m:sub>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−1)</m:t>
                            </m:r>
                          </m:sup>
                        </m:sSubSup>
                        <m:r>
                          <a:rPr lang="en-US" altLang="zh-CN" sz="2000" i="1" kern="0">
                            <a:solidFill>
                              <a:srgbClr val="000000"/>
                            </a:solidFill>
                            <a:latin typeface="Cambria Math" panose="02040503050406030204" pitchFamily="18" charset="0"/>
                            <a:ea typeface="微软雅黑" panose="020B0503020204020204" pitchFamily="34" charset="-122"/>
                          </a:rPr>
                          <m:t>,…,0</m:t>
                        </m:r>
                      </m:e>
                    </m:d>
                  </m:oMath>
                </a14:m>
                <a:r>
                  <a:rPr lang="en-US" altLang="zh-CN" sz="2000" kern="0" dirty="0">
                    <a:solidFill>
                      <a:srgbClr val="000000"/>
                    </a:solidFill>
                    <a:ea typeface="微软雅黑" panose="020B0503020204020204" pitchFamily="34" charset="-122"/>
                  </a:rPr>
                  <a:t> </a:t>
                </a:r>
                <a14:m>
                  <m:oMath xmlns:m="http://schemas.openxmlformats.org/officeDocument/2006/math">
                    <m:sSup>
                      <m:sSupPr>
                        <m:ctrlPr>
                          <a:rPr lang="en-US" altLang="zh-CN" sz="2000" i="1" kern="0">
                            <a:solidFill>
                              <a:srgbClr val="000000"/>
                            </a:solidFill>
                            <a:latin typeface="Cambria Math" panose="02040503050406030204" pitchFamily="18" charset="0"/>
                            <a:ea typeface="微软雅黑" panose="020B0503020204020204" pitchFamily="34" charset="-122"/>
                          </a:rPr>
                        </m:ctrlPr>
                      </m:sSupPr>
                      <m:e>
                        <m:r>
                          <a:rPr lang="zh-CN" altLang="en-US" sz="2000" b="1" i="1" kern="0">
                            <a:solidFill>
                              <a:srgbClr val="000000"/>
                            </a:solidFill>
                            <a:latin typeface="Cambria Math" panose="02040503050406030204" pitchFamily="18" charset="0"/>
                            <a:ea typeface="微软雅黑" panose="020B0503020204020204" pitchFamily="34" charset="-122"/>
                          </a:rPr>
                          <m:t>𝜹</m:t>
                        </m:r>
                      </m:e>
                      <m:sup>
                        <m:d>
                          <m:dPr>
                            <m:ctrlPr>
                              <a:rPr lang="en-US" altLang="zh-CN" sz="2000" i="1" kern="0">
                                <a:solidFill>
                                  <a:srgbClr val="000000"/>
                                </a:solidFill>
                                <a:latin typeface="Cambria Math" panose="02040503050406030204" pitchFamily="18" charset="0"/>
                                <a:ea typeface="微软雅黑" panose="020B0503020204020204" pitchFamily="34" charset="-122"/>
                              </a:rPr>
                            </m:ctrlPr>
                          </m:dPr>
                          <m:e>
                            <m:r>
                              <a:rPr lang="en-US" altLang="zh-CN" sz="2000" i="1" kern="0">
                                <a:solidFill>
                                  <a:srgbClr val="000000"/>
                                </a:solidFill>
                                <a:latin typeface="Cambria Math" panose="02040503050406030204" pitchFamily="18" charset="0"/>
                                <a:ea typeface="微软雅黑" panose="020B0503020204020204" pitchFamily="34" charset="-122"/>
                              </a:rPr>
                              <m:t>𝑙</m:t>
                            </m:r>
                          </m:e>
                        </m:d>
                      </m:sup>
                    </m:sSup>
                  </m:oMath>
                </a14:m>
                <a:endParaRPr lang="en-US" altLang="zh-CN" sz="2000" i="1" kern="0" dirty="0">
                  <a:solidFill>
                    <a:srgbClr val="000000"/>
                  </a:solidFill>
                  <a:latin typeface="Cambria Math" panose="02040503050406030204" pitchFamily="18" charset="0"/>
                  <a:ea typeface="微软雅黑" panose="020B0503020204020204" pitchFamily="34" charset="-122"/>
                </a:endParaRPr>
              </a:p>
              <a:p>
                <a:pPr lvl="3" algn="just">
                  <a:buClr>
                    <a:srgbClr val="0000FF"/>
                  </a:buClr>
                </a:pPr>
                <a:r>
                  <a:rPr lang="en-US" altLang="zh-CN" sz="2000" kern="0" dirty="0">
                    <a:solidFill>
                      <a:srgbClr val="000000"/>
                    </a:solidFill>
                    <a:ea typeface="微软雅黑" panose="020B0503020204020204" pitchFamily="34" charset="-122"/>
                  </a:rPr>
                  <a:t>                                   </a:t>
                </a:r>
                <a14:m>
                  <m:oMath xmlns:m="http://schemas.openxmlformats.org/officeDocument/2006/math">
                    <m:r>
                      <a:rPr lang="en-US" altLang="zh-CN" sz="2000" i="1" kern="0" smtClean="0">
                        <a:solidFill>
                          <a:srgbClr val="000000"/>
                        </a:solidFill>
                        <a:latin typeface="Cambria Math" panose="02040503050406030204" pitchFamily="18" charset="0"/>
                        <a:ea typeface="微软雅黑" panose="020B0503020204020204" pitchFamily="34" charset="-122"/>
                      </a:rPr>
                      <m:t>=</m:t>
                    </m:r>
                    <m:d>
                      <m:dPr>
                        <m:begChr m:val="["/>
                        <m:endChr m:val="]"/>
                        <m:ctrlPr>
                          <a:rPr lang="en-US" altLang="zh-CN" sz="2000" i="1" kern="0">
                            <a:solidFill>
                              <a:srgbClr val="000000"/>
                            </a:solidFill>
                            <a:latin typeface="Cambria Math" panose="02040503050406030204" pitchFamily="18" charset="0"/>
                            <a:ea typeface="微软雅黑" panose="020B0503020204020204" pitchFamily="34" charset="-122"/>
                          </a:rPr>
                        </m:ctrlPr>
                      </m:dPr>
                      <m:e>
                        <m:r>
                          <a:rPr lang="en-US" altLang="zh-CN" sz="2000" i="1" kern="0">
                            <a:solidFill>
                              <a:srgbClr val="000000"/>
                            </a:solidFill>
                            <a:latin typeface="Cambria Math" panose="02040503050406030204" pitchFamily="18" charset="0"/>
                            <a:ea typeface="微软雅黑" panose="020B0503020204020204" pitchFamily="34" charset="-122"/>
                          </a:rPr>
                          <m:t>0,…,</m:t>
                        </m:r>
                        <m:sSubSup>
                          <m:sSubSupPr>
                            <m:ctrlPr>
                              <a:rPr lang="en-US" altLang="zh-CN" sz="2000" i="1" kern="0">
                                <a:solidFill>
                                  <a:srgbClr val="000000"/>
                                </a:solidFill>
                                <a:latin typeface="Cambria Math" panose="02040503050406030204" pitchFamily="18" charset="0"/>
                                <a:ea typeface="微软雅黑" panose="020B0503020204020204" pitchFamily="34" charset="-122"/>
                              </a:rPr>
                            </m:ctrlPr>
                          </m:sSubSupPr>
                          <m:e>
                            <m:r>
                              <a:rPr lang="en-US" altLang="zh-CN" sz="2000" i="1" kern="0">
                                <a:solidFill>
                                  <a:srgbClr val="000000"/>
                                </a:solidFill>
                                <a:latin typeface="Cambria Math" panose="02040503050406030204" pitchFamily="18" charset="0"/>
                                <a:ea typeface="微软雅黑" panose="020B0503020204020204" pitchFamily="34" charset="-122"/>
                              </a:rPr>
                              <m:t>𝑎</m:t>
                            </m:r>
                          </m:e>
                          <m:sub>
                            <m:r>
                              <a:rPr lang="en-US" altLang="zh-CN" sz="2000" i="1" kern="0">
                                <a:solidFill>
                                  <a:srgbClr val="000000"/>
                                </a:solidFill>
                                <a:latin typeface="Cambria Math" panose="02040503050406030204" pitchFamily="18" charset="0"/>
                                <a:ea typeface="微软雅黑" panose="020B0503020204020204" pitchFamily="34" charset="-122"/>
                              </a:rPr>
                              <m:t>𝑗</m:t>
                            </m:r>
                          </m:sub>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−1)</m:t>
                            </m:r>
                          </m:sup>
                        </m:sSubSup>
                        <m:r>
                          <a:rPr lang="en-US" altLang="zh-CN" sz="2000" i="1" kern="0">
                            <a:solidFill>
                              <a:srgbClr val="000000"/>
                            </a:solidFill>
                            <a:latin typeface="Cambria Math" panose="02040503050406030204" pitchFamily="18" charset="0"/>
                            <a:ea typeface="微软雅黑" panose="020B0503020204020204" pitchFamily="34" charset="-122"/>
                          </a:rPr>
                          <m:t>,…,0</m:t>
                        </m:r>
                      </m:e>
                    </m:d>
                    <m:sSup>
                      <m:sSupPr>
                        <m:ctrlPr>
                          <a:rPr lang="en-US" altLang="zh-CN" sz="2000" i="1" kern="0" dirty="0" smtClean="0">
                            <a:solidFill>
                              <a:srgbClr val="000000"/>
                            </a:solidFill>
                            <a:latin typeface="Cambria Math" panose="02040503050406030204" pitchFamily="18" charset="0"/>
                            <a:ea typeface="微软雅黑" panose="020B0503020204020204" pitchFamily="34" charset="-122"/>
                          </a:rPr>
                        </m:ctrlPr>
                      </m:sSupPr>
                      <m:e>
                        <m:d>
                          <m:dPr>
                            <m:begChr m:val="["/>
                            <m:endChr m:val="]"/>
                            <m:ctrlPr>
                              <a:rPr lang="en-US" altLang="zh-CN" sz="2000" i="1" kern="0">
                                <a:solidFill>
                                  <a:srgbClr val="000000"/>
                                </a:solidFill>
                                <a:latin typeface="Cambria Math" panose="02040503050406030204" pitchFamily="18" charset="0"/>
                                <a:ea typeface="微软雅黑" panose="020B0503020204020204" pitchFamily="34" charset="-122"/>
                              </a:rPr>
                            </m:ctrlPr>
                          </m:dPr>
                          <m:e>
                            <m:sSubSup>
                              <m:sSubSupPr>
                                <m:ctrlPr>
                                  <a:rPr lang="en-US" altLang="zh-CN" sz="2000" i="1" kern="0">
                                    <a:solidFill>
                                      <a:srgbClr val="000000"/>
                                    </a:solidFill>
                                    <a:latin typeface="Cambria Math" panose="02040503050406030204" pitchFamily="18" charset="0"/>
                                    <a:ea typeface="微软雅黑" panose="020B0503020204020204" pitchFamily="34" charset="-122"/>
                                  </a:rPr>
                                </m:ctrlPr>
                              </m:sSubSupPr>
                              <m:e>
                                <m:r>
                                  <a:rPr lang="zh-CN" altLang="en-US" sz="2000" i="1" kern="0">
                                    <a:solidFill>
                                      <a:srgbClr val="000000"/>
                                    </a:solidFill>
                                    <a:latin typeface="Cambria Math" panose="02040503050406030204" pitchFamily="18" charset="0"/>
                                    <a:ea typeface="微软雅黑" panose="020B0503020204020204" pitchFamily="34" charset="-122"/>
                                  </a:rPr>
                                  <m:t>𝛿</m:t>
                                </m:r>
                              </m:e>
                              <m:sub>
                                <m:r>
                                  <a:rPr lang="en-US" altLang="zh-CN" sz="2000" b="0" i="1" kern="0" smtClean="0">
                                    <a:solidFill>
                                      <a:srgbClr val="000000"/>
                                    </a:solidFill>
                                    <a:latin typeface="Cambria Math" panose="02040503050406030204" pitchFamily="18" charset="0"/>
                                    <a:ea typeface="微软雅黑" panose="020B0503020204020204" pitchFamily="34" charset="-122"/>
                                  </a:rPr>
                                  <m:t>1</m:t>
                                </m:r>
                              </m:sub>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bSup>
                            <m:r>
                              <a:rPr lang="en-US" altLang="zh-CN" sz="2000" i="1" kern="0">
                                <a:solidFill>
                                  <a:srgbClr val="000000"/>
                                </a:solidFill>
                                <a:latin typeface="Cambria Math" panose="02040503050406030204" pitchFamily="18" charset="0"/>
                                <a:ea typeface="微软雅黑" panose="020B0503020204020204" pitchFamily="34" charset="-122"/>
                              </a:rPr>
                              <m:t>,…,</m:t>
                            </m:r>
                            <m:sSubSup>
                              <m:sSubSupPr>
                                <m:ctrlPr>
                                  <a:rPr lang="en-US" altLang="zh-CN" sz="2000" i="1" kern="0">
                                    <a:solidFill>
                                      <a:srgbClr val="000000"/>
                                    </a:solidFill>
                                    <a:latin typeface="Cambria Math" panose="02040503050406030204" pitchFamily="18" charset="0"/>
                                    <a:ea typeface="微软雅黑" panose="020B0503020204020204" pitchFamily="34" charset="-122"/>
                                  </a:rPr>
                                </m:ctrlPr>
                              </m:sSubSupPr>
                              <m:e>
                                <m:r>
                                  <a:rPr lang="zh-CN" altLang="en-US" sz="2000" b="0" i="1" kern="0">
                                    <a:solidFill>
                                      <a:srgbClr val="000000"/>
                                    </a:solidFill>
                                    <a:latin typeface="Cambria Math" panose="02040503050406030204" pitchFamily="18" charset="0"/>
                                    <a:ea typeface="微软雅黑" panose="020B0503020204020204" pitchFamily="34" charset="-122"/>
                                  </a:rPr>
                                  <m:t>𝛿</m:t>
                                </m:r>
                              </m:e>
                              <m:sub>
                                <m:r>
                                  <a:rPr lang="en-US" altLang="zh-CN" sz="2000" b="0" i="1" kern="0" smtClean="0">
                                    <a:solidFill>
                                      <a:srgbClr val="000000"/>
                                    </a:solidFill>
                                    <a:latin typeface="Cambria Math" panose="02040503050406030204" pitchFamily="18" charset="0"/>
                                    <a:ea typeface="微软雅黑" panose="020B0503020204020204" pitchFamily="34" charset="-122"/>
                                  </a:rPr>
                                  <m:t>𝑖</m:t>
                                </m:r>
                              </m:sub>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bSup>
                            <m:r>
                              <a:rPr lang="en-US" altLang="zh-CN" sz="2000" i="1" kern="0">
                                <a:solidFill>
                                  <a:srgbClr val="000000"/>
                                </a:solidFill>
                                <a:latin typeface="Cambria Math" panose="02040503050406030204" pitchFamily="18" charset="0"/>
                                <a:ea typeface="微软雅黑" panose="020B0503020204020204" pitchFamily="34" charset="-122"/>
                              </a:rPr>
                              <m:t>,…,</m:t>
                            </m:r>
                            <m:sSubSup>
                              <m:sSubSupPr>
                                <m:ctrlPr>
                                  <a:rPr lang="en-US" altLang="zh-CN" sz="2000" i="1" kern="0">
                                    <a:solidFill>
                                      <a:srgbClr val="000000"/>
                                    </a:solidFill>
                                    <a:latin typeface="Cambria Math" panose="02040503050406030204" pitchFamily="18" charset="0"/>
                                    <a:ea typeface="微软雅黑" panose="020B0503020204020204" pitchFamily="34" charset="-122"/>
                                  </a:rPr>
                                </m:ctrlPr>
                              </m:sSubSupPr>
                              <m:e>
                                <m:r>
                                  <a:rPr lang="zh-CN" altLang="en-US" sz="2000" i="1" kern="0">
                                    <a:solidFill>
                                      <a:srgbClr val="000000"/>
                                    </a:solidFill>
                                    <a:latin typeface="Cambria Math" panose="02040503050406030204" pitchFamily="18" charset="0"/>
                                    <a:ea typeface="微软雅黑" panose="020B0503020204020204" pitchFamily="34" charset="-122"/>
                                  </a:rPr>
                                  <m:t>𝛿</m:t>
                                </m:r>
                              </m:e>
                              <m:sub>
                                <m:sSub>
                                  <m:sSubPr>
                                    <m:ctrlPr>
                                      <a:rPr lang="en-US" altLang="zh-CN" sz="2000" i="1" kern="0">
                                        <a:solidFill>
                                          <a:srgbClr val="000000"/>
                                        </a:solidFill>
                                        <a:latin typeface="Cambria Math" panose="02040503050406030204" pitchFamily="18" charset="0"/>
                                        <a:ea typeface="微软雅黑" panose="020B0503020204020204" pitchFamily="34" charset="-122"/>
                                      </a:rPr>
                                    </m:ctrlPr>
                                  </m:sSubPr>
                                  <m:e>
                                    <m:r>
                                      <a:rPr lang="en-US" altLang="zh-CN" sz="2000" i="1" kern="0">
                                        <a:solidFill>
                                          <a:srgbClr val="000000"/>
                                        </a:solidFill>
                                        <a:latin typeface="Cambria Math" panose="02040503050406030204" pitchFamily="18" charset="0"/>
                                        <a:ea typeface="微软雅黑" panose="020B0503020204020204" pitchFamily="34" charset="-122"/>
                                      </a:rPr>
                                      <m:t>𝑀</m:t>
                                    </m:r>
                                  </m:e>
                                  <m:sub>
                                    <m:r>
                                      <a:rPr lang="en-US" altLang="zh-CN" sz="2000" i="1" kern="0">
                                        <a:solidFill>
                                          <a:srgbClr val="000000"/>
                                        </a:solidFill>
                                        <a:latin typeface="Cambria Math" panose="02040503050406030204" pitchFamily="18" charset="0"/>
                                        <a:ea typeface="微软雅黑" panose="020B0503020204020204" pitchFamily="34" charset="-122"/>
                                      </a:rPr>
                                      <m:t>𝑙</m:t>
                                    </m:r>
                                  </m:sub>
                                </m:sSub>
                              </m:sub>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bSup>
                          </m:e>
                        </m:d>
                      </m:e>
                      <m:sup>
                        <m:r>
                          <m:rPr>
                            <m:sty m:val="p"/>
                          </m:rPr>
                          <a:rPr lang="en-US" altLang="zh-CN" sz="2000" b="0" i="0" kern="0" dirty="0" smtClean="0">
                            <a:solidFill>
                              <a:srgbClr val="000000"/>
                            </a:solidFill>
                            <a:latin typeface="Cambria Math" panose="02040503050406030204" pitchFamily="18" charset="0"/>
                            <a:ea typeface="微软雅黑" panose="020B0503020204020204" pitchFamily="34" charset="-122"/>
                          </a:rPr>
                          <m:t>T</m:t>
                        </m:r>
                      </m:sup>
                    </m:sSup>
                  </m:oMath>
                </a14:m>
                <a:endParaRPr lang="en-US" altLang="zh-CN" sz="2000" kern="0" dirty="0">
                  <a:solidFill>
                    <a:srgbClr val="000000"/>
                  </a:solidFill>
                  <a:latin typeface="微软雅黑" panose="020B0503020204020204" pitchFamily="34" charset="-122"/>
                  <a:ea typeface="微软雅黑" panose="020B0503020204020204" pitchFamily="34" charset="-122"/>
                </a:endParaRPr>
              </a:p>
              <a:p>
                <a:pPr lvl="3" algn="just">
                  <a:buClr>
                    <a:srgbClr val="0000FF"/>
                  </a:buClr>
                </a:pPr>
                <a:r>
                  <a:rPr lang="en-US" altLang="zh-CN" sz="2000" kern="0" dirty="0">
                    <a:solidFill>
                      <a:srgbClr val="000000"/>
                    </a:solidFill>
                    <a:ea typeface="微软雅黑" panose="020B0503020204020204" pitchFamily="34" charset="-122"/>
                  </a:rPr>
                  <a:t>                                   </a:t>
                </a:r>
                <a14:m>
                  <m:oMath xmlns:m="http://schemas.openxmlformats.org/officeDocument/2006/math">
                    <m:r>
                      <a:rPr lang="en-US" altLang="zh-CN" sz="2000" i="1" kern="0">
                        <a:solidFill>
                          <a:srgbClr val="000000"/>
                        </a:solidFill>
                        <a:latin typeface="Cambria Math" panose="02040503050406030204" pitchFamily="18" charset="0"/>
                        <a:ea typeface="微软雅黑" panose="020B0503020204020204" pitchFamily="34" charset="-122"/>
                      </a:rPr>
                      <m:t>=</m:t>
                    </m:r>
                    <m:sSubSup>
                      <m:sSubSupPr>
                        <m:ctrlPr>
                          <a:rPr lang="en-US" altLang="zh-CN" sz="2000" i="1" kern="0">
                            <a:solidFill>
                              <a:srgbClr val="000000"/>
                            </a:solidFill>
                            <a:latin typeface="Cambria Math" panose="02040503050406030204" pitchFamily="18" charset="0"/>
                            <a:ea typeface="微软雅黑" panose="020B0503020204020204" pitchFamily="34" charset="-122"/>
                          </a:rPr>
                        </m:ctrlPr>
                      </m:sSubSupPr>
                      <m:e>
                        <m:r>
                          <a:rPr lang="zh-CN" altLang="en-US" sz="2000" i="1" kern="0">
                            <a:solidFill>
                              <a:srgbClr val="000000"/>
                            </a:solidFill>
                            <a:latin typeface="Cambria Math" panose="02040503050406030204" pitchFamily="18" charset="0"/>
                            <a:ea typeface="微软雅黑" panose="020B0503020204020204" pitchFamily="34" charset="-122"/>
                          </a:rPr>
                          <m:t>𝛿</m:t>
                        </m:r>
                      </m:e>
                      <m:sub>
                        <m:r>
                          <a:rPr lang="en-US" altLang="zh-CN" sz="2000" i="1" kern="0">
                            <a:solidFill>
                              <a:srgbClr val="000000"/>
                            </a:solidFill>
                            <a:latin typeface="Cambria Math" panose="02040503050406030204" pitchFamily="18" charset="0"/>
                            <a:ea typeface="微软雅黑" panose="020B0503020204020204" pitchFamily="34" charset="-122"/>
                          </a:rPr>
                          <m:t>𝑖</m:t>
                        </m:r>
                      </m:sub>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bSup>
                    <m:sSubSup>
                      <m:sSubSupPr>
                        <m:ctrlPr>
                          <a:rPr lang="en-US" altLang="zh-CN" sz="2000" i="1" kern="0">
                            <a:solidFill>
                              <a:srgbClr val="000000"/>
                            </a:solidFill>
                            <a:latin typeface="Cambria Math" panose="02040503050406030204" pitchFamily="18" charset="0"/>
                            <a:ea typeface="微软雅黑" panose="020B0503020204020204" pitchFamily="34" charset="-122"/>
                          </a:rPr>
                        </m:ctrlPr>
                      </m:sSubSupPr>
                      <m:e>
                        <m:r>
                          <a:rPr lang="en-US" altLang="zh-CN" sz="2000" i="1" kern="0">
                            <a:solidFill>
                              <a:srgbClr val="000000"/>
                            </a:solidFill>
                            <a:latin typeface="Cambria Math" panose="02040503050406030204" pitchFamily="18" charset="0"/>
                            <a:ea typeface="微软雅黑" panose="020B0503020204020204" pitchFamily="34" charset="-122"/>
                          </a:rPr>
                          <m:t>𝑎</m:t>
                        </m:r>
                      </m:e>
                      <m:sub>
                        <m:r>
                          <a:rPr lang="en-US" altLang="zh-CN" sz="2000" i="1" kern="0">
                            <a:solidFill>
                              <a:srgbClr val="000000"/>
                            </a:solidFill>
                            <a:latin typeface="Cambria Math" panose="02040503050406030204" pitchFamily="18" charset="0"/>
                            <a:ea typeface="微软雅黑" panose="020B0503020204020204" pitchFamily="34" charset="-122"/>
                          </a:rPr>
                          <m:t>𝑗</m:t>
                        </m:r>
                      </m:sub>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−1)</m:t>
                        </m:r>
                      </m:sup>
                    </m:sSubSup>
                  </m:oMath>
                </a14:m>
                <a:endParaRPr lang="en-US" altLang="zh-CN" sz="2000" kern="0" dirty="0">
                  <a:solidFill>
                    <a:srgbClr val="000000"/>
                  </a:solidFill>
                  <a:latin typeface="微软雅黑" panose="020B0503020204020204" pitchFamily="34" charset="-122"/>
                  <a:ea typeface="微软雅黑" panose="020B0503020204020204" pitchFamily="34" charset="-122"/>
                </a:endParaRPr>
              </a:p>
              <a:p>
                <a:pPr lvl="1" algn="just">
                  <a:spcBef>
                    <a:spcPts val="600"/>
                  </a:spcBef>
                  <a:spcAft>
                    <a:spcPts val="600"/>
                  </a:spcAft>
                  <a:buClr>
                    <a:srgbClr val="0000FF"/>
                  </a:buClr>
                </a:pPr>
                <a:r>
                  <a:rPr lang="zh-CN" altLang="en-US" sz="2000" kern="0" dirty="0">
                    <a:solidFill>
                      <a:srgbClr val="000000"/>
                    </a:solidFill>
                    <a:latin typeface="微软雅黑" panose="020B0503020204020204" pitchFamily="34" charset="-122"/>
                    <a:ea typeface="微软雅黑" panose="020B0503020204020204" pitchFamily="34" charset="-122"/>
                  </a:rPr>
                  <a:t>相当于向量</a:t>
                </a:r>
                <a14:m>
                  <m:oMath xmlns:m="http://schemas.openxmlformats.org/officeDocument/2006/math">
                    <m:sSup>
                      <m:sSupPr>
                        <m:ctrlPr>
                          <a:rPr lang="en-US" altLang="zh-CN" sz="2000" i="1" kern="0">
                            <a:solidFill>
                              <a:srgbClr val="000000"/>
                            </a:solidFill>
                            <a:latin typeface="Cambria Math" panose="02040503050406030204" pitchFamily="18" charset="0"/>
                            <a:ea typeface="微软雅黑" panose="020B0503020204020204" pitchFamily="34" charset="-122"/>
                          </a:rPr>
                        </m:ctrlPr>
                      </m:sSupPr>
                      <m:e>
                        <m:r>
                          <a:rPr lang="zh-CN" altLang="en-US" sz="2000" b="1" i="1" kern="0">
                            <a:solidFill>
                              <a:srgbClr val="000000"/>
                            </a:solidFill>
                            <a:latin typeface="Cambria Math" panose="02040503050406030204" pitchFamily="18" charset="0"/>
                            <a:ea typeface="微软雅黑" panose="020B0503020204020204" pitchFamily="34" charset="-122"/>
                          </a:rPr>
                          <m:t>𝜹</m:t>
                        </m:r>
                      </m:e>
                      <m:sup>
                        <m:d>
                          <m:dPr>
                            <m:ctrlPr>
                              <a:rPr lang="en-US" altLang="zh-CN" sz="2000" i="1" kern="0">
                                <a:solidFill>
                                  <a:srgbClr val="000000"/>
                                </a:solidFill>
                                <a:latin typeface="Cambria Math" panose="02040503050406030204" pitchFamily="18" charset="0"/>
                                <a:ea typeface="微软雅黑" panose="020B0503020204020204" pitchFamily="34" charset="-122"/>
                              </a:rPr>
                            </m:ctrlPr>
                          </m:dPr>
                          <m:e>
                            <m:r>
                              <a:rPr lang="en-US" altLang="zh-CN" sz="2000" i="1" kern="0">
                                <a:solidFill>
                                  <a:srgbClr val="000000"/>
                                </a:solidFill>
                                <a:latin typeface="Cambria Math" panose="02040503050406030204" pitchFamily="18" charset="0"/>
                                <a:ea typeface="微软雅黑" panose="020B0503020204020204" pitchFamily="34" charset="-122"/>
                              </a:rPr>
                              <m:t>𝑙</m:t>
                            </m:r>
                          </m:e>
                        </m:d>
                      </m:sup>
                    </m:sSup>
                  </m:oMath>
                </a14:m>
                <a:r>
                  <a:rPr lang="zh-CN" altLang="en-US" sz="2000" kern="0" dirty="0">
                    <a:solidFill>
                      <a:srgbClr val="000000"/>
                    </a:solidFill>
                    <a:latin typeface="微软雅黑" panose="020B0503020204020204" pitchFamily="34" charset="-122"/>
                    <a:ea typeface="微软雅黑" panose="020B0503020204020204" pitchFamily="34" charset="-122"/>
                  </a:rPr>
                  <a:t>和向量</a:t>
                </a:r>
                <a14:m>
                  <m:oMath xmlns:m="http://schemas.openxmlformats.org/officeDocument/2006/math">
                    <m:sSup>
                      <m:sSupPr>
                        <m:ctrlPr>
                          <a:rPr lang="en-US" altLang="zh-CN" sz="2000" i="1" kern="0">
                            <a:solidFill>
                              <a:srgbClr val="000000"/>
                            </a:solidFill>
                            <a:latin typeface="Cambria Math" panose="02040503050406030204" pitchFamily="18" charset="0"/>
                            <a:ea typeface="微软雅黑" panose="020B0503020204020204" pitchFamily="34" charset="-122"/>
                          </a:rPr>
                        </m:ctrlPr>
                      </m:sSupPr>
                      <m:e>
                        <m:r>
                          <a:rPr lang="en-US" altLang="zh-CN" sz="2000" b="1" i="1" kern="0" smtClean="0">
                            <a:solidFill>
                              <a:srgbClr val="000000"/>
                            </a:solidFill>
                            <a:latin typeface="Cambria Math" panose="02040503050406030204" pitchFamily="18" charset="0"/>
                            <a:ea typeface="微软雅黑" panose="020B0503020204020204" pitchFamily="34" charset="-122"/>
                          </a:rPr>
                          <m:t>𝒂</m:t>
                        </m:r>
                      </m:e>
                      <m:sup>
                        <m:d>
                          <m:dPr>
                            <m:ctrlPr>
                              <a:rPr lang="en-US" altLang="zh-CN" sz="2000" i="1" kern="0">
                                <a:solidFill>
                                  <a:srgbClr val="000000"/>
                                </a:solidFill>
                                <a:latin typeface="Cambria Math" panose="02040503050406030204" pitchFamily="18" charset="0"/>
                                <a:ea typeface="微软雅黑" panose="020B0503020204020204" pitchFamily="34" charset="-122"/>
                              </a:rPr>
                            </m:ctrlPr>
                          </m:dPr>
                          <m:e>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b="0" i="1" kern="0" smtClean="0">
                                <a:solidFill>
                                  <a:srgbClr val="000000"/>
                                </a:solidFill>
                                <a:latin typeface="Cambria Math" panose="02040503050406030204" pitchFamily="18" charset="0"/>
                                <a:ea typeface="微软雅黑" panose="020B0503020204020204" pitchFamily="34" charset="-122"/>
                              </a:rPr>
                              <m:t>−1</m:t>
                            </m:r>
                          </m:e>
                        </m:d>
                      </m:sup>
                    </m:sSup>
                  </m:oMath>
                </a14:m>
                <a:r>
                  <a:rPr lang="zh-CN" altLang="en-US" sz="2000" kern="0" dirty="0">
                    <a:solidFill>
                      <a:srgbClr val="000000"/>
                    </a:solidFill>
                    <a:latin typeface="微软雅黑" panose="020B0503020204020204" pitchFamily="34" charset="-122"/>
                    <a:ea typeface="微软雅黑" panose="020B0503020204020204" pitchFamily="34" charset="-122"/>
                  </a:rPr>
                  <a:t>的</a:t>
                </a:r>
                <a:r>
                  <a:rPr lang="zh-CN" altLang="en-US" sz="2000" kern="0" dirty="0">
                    <a:solidFill>
                      <a:srgbClr val="FF0000"/>
                    </a:solidFill>
                    <a:latin typeface="微软雅黑" panose="020B0503020204020204" pitchFamily="34" charset="-122"/>
                    <a:ea typeface="微软雅黑" panose="020B0503020204020204" pitchFamily="34" charset="-122"/>
                  </a:rPr>
                  <a:t>外积</a:t>
                </a:r>
                <a:r>
                  <a:rPr lang="zh-CN" altLang="en-US" sz="2000" kern="0" dirty="0">
                    <a:solidFill>
                      <a:srgbClr val="000000"/>
                    </a:solidFill>
                    <a:latin typeface="微软雅黑" panose="020B0503020204020204" pitchFamily="34" charset="-122"/>
                    <a:ea typeface="微软雅黑" panose="020B0503020204020204" pitchFamily="34" charset="-122"/>
                  </a:rPr>
                  <a:t>的第</a:t>
                </a:r>
                <a14:m>
                  <m:oMath xmlns:m="http://schemas.openxmlformats.org/officeDocument/2006/math">
                    <m:r>
                      <a:rPr lang="en-US" altLang="zh-CN" sz="2000" i="1" kern="0">
                        <a:solidFill>
                          <a:srgbClr val="000000"/>
                        </a:solidFill>
                        <a:latin typeface="Cambria Math" panose="02040503050406030204" pitchFamily="18" charset="0"/>
                        <a:ea typeface="微软雅黑" panose="020B0503020204020204" pitchFamily="34" charset="-122"/>
                      </a:rPr>
                      <m:t>𝑖</m:t>
                    </m:r>
                    <m:r>
                      <a:rPr lang="en-US" altLang="zh-CN" sz="2000" b="0" i="1" kern="0" smtClean="0">
                        <a:solidFill>
                          <a:srgbClr val="000000"/>
                        </a:solidFill>
                        <a:latin typeface="Cambria Math" panose="02040503050406030204" pitchFamily="18" charset="0"/>
                        <a:ea typeface="微软雅黑" panose="020B0503020204020204" pitchFamily="34" charset="-122"/>
                      </a:rPr>
                      <m:t>,</m:t>
                    </m:r>
                    <m:r>
                      <a:rPr lang="en-US" altLang="zh-CN" sz="2000" b="0" i="1" kern="0" smtClean="0">
                        <a:solidFill>
                          <a:srgbClr val="000000"/>
                        </a:solidFill>
                        <a:latin typeface="Cambria Math" panose="02040503050406030204" pitchFamily="18" charset="0"/>
                        <a:ea typeface="微软雅黑" panose="020B0503020204020204" pitchFamily="34" charset="-122"/>
                      </a:rPr>
                      <m:t>𝑗</m:t>
                    </m:r>
                  </m:oMath>
                </a14:m>
                <a:r>
                  <a:rPr lang="zh-CN" altLang="en-US" sz="2000" kern="0" dirty="0">
                    <a:solidFill>
                      <a:srgbClr val="000000"/>
                    </a:solidFill>
                    <a:latin typeface="微软雅黑" panose="020B0503020204020204" pitchFamily="34" charset="-122"/>
                    <a:ea typeface="微软雅黑" panose="020B0503020204020204" pitchFamily="34" charset="-122"/>
                  </a:rPr>
                  <a:t>个元素，即：</a:t>
                </a:r>
                <a:endParaRPr lang="en-US" altLang="zh-CN" sz="2000" kern="0" dirty="0">
                  <a:solidFill>
                    <a:srgbClr val="000000"/>
                  </a:solidFill>
                  <a:latin typeface="微软雅黑" panose="020B0503020204020204" pitchFamily="34" charset="-122"/>
                  <a:ea typeface="微软雅黑" panose="020B0503020204020204" pitchFamily="34" charset="-122"/>
                </a:endParaRPr>
              </a:p>
              <a:p>
                <a:pPr lvl="1" algn="just">
                  <a:spcBef>
                    <a:spcPts val="600"/>
                  </a:spcBef>
                  <a:spcAft>
                    <a:spcPts val="600"/>
                  </a:spcAft>
                  <a:buClr>
                    <a:srgbClr val="0000FF"/>
                  </a:buClr>
                </a:pPr>
                <a:r>
                  <a:rPr lang="en-US" altLang="zh-CN" sz="2000" kern="0" dirty="0">
                    <a:solidFill>
                      <a:srgbClr val="000000"/>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000" i="1" kern="0" smtClean="0">
                            <a:solidFill>
                              <a:srgbClr val="000000"/>
                            </a:solidFill>
                            <a:latin typeface="Cambria Math" panose="02040503050406030204" pitchFamily="18" charset="0"/>
                            <a:ea typeface="微软雅黑" panose="020B0503020204020204" pitchFamily="34" charset="-122"/>
                          </a:rPr>
                        </m:ctrlPr>
                      </m:sSubPr>
                      <m:e>
                        <m:d>
                          <m:dPr>
                            <m:begChr m:val="["/>
                            <m:endChr m:val="]"/>
                            <m:ctrlPr>
                              <a:rPr lang="en-US" altLang="zh-CN" sz="2000" i="1" kern="0" smtClean="0">
                                <a:solidFill>
                                  <a:srgbClr val="000000"/>
                                </a:solidFill>
                                <a:latin typeface="Cambria Math" panose="02040503050406030204" pitchFamily="18" charset="0"/>
                                <a:ea typeface="微软雅黑" panose="020B0503020204020204" pitchFamily="34" charset="-122"/>
                              </a:rPr>
                            </m:ctrlPr>
                          </m:dPr>
                          <m:e>
                            <m:f>
                              <m:fPr>
                                <m:ctrlPr>
                                  <a:rPr lang="en-US" altLang="zh-CN" sz="2000" i="1" kern="0">
                                    <a:solidFill>
                                      <a:srgbClr val="000000"/>
                                    </a:solidFill>
                                    <a:latin typeface="Cambria Math" panose="02040503050406030204" pitchFamily="18" charset="0"/>
                                    <a:ea typeface="微软雅黑" panose="020B0503020204020204" pitchFamily="34" charset="-122"/>
                                  </a:rPr>
                                </m:ctrlPr>
                              </m:fPr>
                              <m:num>
                                <m:r>
                                  <a:rPr lang="zh-CN" altLang="en-US" sz="2000" i="1" kern="0">
                                    <a:solidFill>
                                      <a:srgbClr val="000000"/>
                                    </a:solidFill>
                                    <a:latin typeface="Cambria Math" panose="02040503050406030204" pitchFamily="18" charset="0"/>
                                    <a:ea typeface="微软雅黑" panose="020B0503020204020204" pitchFamily="34" charset="-122"/>
                                  </a:rPr>
                                  <m:t>𝜕</m:t>
                                </m:r>
                                <m:r>
                                  <a:rPr lang="en-US" altLang="zh-CN" sz="2000" kern="0">
                                    <a:solidFill>
                                      <a:srgbClr val="000000"/>
                                    </a:solidFill>
                                    <a:latin typeface="Cambria Math" panose="02040503050406030204" pitchFamily="18" charset="0"/>
                                    <a:ea typeface="楷体" panose="02010609060101010101" pitchFamily="49" charset="-122"/>
                                  </a:rPr>
                                  <m:t>𝐿</m:t>
                                </m:r>
                                <m:r>
                                  <a:rPr lang="en-US" altLang="zh-CN" sz="2000" kern="0">
                                    <a:solidFill>
                                      <a:srgbClr val="000000"/>
                                    </a:solidFill>
                                    <a:latin typeface="Cambria Math" panose="02040503050406030204" pitchFamily="18" charset="0"/>
                                    <a:ea typeface="楷体" panose="02010609060101010101" pitchFamily="49" charset="-122"/>
                                  </a:rPr>
                                  <m:t>(</m:t>
                                </m:r>
                                <m:r>
                                  <a:rPr lang="en-US" altLang="zh-CN" sz="2000" kern="0">
                                    <a:solidFill>
                                      <a:srgbClr val="000000"/>
                                    </a:solidFill>
                                    <a:latin typeface="Cambria Math" panose="02040503050406030204" pitchFamily="18" charset="0"/>
                                    <a:ea typeface="楷体" panose="02010609060101010101" pitchFamily="49" charset="-122"/>
                                  </a:rPr>
                                  <m:t>𝒚</m:t>
                                </m:r>
                                <m:r>
                                  <a:rPr lang="en-US" altLang="zh-CN" sz="2000" kern="0">
                                    <a:solidFill>
                                      <a:srgbClr val="000000"/>
                                    </a:solidFill>
                                    <a:latin typeface="Cambria Math" panose="02040503050406030204" pitchFamily="18" charset="0"/>
                                    <a:ea typeface="楷体" panose="02010609060101010101" pitchFamily="49" charset="-122"/>
                                  </a:rPr>
                                  <m:t>,</m:t>
                                </m:r>
                                <m:acc>
                                  <m:accPr>
                                    <m:chr m:val="̂"/>
                                    <m:ctrlPr>
                                      <a:rPr lang="en-US" altLang="zh-CN" sz="2000" i="1" kern="0">
                                        <a:solidFill>
                                          <a:srgbClr val="000000"/>
                                        </a:solidFill>
                                        <a:latin typeface="Cambria Math" panose="02040503050406030204" pitchFamily="18" charset="0"/>
                                        <a:ea typeface="楷体" panose="02010609060101010101" pitchFamily="49" charset="-122"/>
                                      </a:rPr>
                                    </m:ctrlPr>
                                  </m:accPr>
                                  <m:e>
                                    <m:r>
                                      <a:rPr lang="en-US" altLang="zh-CN" sz="2000" kern="0">
                                        <a:solidFill>
                                          <a:srgbClr val="000000"/>
                                        </a:solidFill>
                                        <a:latin typeface="Cambria Math" panose="02040503050406030204" pitchFamily="18" charset="0"/>
                                        <a:ea typeface="楷体" panose="02010609060101010101" pitchFamily="49" charset="-122"/>
                                      </a:rPr>
                                      <m:t>𝒚</m:t>
                                    </m:r>
                                  </m:e>
                                </m:acc>
                                <m:r>
                                  <a:rPr lang="en-US" altLang="zh-CN" sz="2000" kern="0">
                                    <a:solidFill>
                                      <a:srgbClr val="000000"/>
                                    </a:solidFill>
                                    <a:latin typeface="Cambria Math" panose="02040503050406030204" pitchFamily="18" charset="0"/>
                                    <a:ea typeface="楷体" panose="02010609060101010101" pitchFamily="49" charset="-122"/>
                                  </a:rPr>
                                  <m:t>)</m:t>
                                </m:r>
                              </m:num>
                              <m:den>
                                <m:r>
                                  <a:rPr lang="zh-CN" altLang="en-US" sz="2000" i="1" kern="0">
                                    <a:solidFill>
                                      <a:srgbClr val="000000"/>
                                    </a:solidFill>
                                    <a:latin typeface="Cambria Math" panose="02040503050406030204" pitchFamily="18" charset="0"/>
                                    <a:ea typeface="微软雅黑" panose="020B0503020204020204" pitchFamily="34" charset="-122"/>
                                  </a:rPr>
                                  <m:t>𝜕</m:t>
                                </m:r>
                                <m:sSup>
                                  <m:sSupPr>
                                    <m:ctrlPr>
                                      <a:rPr lang="en-US" altLang="zh-CN" sz="2000" i="1" kern="0">
                                        <a:solidFill>
                                          <a:srgbClr val="000000"/>
                                        </a:solidFill>
                                        <a:latin typeface="Cambria Math" panose="02040503050406030204" pitchFamily="18" charset="0"/>
                                        <a:ea typeface="微软雅黑" panose="020B0503020204020204" pitchFamily="34" charset="-122"/>
                                      </a:rPr>
                                    </m:ctrlPr>
                                  </m:sSupPr>
                                  <m:e>
                                    <m:r>
                                      <a:rPr lang="en-US" altLang="zh-CN" sz="2000" b="1" i="1" kern="0">
                                        <a:solidFill>
                                          <a:srgbClr val="000000"/>
                                        </a:solidFill>
                                        <a:latin typeface="Cambria Math" panose="02040503050406030204" pitchFamily="18" charset="0"/>
                                        <a:ea typeface="微软雅黑" panose="020B0503020204020204" pitchFamily="34" charset="-122"/>
                                      </a:rPr>
                                      <m:t>𝑾</m:t>
                                    </m:r>
                                  </m:e>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p>
                              </m:den>
                            </m:f>
                          </m:e>
                        </m:d>
                      </m:e>
                      <m:sub>
                        <m:r>
                          <a:rPr lang="en-US" altLang="zh-CN" sz="2000" b="0" i="1" kern="0" smtClean="0">
                            <a:solidFill>
                              <a:srgbClr val="000000"/>
                            </a:solidFill>
                            <a:latin typeface="Cambria Math" panose="02040503050406030204" pitchFamily="18" charset="0"/>
                            <a:ea typeface="微软雅黑" panose="020B0503020204020204" pitchFamily="34" charset="-122"/>
                          </a:rPr>
                          <m:t>𝑖𝑗</m:t>
                        </m:r>
                      </m:sub>
                    </m:sSub>
                    <m:r>
                      <a:rPr lang="en-US" altLang="zh-CN" sz="2000" i="1" kern="0">
                        <a:solidFill>
                          <a:srgbClr val="000000"/>
                        </a:solidFill>
                        <a:latin typeface="Cambria Math" panose="02040503050406030204" pitchFamily="18" charset="0"/>
                        <a:ea typeface="微软雅黑" panose="020B0503020204020204" pitchFamily="34" charset="-122"/>
                      </a:rPr>
                      <m:t>=</m:t>
                    </m:r>
                    <m:sSub>
                      <m:sSubPr>
                        <m:ctrlPr>
                          <a:rPr lang="en-US" altLang="zh-CN" sz="2000" i="1" kern="0">
                            <a:solidFill>
                              <a:srgbClr val="000000"/>
                            </a:solidFill>
                            <a:latin typeface="Cambria Math" panose="02040503050406030204" pitchFamily="18" charset="0"/>
                            <a:ea typeface="微软雅黑" panose="020B0503020204020204" pitchFamily="34" charset="-122"/>
                          </a:rPr>
                        </m:ctrlPr>
                      </m:sSubPr>
                      <m:e>
                        <m:d>
                          <m:dPr>
                            <m:begChr m:val="["/>
                            <m:endChr m:val="]"/>
                            <m:ctrlPr>
                              <a:rPr lang="en-US" altLang="zh-CN" sz="2000" i="1" kern="0">
                                <a:solidFill>
                                  <a:srgbClr val="000000"/>
                                </a:solidFill>
                                <a:latin typeface="Cambria Math" panose="02040503050406030204" pitchFamily="18" charset="0"/>
                                <a:ea typeface="微软雅黑" panose="020B0503020204020204" pitchFamily="34" charset="-122"/>
                              </a:rPr>
                            </m:ctrlPr>
                          </m:dPr>
                          <m:e>
                            <m:sSup>
                              <m:sSupPr>
                                <m:ctrlPr>
                                  <a:rPr lang="en-US" altLang="zh-CN" sz="2000" i="1" kern="0">
                                    <a:solidFill>
                                      <a:srgbClr val="000000"/>
                                    </a:solidFill>
                                    <a:latin typeface="Cambria Math" panose="02040503050406030204" pitchFamily="18" charset="0"/>
                                    <a:ea typeface="微软雅黑" panose="020B0503020204020204" pitchFamily="34" charset="-122"/>
                                  </a:rPr>
                                </m:ctrlPr>
                              </m:sSupPr>
                              <m:e>
                                <m:r>
                                  <a:rPr lang="zh-CN" altLang="en-US" sz="2000" b="1" i="1" kern="0">
                                    <a:solidFill>
                                      <a:srgbClr val="000000"/>
                                    </a:solidFill>
                                    <a:latin typeface="Cambria Math" panose="02040503050406030204" pitchFamily="18" charset="0"/>
                                    <a:ea typeface="微软雅黑" panose="020B0503020204020204" pitchFamily="34" charset="-122"/>
                                  </a:rPr>
                                  <m:t>𝜹</m:t>
                                </m:r>
                              </m:e>
                              <m:sup>
                                <m:d>
                                  <m:dPr>
                                    <m:ctrlPr>
                                      <a:rPr lang="en-US" altLang="zh-CN" sz="2000" i="1" kern="0">
                                        <a:solidFill>
                                          <a:srgbClr val="000000"/>
                                        </a:solidFill>
                                        <a:latin typeface="Cambria Math" panose="02040503050406030204" pitchFamily="18" charset="0"/>
                                        <a:ea typeface="微软雅黑" panose="020B0503020204020204" pitchFamily="34" charset="-122"/>
                                      </a:rPr>
                                    </m:ctrlPr>
                                  </m:dPr>
                                  <m:e>
                                    <m:r>
                                      <a:rPr lang="en-US" altLang="zh-CN" sz="2000" i="1" kern="0">
                                        <a:solidFill>
                                          <a:srgbClr val="000000"/>
                                        </a:solidFill>
                                        <a:latin typeface="Cambria Math" panose="02040503050406030204" pitchFamily="18" charset="0"/>
                                        <a:ea typeface="微软雅黑" panose="020B0503020204020204" pitchFamily="34" charset="-122"/>
                                      </a:rPr>
                                      <m:t>𝑙</m:t>
                                    </m:r>
                                  </m:e>
                                </m:d>
                              </m:sup>
                            </m:sSup>
                            <m:sSup>
                              <m:sSupPr>
                                <m:ctrlPr>
                                  <a:rPr lang="en-US" altLang="zh-CN" sz="2000" i="1" kern="0" smtClean="0">
                                    <a:solidFill>
                                      <a:srgbClr val="000000"/>
                                    </a:solidFill>
                                    <a:latin typeface="Cambria Math" panose="02040503050406030204" pitchFamily="18" charset="0"/>
                                    <a:ea typeface="微软雅黑" panose="020B0503020204020204" pitchFamily="34" charset="-122"/>
                                  </a:rPr>
                                </m:ctrlPr>
                              </m:sSupPr>
                              <m:e>
                                <m:d>
                                  <m:dPr>
                                    <m:ctrlPr>
                                      <a:rPr lang="en-US" altLang="zh-CN" sz="2000" i="1" kern="0" smtClean="0">
                                        <a:solidFill>
                                          <a:srgbClr val="000000"/>
                                        </a:solidFill>
                                        <a:latin typeface="Cambria Math" panose="02040503050406030204" pitchFamily="18" charset="0"/>
                                        <a:ea typeface="微软雅黑" panose="020B0503020204020204" pitchFamily="34" charset="-122"/>
                                      </a:rPr>
                                    </m:ctrlPr>
                                  </m:dPr>
                                  <m:e>
                                    <m:sSup>
                                      <m:sSupPr>
                                        <m:ctrlPr>
                                          <a:rPr lang="en-US" altLang="zh-CN" sz="2000" i="1" kern="0">
                                            <a:solidFill>
                                              <a:srgbClr val="000000"/>
                                            </a:solidFill>
                                            <a:latin typeface="Cambria Math" panose="02040503050406030204" pitchFamily="18" charset="0"/>
                                            <a:ea typeface="微软雅黑" panose="020B0503020204020204" pitchFamily="34" charset="-122"/>
                                          </a:rPr>
                                        </m:ctrlPr>
                                      </m:sSupPr>
                                      <m:e>
                                        <m:r>
                                          <a:rPr lang="en-US" altLang="zh-CN" sz="2000" b="1" i="1" kern="0">
                                            <a:solidFill>
                                              <a:srgbClr val="000000"/>
                                            </a:solidFill>
                                            <a:latin typeface="Cambria Math" panose="02040503050406030204" pitchFamily="18" charset="0"/>
                                            <a:ea typeface="微软雅黑" panose="020B0503020204020204" pitchFamily="34" charset="-122"/>
                                          </a:rPr>
                                          <m:t>𝒂</m:t>
                                        </m:r>
                                      </m:e>
                                      <m:sup>
                                        <m:d>
                                          <m:dPr>
                                            <m:ctrlPr>
                                              <a:rPr lang="en-US" altLang="zh-CN" sz="2000" i="1" kern="0">
                                                <a:solidFill>
                                                  <a:srgbClr val="000000"/>
                                                </a:solidFill>
                                                <a:latin typeface="Cambria Math" panose="02040503050406030204" pitchFamily="18" charset="0"/>
                                                <a:ea typeface="微软雅黑" panose="020B0503020204020204" pitchFamily="34" charset="-122"/>
                                              </a:rPr>
                                            </m:ctrlPr>
                                          </m:dPr>
                                          <m:e>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−1</m:t>
                                            </m:r>
                                          </m:e>
                                        </m:d>
                                      </m:sup>
                                    </m:sSup>
                                  </m:e>
                                </m:d>
                              </m:e>
                              <m:sup>
                                <m:r>
                                  <m:rPr>
                                    <m:sty m:val="p"/>
                                  </m:rPr>
                                  <a:rPr lang="en-US" altLang="zh-CN" sz="2000" b="0" i="0" kern="0" smtClean="0">
                                    <a:solidFill>
                                      <a:srgbClr val="000000"/>
                                    </a:solidFill>
                                    <a:latin typeface="Cambria Math" panose="02040503050406030204" pitchFamily="18" charset="0"/>
                                    <a:ea typeface="微软雅黑" panose="020B0503020204020204" pitchFamily="34" charset="-122"/>
                                  </a:rPr>
                                  <m:t>T</m:t>
                                </m:r>
                              </m:sup>
                            </m:sSup>
                          </m:e>
                        </m:d>
                      </m:e>
                      <m:sub>
                        <m:r>
                          <a:rPr lang="en-US" altLang="zh-CN" sz="2000" i="1" kern="0">
                            <a:solidFill>
                              <a:srgbClr val="000000"/>
                            </a:solidFill>
                            <a:latin typeface="Cambria Math" panose="02040503050406030204" pitchFamily="18" charset="0"/>
                            <a:ea typeface="微软雅黑" panose="020B0503020204020204" pitchFamily="34" charset="-122"/>
                          </a:rPr>
                          <m:t>𝑖𝑗</m:t>
                        </m:r>
                      </m:sub>
                    </m:sSub>
                  </m:oMath>
                </a14:m>
                <a:endParaRPr lang="en-US" altLang="zh-CN" sz="2000" kern="0" dirty="0">
                  <a:solidFill>
                    <a:srgbClr val="000000"/>
                  </a:solidFill>
                  <a:latin typeface="微软雅黑" panose="020B0503020204020204" pitchFamily="34" charset="-122"/>
                  <a:ea typeface="微软雅黑" panose="020B0503020204020204" pitchFamily="34" charset="-122"/>
                </a:endParaRPr>
              </a:p>
              <a:p>
                <a:pPr lvl="1" algn="just">
                  <a:spcBef>
                    <a:spcPts val="600"/>
                  </a:spcBef>
                  <a:spcAft>
                    <a:spcPts val="600"/>
                  </a:spcAft>
                  <a:buClr>
                    <a:srgbClr val="0000FF"/>
                  </a:buClr>
                </a:pPr>
                <a:r>
                  <a:rPr lang="zh-CN" altLang="en-US" sz="2000" kern="0" dirty="0">
                    <a:solidFill>
                      <a:srgbClr val="000000"/>
                    </a:solidFill>
                    <a:latin typeface="微软雅黑" panose="020B0503020204020204" pitchFamily="34" charset="-122"/>
                    <a:ea typeface="微软雅黑" panose="020B0503020204020204" pitchFamily="34" charset="-122"/>
                  </a:rPr>
                  <a:t>因此，</a:t>
                </a:r>
                <a:r>
                  <a:rPr lang="en-US" altLang="zh-CN" sz="2000" kern="0" dirty="0">
                    <a:solidFill>
                      <a:srgbClr val="000000"/>
                    </a:solidFill>
                    <a:ea typeface="楷体" panose="02010609060101010101" pitchFamily="49" charset="-122"/>
                  </a:rPr>
                  <a:t> </a:t>
                </a:r>
                <a14:m>
                  <m:oMath xmlns:m="http://schemas.openxmlformats.org/officeDocument/2006/math">
                    <m:r>
                      <a:rPr lang="en-US" altLang="zh-CN" sz="2000" kern="0">
                        <a:solidFill>
                          <a:srgbClr val="000000"/>
                        </a:solidFill>
                        <a:latin typeface="Cambria Math" panose="02040503050406030204" pitchFamily="18" charset="0"/>
                        <a:ea typeface="楷体" panose="02010609060101010101" pitchFamily="49" charset="-122"/>
                      </a:rPr>
                      <m:t>𝐿</m:t>
                    </m:r>
                    <m:r>
                      <a:rPr lang="en-US" altLang="zh-CN" sz="2000" kern="0">
                        <a:solidFill>
                          <a:srgbClr val="000000"/>
                        </a:solidFill>
                        <a:latin typeface="Cambria Math" panose="02040503050406030204" pitchFamily="18" charset="0"/>
                        <a:ea typeface="楷体" panose="02010609060101010101" pitchFamily="49" charset="-122"/>
                      </a:rPr>
                      <m:t>(</m:t>
                    </m:r>
                    <m:r>
                      <a:rPr lang="en-US" altLang="zh-CN" sz="2000" kern="0">
                        <a:solidFill>
                          <a:srgbClr val="000000"/>
                        </a:solidFill>
                        <a:latin typeface="Cambria Math" panose="02040503050406030204" pitchFamily="18" charset="0"/>
                        <a:ea typeface="楷体" panose="02010609060101010101" pitchFamily="49" charset="-122"/>
                      </a:rPr>
                      <m:t>𝒚</m:t>
                    </m:r>
                    <m:r>
                      <a:rPr lang="en-US" altLang="zh-CN" sz="2000" kern="0">
                        <a:solidFill>
                          <a:srgbClr val="000000"/>
                        </a:solidFill>
                        <a:latin typeface="Cambria Math" panose="02040503050406030204" pitchFamily="18" charset="0"/>
                        <a:ea typeface="楷体" panose="02010609060101010101" pitchFamily="49" charset="-122"/>
                      </a:rPr>
                      <m:t>,</m:t>
                    </m:r>
                    <m:acc>
                      <m:accPr>
                        <m:chr m:val="̂"/>
                        <m:ctrlPr>
                          <a:rPr lang="en-US" altLang="zh-CN" sz="2000" i="1" kern="0">
                            <a:solidFill>
                              <a:srgbClr val="000000"/>
                            </a:solidFill>
                            <a:latin typeface="Cambria Math" panose="02040503050406030204" pitchFamily="18" charset="0"/>
                            <a:ea typeface="楷体" panose="02010609060101010101" pitchFamily="49" charset="-122"/>
                          </a:rPr>
                        </m:ctrlPr>
                      </m:accPr>
                      <m:e>
                        <m:r>
                          <a:rPr lang="en-US" altLang="zh-CN" sz="2000" kern="0">
                            <a:solidFill>
                              <a:srgbClr val="000000"/>
                            </a:solidFill>
                            <a:latin typeface="Cambria Math" panose="02040503050406030204" pitchFamily="18" charset="0"/>
                            <a:ea typeface="楷体" panose="02010609060101010101" pitchFamily="49" charset="-122"/>
                          </a:rPr>
                          <m:t>𝒚</m:t>
                        </m:r>
                      </m:e>
                    </m:acc>
                    <m:r>
                      <a:rPr lang="en-US" altLang="zh-CN" sz="2000" kern="0">
                        <a:solidFill>
                          <a:srgbClr val="000000"/>
                        </a:solidFill>
                        <a:latin typeface="Cambria Math" panose="02040503050406030204" pitchFamily="18" charset="0"/>
                        <a:ea typeface="楷体" panose="02010609060101010101" pitchFamily="49" charset="-122"/>
                      </a:rPr>
                      <m:t>)</m:t>
                    </m:r>
                  </m:oMath>
                </a14:m>
                <a:r>
                  <a:rPr lang="zh-CN" altLang="en-US" sz="2000" kern="0" dirty="0">
                    <a:solidFill>
                      <a:srgbClr val="000000"/>
                    </a:solidFill>
                    <a:latin typeface="微软雅黑" panose="020B0503020204020204" pitchFamily="34" charset="-122"/>
                    <a:ea typeface="微软雅黑" panose="020B0503020204020204" pitchFamily="34" charset="-122"/>
                  </a:rPr>
                  <a:t>关于第</a:t>
                </a:r>
                <a14:m>
                  <m:oMath xmlns:m="http://schemas.openxmlformats.org/officeDocument/2006/math">
                    <m:r>
                      <a:rPr lang="en-US" altLang="zh-CN" sz="2000" i="1" kern="0">
                        <a:solidFill>
                          <a:srgbClr val="000000"/>
                        </a:solidFill>
                        <a:latin typeface="Cambria Math" panose="02040503050406030204" pitchFamily="18" charset="0"/>
                        <a:ea typeface="微软雅黑" panose="020B0503020204020204" pitchFamily="34" charset="-122"/>
                      </a:rPr>
                      <m:t>𝑙</m:t>
                    </m:r>
                  </m:oMath>
                </a14:m>
                <a:r>
                  <a:rPr lang="zh-CN" altLang="en-US" sz="2000" kern="0" dirty="0">
                    <a:solidFill>
                      <a:srgbClr val="000000"/>
                    </a:solidFill>
                    <a:latin typeface="微软雅黑" panose="020B0503020204020204" pitchFamily="34" charset="-122"/>
                    <a:ea typeface="微软雅黑" panose="020B0503020204020204" pitchFamily="34" charset="-122"/>
                  </a:rPr>
                  <a:t>层权重</a:t>
                </a:r>
                <a14:m>
                  <m:oMath xmlns:m="http://schemas.openxmlformats.org/officeDocument/2006/math">
                    <m:sSup>
                      <m:sSupPr>
                        <m:ctrlPr>
                          <a:rPr lang="en-US" altLang="zh-CN" sz="2000" i="1" kern="0">
                            <a:solidFill>
                              <a:srgbClr val="000000"/>
                            </a:solidFill>
                            <a:latin typeface="Cambria Math" panose="02040503050406030204" pitchFamily="18" charset="0"/>
                            <a:ea typeface="微软雅黑" panose="020B0503020204020204" pitchFamily="34" charset="-122"/>
                          </a:rPr>
                        </m:ctrlPr>
                      </m:sSupPr>
                      <m:e>
                        <m:r>
                          <a:rPr lang="en-US" altLang="zh-CN" sz="2000" b="1" i="1" kern="0">
                            <a:solidFill>
                              <a:srgbClr val="000000"/>
                            </a:solidFill>
                            <a:latin typeface="Cambria Math" panose="02040503050406030204" pitchFamily="18" charset="0"/>
                            <a:ea typeface="微软雅黑" panose="020B0503020204020204" pitchFamily="34" charset="-122"/>
                          </a:rPr>
                          <m:t>𝑾</m:t>
                        </m:r>
                      </m:e>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p>
                  </m:oMath>
                </a14:m>
                <a:r>
                  <a:rPr lang="zh-CN" altLang="en-US" sz="2000" kern="0" dirty="0">
                    <a:solidFill>
                      <a:srgbClr val="000000"/>
                    </a:solidFill>
                    <a:latin typeface="微软雅黑" panose="020B0503020204020204" pitchFamily="34" charset="-122"/>
                    <a:ea typeface="微软雅黑" panose="020B0503020204020204" pitchFamily="34" charset="-122"/>
                  </a:rPr>
                  <a:t>的梯度为：</a:t>
                </a:r>
                <a:endParaRPr lang="en-US" altLang="zh-CN" sz="2000" kern="0" dirty="0">
                  <a:solidFill>
                    <a:srgbClr val="000000"/>
                  </a:solidFill>
                  <a:latin typeface="微软雅黑" panose="020B0503020204020204" pitchFamily="34" charset="-122"/>
                  <a:ea typeface="微软雅黑" panose="020B0503020204020204" pitchFamily="34" charset="-122"/>
                </a:endParaRPr>
              </a:p>
              <a:p>
                <a:pPr lvl="1" algn="just">
                  <a:spcBef>
                    <a:spcPts val="600"/>
                  </a:spcBef>
                  <a:spcAft>
                    <a:spcPts val="600"/>
                  </a:spcAft>
                  <a:buClr>
                    <a:srgbClr val="0000FF"/>
                  </a:buClr>
                </a:pPr>
                <a:r>
                  <a:rPr lang="en-US" altLang="zh-CN" sz="2000" kern="0" dirty="0">
                    <a:solidFill>
                      <a:srgbClr val="000000"/>
                    </a:solidFill>
                    <a:ea typeface="微软雅黑" panose="020B0503020204020204" pitchFamily="34" charset="-122"/>
                  </a:rPr>
                  <a:t>                                                   </a:t>
                </a:r>
                <a14:m>
                  <m:oMath xmlns:m="http://schemas.openxmlformats.org/officeDocument/2006/math">
                    <m:f>
                      <m:fPr>
                        <m:ctrlPr>
                          <a:rPr lang="en-US" altLang="zh-CN" sz="2000" i="1" kern="0">
                            <a:solidFill>
                              <a:srgbClr val="000000"/>
                            </a:solidFill>
                            <a:latin typeface="Cambria Math" panose="02040503050406030204" pitchFamily="18" charset="0"/>
                            <a:ea typeface="微软雅黑" panose="020B0503020204020204" pitchFamily="34" charset="-122"/>
                          </a:rPr>
                        </m:ctrlPr>
                      </m:fPr>
                      <m:num>
                        <m:r>
                          <a:rPr lang="zh-CN" altLang="en-US" sz="2000" i="1" kern="0">
                            <a:solidFill>
                              <a:srgbClr val="000000"/>
                            </a:solidFill>
                            <a:latin typeface="Cambria Math" panose="02040503050406030204" pitchFamily="18" charset="0"/>
                            <a:ea typeface="微软雅黑" panose="020B0503020204020204" pitchFamily="34" charset="-122"/>
                          </a:rPr>
                          <m:t>𝜕</m:t>
                        </m:r>
                        <m:r>
                          <a:rPr lang="en-US" altLang="zh-CN" sz="2000" kern="0">
                            <a:solidFill>
                              <a:srgbClr val="000000"/>
                            </a:solidFill>
                            <a:latin typeface="Cambria Math" panose="02040503050406030204" pitchFamily="18" charset="0"/>
                            <a:ea typeface="楷体" panose="02010609060101010101" pitchFamily="49" charset="-122"/>
                          </a:rPr>
                          <m:t>𝐿</m:t>
                        </m:r>
                        <m:r>
                          <a:rPr lang="en-US" altLang="zh-CN" sz="2000" kern="0">
                            <a:solidFill>
                              <a:srgbClr val="000000"/>
                            </a:solidFill>
                            <a:latin typeface="Cambria Math" panose="02040503050406030204" pitchFamily="18" charset="0"/>
                            <a:ea typeface="楷体" panose="02010609060101010101" pitchFamily="49" charset="-122"/>
                          </a:rPr>
                          <m:t>(</m:t>
                        </m:r>
                        <m:r>
                          <a:rPr lang="en-US" altLang="zh-CN" sz="2000" kern="0">
                            <a:solidFill>
                              <a:srgbClr val="000000"/>
                            </a:solidFill>
                            <a:latin typeface="Cambria Math" panose="02040503050406030204" pitchFamily="18" charset="0"/>
                            <a:ea typeface="楷体" panose="02010609060101010101" pitchFamily="49" charset="-122"/>
                          </a:rPr>
                          <m:t>𝒚</m:t>
                        </m:r>
                        <m:r>
                          <a:rPr lang="en-US" altLang="zh-CN" sz="2000" kern="0">
                            <a:solidFill>
                              <a:srgbClr val="000000"/>
                            </a:solidFill>
                            <a:latin typeface="Cambria Math" panose="02040503050406030204" pitchFamily="18" charset="0"/>
                            <a:ea typeface="楷体" panose="02010609060101010101" pitchFamily="49" charset="-122"/>
                          </a:rPr>
                          <m:t>,</m:t>
                        </m:r>
                        <m:acc>
                          <m:accPr>
                            <m:chr m:val="̂"/>
                            <m:ctrlPr>
                              <a:rPr lang="en-US" altLang="zh-CN" sz="2000" i="1" kern="0">
                                <a:solidFill>
                                  <a:srgbClr val="000000"/>
                                </a:solidFill>
                                <a:latin typeface="Cambria Math" panose="02040503050406030204" pitchFamily="18" charset="0"/>
                                <a:ea typeface="楷体" panose="02010609060101010101" pitchFamily="49" charset="-122"/>
                              </a:rPr>
                            </m:ctrlPr>
                          </m:accPr>
                          <m:e>
                            <m:r>
                              <a:rPr lang="en-US" altLang="zh-CN" sz="2000" kern="0">
                                <a:solidFill>
                                  <a:srgbClr val="000000"/>
                                </a:solidFill>
                                <a:latin typeface="Cambria Math" panose="02040503050406030204" pitchFamily="18" charset="0"/>
                                <a:ea typeface="楷体" panose="02010609060101010101" pitchFamily="49" charset="-122"/>
                              </a:rPr>
                              <m:t>𝒚</m:t>
                            </m:r>
                          </m:e>
                        </m:acc>
                        <m:r>
                          <a:rPr lang="en-US" altLang="zh-CN" sz="2000" kern="0">
                            <a:solidFill>
                              <a:srgbClr val="000000"/>
                            </a:solidFill>
                            <a:latin typeface="Cambria Math" panose="02040503050406030204" pitchFamily="18" charset="0"/>
                            <a:ea typeface="楷体" panose="02010609060101010101" pitchFamily="49" charset="-122"/>
                          </a:rPr>
                          <m:t>)</m:t>
                        </m:r>
                      </m:num>
                      <m:den>
                        <m:r>
                          <a:rPr lang="zh-CN" altLang="en-US" sz="2000" i="1" kern="0">
                            <a:solidFill>
                              <a:srgbClr val="000000"/>
                            </a:solidFill>
                            <a:latin typeface="Cambria Math" panose="02040503050406030204" pitchFamily="18" charset="0"/>
                            <a:ea typeface="微软雅黑" panose="020B0503020204020204" pitchFamily="34" charset="-122"/>
                          </a:rPr>
                          <m:t>𝜕</m:t>
                        </m:r>
                        <m:sSup>
                          <m:sSupPr>
                            <m:ctrlPr>
                              <a:rPr lang="en-US" altLang="zh-CN" sz="2000" i="1" kern="0">
                                <a:solidFill>
                                  <a:srgbClr val="000000"/>
                                </a:solidFill>
                                <a:latin typeface="Cambria Math" panose="02040503050406030204" pitchFamily="18" charset="0"/>
                                <a:ea typeface="微软雅黑" panose="020B0503020204020204" pitchFamily="34" charset="-122"/>
                              </a:rPr>
                            </m:ctrlPr>
                          </m:sSupPr>
                          <m:e>
                            <m:r>
                              <a:rPr lang="en-US" altLang="zh-CN" sz="2000" b="1" i="1" kern="0">
                                <a:solidFill>
                                  <a:srgbClr val="000000"/>
                                </a:solidFill>
                                <a:latin typeface="Cambria Math" panose="02040503050406030204" pitchFamily="18" charset="0"/>
                                <a:ea typeface="微软雅黑" panose="020B0503020204020204" pitchFamily="34" charset="-122"/>
                              </a:rPr>
                              <m:t>𝑾</m:t>
                            </m:r>
                          </m:e>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p>
                      </m:den>
                    </m:f>
                    <m:r>
                      <a:rPr lang="en-US" altLang="zh-CN" sz="2000" i="1" kern="0">
                        <a:solidFill>
                          <a:srgbClr val="000000"/>
                        </a:solidFill>
                        <a:latin typeface="Cambria Math" panose="02040503050406030204" pitchFamily="18" charset="0"/>
                        <a:ea typeface="微软雅黑" panose="020B0503020204020204" pitchFamily="34" charset="-122"/>
                      </a:rPr>
                      <m:t>=</m:t>
                    </m:r>
                    <m:sSup>
                      <m:sSupPr>
                        <m:ctrlPr>
                          <a:rPr lang="en-US" altLang="zh-CN" sz="2000" i="1" kern="0">
                            <a:solidFill>
                              <a:srgbClr val="000000"/>
                            </a:solidFill>
                            <a:latin typeface="Cambria Math" panose="02040503050406030204" pitchFamily="18" charset="0"/>
                            <a:ea typeface="微软雅黑" panose="020B0503020204020204" pitchFamily="34" charset="-122"/>
                          </a:rPr>
                        </m:ctrlPr>
                      </m:sSupPr>
                      <m:e>
                        <m:r>
                          <a:rPr lang="zh-CN" altLang="en-US" sz="2000" b="1" i="1" kern="0">
                            <a:solidFill>
                              <a:srgbClr val="000000"/>
                            </a:solidFill>
                            <a:latin typeface="Cambria Math" panose="02040503050406030204" pitchFamily="18" charset="0"/>
                            <a:ea typeface="微软雅黑" panose="020B0503020204020204" pitchFamily="34" charset="-122"/>
                          </a:rPr>
                          <m:t>𝜹</m:t>
                        </m:r>
                      </m:e>
                      <m:sup>
                        <m:d>
                          <m:dPr>
                            <m:ctrlPr>
                              <a:rPr lang="en-US" altLang="zh-CN" sz="2000" i="1" kern="0">
                                <a:solidFill>
                                  <a:srgbClr val="000000"/>
                                </a:solidFill>
                                <a:latin typeface="Cambria Math" panose="02040503050406030204" pitchFamily="18" charset="0"/>
                                <a:ea typeface="微软雅黑" panose="020B0503020204020204" pitchFamily="34" charset="-122"/>
                              </a:rPr>
                            </m:ctrlPr>
                          </m:dPr>
                          <m:e>
                            <m:r>
                              <a:rPr lang="en-US" altLang="zh-CN" sz="2000" i="1" kern="0">
                                <a:solidFill>
                                  <a:srgbClr val="000000"/>
                                </a:solidFill>
                                <a:latin typeface="Cambria Math" panose="02040503050406030204" pitchFamily="18" charset="0"/>
                                <a:ea typeface="微软雅黑" panose="020B0503020204020204" pitchFamily="34" charset="-122"/>
                              </a:rPr>
                              <m:t>𝑙</m:t>
                            </m:r>
                          </m:e>
                        </m:d>
                      </m:sup>
                    </m:sSup>
                    <m:sSup>
                      <m:sSupPr>
                        <m:ctrlPr>
                          <a:rPr lang="en-US" altLang="zh-CN" sz="2000" i="1" kern="0">
                            <a:solidFill>
                              <a:srgbClr val="000000"/>
                            </a:solidFill>
                            <a:latin typeface="Cambria Math" panose="02040503050406030204" pitchFamily="18" charset="0"/>
                            <a:ea typeface="微软雅黑" panose="020B0503020204020204" pitchFamily="34" charset="-122"/>
                          </a:rPr>
                        </m:ctrlPr>
                      </m:sSupPr>
                      <m:e>
                        <m:d>
                          <m:dPr>
                            <m:ctrlPr>
                              <a:rPr lang="en-US" altLang="zh-CN" sz="2000" i="1" kern="0">
                                <a:solidFill>
                                  <a:srgbClr val="000000"/>
                                </a:solidFill>
                                <a:latin typeface="Cambria Math" panose="02040503050406030204" pitchFamily="18" charset="0"/>
                                <a:ea typeface="微软雅黑" panose="020B0503020204020204" pitchFamily="34" charset="-122"/>
                              </a:rPr>
                            </m:ctrlPr>
                          </m:dPr>
                          <m:e>
                            <m:sSup>
                              <m:sSupPr>
                                <m:ctrlPr>
                                  <a:rPr lang="en-US" altLang="zh-CN" sz="2000" i="1" kern="0">
                                    <a:solidFill>
                                      <a:srgbClr val="000000"/>
                                    </a:solidFill>
                                    <a:latin typeface="Cambria Math" panose="02040503050406030204" pitchFamily="18" charset="0"/>
                                    <a:ea typeface="微软雅黑" panose="020B0503020204020204" pitchFamily="34" charset="-122"/>
                                  </a:rPr>
                                </m:ctrlPr>
                              </m:sSupPr>
                              <m:e>
                                <m:r>
                                  <a:rPr lang="en-US" altLang="zh-CN" sz="2000" b="1" i="1" kern="0">
                                    <a:solidFill>
                                      <a:srgbClr val="000000"/>
                                    </a:solidFill>
                                    <a:latin typeface="Cambria Math" panose="02040503050406030204" pitchFamily="18" charset="0"/>
                                    <a:ea typeface="微软雅黑" panose="020B0503020204020204" pitchFamily="34" charset="-122"/>
                                  </a:rPr>
                                  <m:t>𝒂</m:t>
                                </m:r>
                              </m:e>
                              <m:sup>
                                <m:d>
                                  <m:dPr>
                                    <m:ctrlPr>
                                      <a:rPr lang="en-US" altLang="zh-CN" sz="2000" i="1" kern="0">
                                        <a:solidFill>
                                          <a:srgbClr val="000000"/>
                                        </a:solidFill>
                                        <a:latin typeface="Cambria Math" panose="02040503050406030204" pitchFamily="18" charset="0"/>
                                        <a:ea typeface="微软雅黑" panose="020B0503020204020204" pitchFamily="34" charset="-122"/>
                                      </a:rPr>
                                    </m:ctrlPr>
                                  </m:dPr>
                                  <m:e>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−1</m:t>
                                    </m:r>
                                  </m:e>
                                </m:d>
                              </m:sup>
                            </m:sSup>
                          </m:e>
                        </m:d>
                      </m:e>
                      <m:sup>
                        <m:r>
                          <m:rPr>
                            <m:sty m:val="p"/>
                          </m:rPr>
                          <a:rPr lang="en-US" altLang="zh-CN" sz="2000" kern="0">
                            <a:solidFill>
                              <a:srgbClr val="000000"/>
                            </a:solidFill>
                            <a:latin typeface="Cambria Math" panose="02040503050406030204" pitchFamily="18" charset="0"/>
                            <a:ea typeface="微软雅黑" panose="020B0503020204020204" pitchFamily="34" charset="-122"/>
                          </a:rPr>
                          <m:t>T</m:t>
                        </m:r>
                      </m:sup>
                    </m:sSup>
                    <m:r>
                      <a:rPr lang="en-US" altLang="zh-CN" sz="2000" i="1" kern="0" smtClean="0">
                        <a:solidFill>
                          <a:srgbClr val="000000"/>
                        </a:solidFill>
                        <a:latin typeface="Cambria Math" panose="02040503050406030204" pitchFamily="18" charset="0"/>
                        <a:ea typeface="Cambria Math" panose="02040503050406030204" pitchFamily="18" charset="0"/>
                      </a:rPr>
                      <m:t>∈</m:t>
                    </m:r>
                    <m:sSup>
                      <m:sSupPr>
                        <m:ctrlPr>
                          <a:rPr lang="en-US" altLang="zh-CN" sz="2000" i="1" kern="0">
                            <a:solidFill>
                              <a:srgbClr val="000000"/>
                            </a:solidFill>
                            <a:latin typeface="Cambria Math" panose="02040503050406030204" pitchFamily="18" charset="0"/>
                            <a:ea typeface="Cambria Math" panose="02040503050406030204" pitchFamily="18" charset="0"/>
                          </a:rPr>
                        </m:ctrlPr>
                      </m:sSupPr>
                      <m:e>
                        <m:r>
                          <a:rPr lang="en-US" altLang="zh-CN" sz="2000" i="1" kern="0">
                            <a:solidFill>
                              <a:srgbClr val="000000"/>
                            </a:solidFill>
                            <a:latin typeface="Cambria Math" panose="02040503050406030204" pitchFamily="18" charset="0"/>
                            <a:ea typeface="Cambria Math" panose="02040503050406030204" pitchFamily="18" charset="0"/>
                          </a:rPr>
                          <m:t>ℝ</m:t>
                        </m:r>
                      </m:e>
                      <m:sup>
                        <m:sSub>
                          <m:sSubPr>
                            <m:ctrlPr>
                              <a:rPr lang="en-US" altLang="zh-CN" sz="2000" i="1" kern="0">
                                <a:solidFill>
                                  <a:srgbClr val="000000"/>
                                </a:solidFill>
                                <a:latin typeface="Cambria Math" panose="02040503050406030204" pitchFamily="18" charset="0"/>
                                <a:ea typeface="微软雅黑" panose="020B0503020204020204" pitchFamily="34" charset="-122"/>
                              </a:rPr>
                            </m:ctrlPr>
                          </m:sSubPr>
                          <m:e>
                            <m:r>
                              <a:rPr lang="en-US" altLang="zh-CN" sz="2000" i="1" kern="0">
                                <a:solidFill>
                                  <a:srgbClr val="000000"/>
                                </a:solidFill>
                                <a:latin typeface="Cambria Math" panose="02040503050406030204" pitchFamily="18" charset="0"/>
                                <a:ea typeface="微软雅黑" panose="020B0503020204020204" pitchFamily="34" charset="-122"/>
                              </a:rPr>
                              <m:t>𝑀</m:t>
                            </m:r>
                          </m:e>
                          <m:sub>
                            <m:r>
                              <a:rPr lang="en-US" altLang="zh-CN" sz="2000" i="1" kern="0">
                                <a:solidFill>
                                  <a:srgbClr val="000000"/>
                                </a:solidFill>
                                <a:latin typeface="Cambria Math" panose="02040503050406030204" pitchFamily="18" charset="0"/>
                                <a:ea typeface="微软雅黑" panose="020B0503020204020204" pitchFamily="34" charset="-122"/>
                              </a:rPr>
                              <m:t>𝑙</m:t>
                            </m:r>
                          </m:sub>
                        </m:sSub>
                        <m:r>
                          <a:rPr lang="en-US" altLang="zh-CN" sz="2000" i="1" kern="0">
                            <a:solidFill>
                              <a:srgbClr val="000000"/>
                            </a:solidFill>
                            <a:latin typeface="Cambria Math" panose="02040503050406030204" pitchFamily="18" charset="0"/>
                            <a:ea typeface="Cambria Math" panose="02040503050406030204" pitchFamily="18" charset="0"/>
                          </a:rPr>
                          <m:t>×</m:t>
                        </m:r>
                        <m:sSub>
                          <m:sSubPr>
                            <m:ctrlPr>
                              <a:rPr lang="en-US" altLang="zh-CN" sz="2000" i="1" kern="0">
                                <a:solidFill>
                                  <a:srgbClr val="000000"/>
                                </a:solidFill>
                                <a:latin typeface="Cambria Math" panose="02040503050406030204" pitchFamily="18" charset="0"/>
                                <a:ea typeface="微软雅黑" panose="020B0503020204020204" pitchFamily="34" charset="-122"/>
                              </a:rPr>
                            </m:ctrlPr>
                          </m:sSubPr>
                          <m:e>
                            <m:r>
                              <a:rPr lang="en-US" altLang="zh-CN" sz="2000" i="1" kern="0">
                                <a:solidFill>
                                  <a:srgbClr val="000000"/>
                                </a:solidFill>
                                <a:latin typeface="Cambria Math" panose="02040503050406030204" pitchFamily="18" charset="0"/>
                                <a:ea typeface="微软雅黑" panose="020B0503020204020204" pitchFamily="34" charset="-122"/>
                              </a:rPr>
                              <m:t>𝑀</m:t>
                            </m:r>
                          </m:e>
                          <m:sub>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b="0" i="1" kern="0" smtClean="0">
                                <a:solidFill>
                                  <a:srgbClr val="000000"/>
                                </a:solidFill>
                                <a:latin typeface="Cambria Math" panose="02040503050406030204" pitchFamily="18" charset="0"/>
                                <a:ea typeface="微软雅黑" panose="020B0503020204020204" pitchFamily="34" charset="-122"/>
                              </a:rPr>
                              <m:t>−1</m:t>
                            </m:r>
                          </m:sub>
                        </m:sSub>
                      </m:sup>
                    </m:sSup>
                  </m:oMath>
                </a14:m>
                <a:endParaRPr lang="en-US" altLang="zh-CN" sz="2000" kern="0" dirty="0">
                  <a:solidFill>
                    <a:srgbClr val="000000"/>
                  </a:solidFill>
                  <a:latin typeface="微软雅黑" panose="020B0503020204020204" pitchFamily="34" charset="-122"/>
                  <a:ea typeface="微软雅黑" panose="020B0503020204020204" pitchFamily="34" charset="-122"/>
                </a:endParaRPr>
              </a:p>
              <a:p>
                <a:pPr lvl="1" algn="just">
                  <a:spcBef>
                    <a:spcPts val="600"/>
                  </a:spcBef>
                  <a:spcAft>
                    <a:spcPts val="600"/>
                  </a:spcAft>
                  <a:buClr>
                    <a:srgbClr val="0000FF"/>
                  </a:buClr>
                </a:pPr>
                <a:r>
                  <a:rPr lang="zh-CN" altLang="en-US" sz="2000" kern="0" dirty="0">
                    <a:solidFill>
                      <a:srgbClr val="000000"/>
                    </a:solidFill>
                    <a:latin typeface="微软雅黑" panose="020B0503020204020204" pitchFamily="34" charset="-122"/>
                    <a:ea typeface="微软雅黑" panose="020B0503020204020204" pitchFamily="34" charset="-122"/>
                  </a:rPr>
                  <a:t>同理可得</a:t>
                </a:r>
                <a:r>
                  <a:rPr lang="en-US" altLang="zh-CN" sz="2000" kern="0" dirty="0">
                    <a:solidFill>
                      <a:srgbClr val="000000"/>
                    </a:solidFill>
                    <a:ea typeface="楷体" panose="02010609060101010101" pitchFamily="49" charset="-122"/>
                  </a:rPr>
                  <a:t> </a:t>
                </a:r>
                <a14:m>
                  <m:oMath xmlns:m="http://schemas.openxmlformats.org/officeDocument/2006/math">
                    <m:r>
                      <a:rPr lang="en-US" altLang="zh-CN" sz="2000" kern="0">
                        <a:solidFill>
                          <a:srgbClr val="000000"/>
                        </a:solidFill>
                        <a:latin typeface="Cambria Math" panose="02040503050406030204" pitchFamily="18" charset="0"/>
                        <a:ea typeface="楷体" panose="02010609060101010101" pitchFamily="49" charset="-122"/>
                      </a:rPr>
                      <m:t>𝐿</m:t>
                    </m:r>
                    <m:r>
                      <a:rPr lang="en-US" altLang="zh-CN" sz="2000" kern="0">
                        <a:solidFill>
                          <a:srgbClr val="000000"/>
                        </a:solidFill>
                        <a:latin typeface="Cambria Math" panose="02040503050406030204" pitchFamily="18" charset="0"/>
                        <a:ea typeface="楷体" panose="02010609060101010101" pitchFamily="49" charset="-122"/>
                      </a:rPr>
                      <m:t>(</m:t>
                    </m:r>
                    <m:r>
                      <a:rPr lang="en-US" altLang="zh-CN" sz="2000" kern="0">
                        <a:solidFill>
                          <a:srgbClr val="000000"/>
                        </a:solidFill>
                        <a:latin typeface="Cambria Math" panose="02040503050406030204" pitchFamily="18" charset="0"/>
                        <a:ea typeface="楷体" panose="02010609060101010101" pitchFamily="49" charset="-122"/>
                      </a:rPr>
                      <m:t>𝒚</m:t>
                    </m:r>
                    <m:r>
                      <a:rPr lang="en-US" altLang="zh-CN" sz="2000" kern="0">
                        <a:solidFill>
                          <a:srgbClr val="000000"/>
                        </a:solidFill>
                        <a:latin typeface="Cambria Math" panose="02040503050406030204" pitchFamily="18" charset="0"/>
                        <a:ea typeface="楷体" panose="02010609060101010101" pitchFamily="49" charset="-122"/>
                      </a:rPr>
                      <m:t>,</m:t>
                    </m:r>
                    <m:acc>
                      <m:accPr>
                        <m:chr m:val="̂"/>
                        <m:ctrlPr>
                          <a:rPr lang="en-US" altLang="zh-CN" sz="2000" i="1" kern="0">
                            <a:solidFill>
                              <a:srgbClr val="000000"/>
                            </a:solidFill>
                            <a:latin typeface="Cambria Math" panose="02040503050406030204" pitchFamily="18" charset="0"/>
                            <a:ea typeface="楷体" panose="02010609060101010101" pitchFamily="49" charset="-122"/>
                          </a:rPr>
                        </m:ctrlPr>
                      </m:accPr>
                      <m:e>
                        <m:r>
                          <a:rPr lang="en-US" altLang="zh-CN" sz="2000" kern="0">
                            <a:solidFill>
                              <a:srgbClr val="000000"/>
                            </a:solidFill>
                            <a:latin typeface="Cambria Math" panose="02040503050406030204" pitchFamily="18" charset="0"/>
                            <a:ea typeface="楷体" panose="02010609060101010101" pitchFamily="49" charset="-122"/>
                          </a:rPr>
                          <m:t>𝒚</m:t>
                        </m:r>
                      </m:e>
                    </m:acc>
                    <m:r>
                      <a:rPr lang="en-US" altLang="zh-CN" sz="2000" kern="0">
                        <a:solidFill>
                          <a:srgbClr val="000000"/>
                        </a:solidFill>
                        <a:latin typeface="Cambria Math" panose="02040503050406030204" pitchFamily="18" charset="0"/>
                        <a:ea typeface="楷体" panose="02010609060101010101" pitchFamily="49" charset="-122"/>
                      </a:rPr>
                      <m:t>)</m:t>
                    </m:r>
                  </m:oMath>
                </a14:m>
                <a:r>
                  <a:rPr lang="zh-CN" altLang="en-US" sz="2000" kern="0" dirty="0">
                    <a:solidFill>
                      <a:srgbClr val="000000"/>
                    </a:solidFill>
                    <a:latin typeface="微软雅黑" panose="020B0503020204020204" pitchFamily="34" charset="-122"/>
                    <a:ea typeface="微软雅黑" panose="020B0503020204020204" pitchFamily="34" charset="-122"/>
                  </a:rPr>
                  <a:t>关于第</a:t>
                </a:r>
                <a14:m>
                  <m:oMath xmlns:m="http://schemas.openxmlformats.org/officeDocument/2006/math">
                    <m:r>
                      <a:rPr lang="en-US" altLang="zh-CN" sz="2000" i="1" kern="0">
                        <a:solidFill>
                          <a:srgbClr val="000000"/>
                        </a:solidFill>
                        <a:latin typeface="Cambria Math" panose="02040503050406030204" pitchFamily="18" charset="0"/>
                        <a:ea typeface="微软雅黑" panose="020B0503020204020204" pitchFamily="34" charset="-122"/>
                      </a:rPr>
                      <m:t>𝑙</m:t>
                    </m:r>
                  </m:oMath>
                </a14:m>
                <a:r>
                  <a:rPr lang="zh-CN" altLang="en-US" sz="2000" kern="0" dirty="0">
                    <a:solidFill>
                      <a:srgbClr val="000000"/>
                    </a:solidFill>
                    <a:latin typeface="微软雅黑" panose="020B0503020204020204" pitchFamily="34" charset="-122"/>
                    <a:ea typeface="微软雅黑" panose="020B0503020204020204" pitchFamily="34" charset="-122"/>
                  </a:rPr>
                  <a:t>层偏置</a:t>
                </a:r>
                <a14:m>
                  <m:oMath xmlns:m="http://schemas.openxmlformats.org/officeDocument/2006/math">
                    <m:sSup>
                      <m:sSupPr>
                        <m:ctrlPr>
                          <a:rPr lang="en-US" altLang="zh-CN" sz="2000" i="1" kern="0">
                            <a:solidFill>
                              <a:srgbClr val="000000"/>
                            </a:solidFill>
                            <a:latin typeface="Cambria Math" panose="02040503050406030204" pitchFamily="18" charset="0"/>
                            <a:ea typeface="微软雅黑" panose="020B0503020204020204" pitchFamily="34" charset="-122"/>
                          </a:rPr>
                        </m:ctrlPr>
                      </m:sSupPr>
                      <m:e>
                        <m:r>
                          <a:rPr lang="en-US" altLang="zh-CN" sz="2000" b="1" i="1" kern="0" smtClean="0">
                            <a:solidFill>
                              <a:srgbClr val="000000"/>
                            </a:solidFill>
                            <a:latin typeface="Cambria Math" panose="02040503050406030204" pitchFamily="18" charset="0"/>
                            <a:ea typeface="微软雅黑" panose="020B0503020204020204" pitchFamily="34" charset="-122"/>
                          </a:rPr>
                          <m:t>𝒃</m:t>
                        </m:r>
                      </m:e>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p>
                  </m:oMath>
                </a14:m>
                <a:r>
                  <a:rPr lang="zh-CN" altLang="en-US" sz="2000" kern="0" dirty="0">
                    <a:solidFill>
                      <a:srgbClr val="000000"/>
                    </a:solidFill>
                    <a:latin typeface="微软雅黑" panose="020B0503020204020204" pitchFamily="34" charset="-122"/>
                    <a:ea typeface="微软雅黑" panose="020B0503020204020204" pitchFamily="34" charset="-122"/>
                  </a:rPr>
                  <a:t>的梯度为：</a:t>
                </a:r>
                <a:endParaRPr lang="en-US" altLang="zh-CN" sz="2000" kern="0" dirty="0">
                  <a:solidFill>
                    <a:srgbClr val="000000"/>
                  </a:solidFill>
                  <a:latin typeface="微软雅黑" panose="020B0503020204020204" pitchFamily="34" charset="-122"/>
                  <a:ea typeface="微软雅黑" panose="020B0503020204020204" pitchFamily="34" charset="-122"/>
                </a:endParaRPr>
              </a:p>
              <a:p>
                <a:pPr lvl="1" algn="just">
                  <a:spcBef>
                    <a:spcPts val="600"/>
                  </a:spcBef>
                  <a:spcAft>
                    <a:spcPts val="600"/>
                  </a:spcAft>
                  <a:buClr>
                    <a:srgbClr val="0000FF"/>
                  </a:buClr>
                </a:pPr>
                <a:r>
                  <a:rPr lang="en-US" altLang="zh-CN" sz="2000" kern="0" dirty="0">
                    <a:solidFill>
                      <a:srgbClr val="000000"/>
                    </a:solidFill>
                    <a:ea typeface="微软雅黑" panose="020B0503020204020204" pitchFamily="34" charset="-122"/>
                  </a:rPr>
                  <a:t>                                                             </a:t>
                </a:r>
                <a14:m>
                  <m:oMath xmlns:m="http://schemas.openxmlformats.org/officeDocument/2006/math">
                    <m:f>
                      <m:fPr>
                        <m:ctrlPr>
                          <a:rPr lang="en-US" altLang="zh-CN" sz="2000" i="1" kern="0">
                            <a:solidFill>
                              <a:srgbClr val="000000"/>
                            </a:solidFill>
                            <a:latin typeface="Cambria Math" panose="02040503050406030204" pitchFamily="18" charset="0"/>
                            <a:ea typeface="微软雅黑" panose="020B0503020204020204" pitchFamily="34" charset="-122"/>
                          </a:rPr>
                        </m:ctrlPr>
                      </m:fPr>
                      <m:num>
                        <m:r>
                          <a:rPr lang="zh-CN" altLang="en-US" sz="2000" i="1" kern="0">
                            <a:solidFill>
                              <a:srgbClr val="000000"/>
                            </a:solidFill>
                            <a:latin typeface="Cambria Math" panose="02040503050406030204" pitchFamily="18" charset="0"/>
                            <a:ea typeface="微软雅黑" panose="020B0503020204020204" pitchFamily="34" charset="-122"/>
                          </a:rPr>
                          <m:t>𝜕</m:t>
                        </m:r>
                        <m:r>
                          <a:rPr lang="en-US" altLang="zh-CN" sz="2000" kern="0">
                            <a:solidFill>
                              <a:srgbClr val="000000"/>
                            </a:solidFill>
                            <a:latin typeface="Cambria Math" panose="02040503050406030204" pitchFamily="18" charset="0"/>
                            <a:ea typeface="楷体" panose="02010609060101010101" pitchFamily="49" charset="-122"/>
                          </a:rPr>
                          <m:t>𝐿</m:t>
                        </m:r>
                        <m:r>
                          <a:rPr lang="en-US" altLang="zh-CN" sz="2000" kern="0">
                            <a:solidFill>
                              <a:srgbClr val="000000"/>
                            </a:solidFill>
                            <a:latin typeface="Cambria Math" panose="02040503050406030204" pitchFamily="18" charset="0"/>
                            <a:ea typeface="楷体" panose="02010609060101010101" pitchFamily="49" charset="-122"/>
                          </a:rPr>
                          <m:t>(</m:t>
                        </m:r>
                        <m:r>
                          <a:rPr lang="en-US" altLang="zh-CN" sz="2000" kern="0">
                            <a:solidFill>
                              <a:srgbClr val="000000"/>
                            </a:solidFill>
                            <a:latin typeface="Cambria Math" panose="02040503050406030204" pitchFamily="18" charset="0"/>
                            <a:ea typeface="楷体" panose="02010609060101010101" pitchFamily="49" charset="-122"/>
                          </a:rPr>
                          <m:t>𝒚</m:t>
                        </m:r>
                        <m:r>
                          <a:rPr lang="en-US" altLang="zh-CN" sz="2000" kern="0">
                            <a:solidFill>
                              <a:srgbClr val="000000"/>
                            </a:solidFill>
                            <a:latin typeface="Cambria Math" panose="02040503050406030204" pitchFamily="18" charset="0"/>
                            <a:ea typeface="楷体" panose="02010609060101010101" pitchFamily="49" charset="-122"/>
                          </a:rPr>
                          <m:t>,</m:t>
                        </m:r>
                        <m:acc>
                          <m:accPr>
                            <m:chr m:val="̂"/>
                            <m:ctrlPr>
                              <a:rPr lang="en-US" altLang="zh-CN" sz="2000" i="1" kern="0">
                                <a:solidFill>
                                  <a:srgbClr val="000000"/>
                                </a:solidFill>
                                <a:latin typeface="Cambria Math" panose="02040503050406030204" pitchFamily="18" charset="0"/>
                                <a:ea typeface="楷体" panose="02010609060101010101" pitchFamily="49" charset="-122"/>
                              </a:rPr>
                            </m:ctrlPr>
                          </m:accPr>
                          <m:e>
                            <m:r>
                              <a:rPr lang="en-US" altLang="zh-CN" sz="2000" kern="0">
                                <a:solidFill>
                                  <a:srgbClr val="000000"/>
                                </a:solidFill>
                                <a:latin typeface="Cambria Math" panose="02040503050406030204" pitchFamily="18" charset="0"/>
                                <a:ea typeface="楷体" panose="02010609060101010101" pitchFamily="49" charset="-122"/>
                              </a:rPr>
                              <m:t>𝒚</m:t>
                            </m:r>
                          </m:e>
                        </m:acc>
                        <m:r>
                          <a:rPr lang="en-US" altLang="zh-CN" sz="2000" kern="0">
                            <a:solidFill>
                              <a:srgbClr val="000000"/>
                            </a:solidFill>
                            <a:latin typeface="Cambria Math" panose="02040503050406030204" pitchFamily="18" charset="0"/>
                            <a:ea typeface="楷体" panose="02010609060101010101" pitchFamily="49" charset="-122"/>
                          </a:rPr>
                          <m:t>)</m:t>
                        </m:r>
                      </m:num>
                      <m:den>
                        <m:r>
                          <a:rPr lang="zh-CN" altLang="en-US" sz="2000" i="1" kern="0">
                            <a:solidFill>
                              <a:srgbClr val="000000"/>
                            </a:solidFill>
                            <a:latin typeface="Cambria Math" panose="02040503050406030204" pitchFamily="18" charset="0"/>
                            <a:ea typeface="微软雅黑" panose="020B0503020204020204" pitchFamily="34" charset="-122"/>
                          </a:rPr>
                          <m:t>𝜕</m:t>
                        </m:r>
                        <m:sSup>
                          <m:sSupPr>
                            <m:ctrlPr>
                              <a:rPr lang="en-US" altLang="zh-CN" sz="2000" i="1" kern="0" smtClean="0">
                                <a:solidFill>
                                  <a:srgbClr val="000000"/>
                                </a:solidFill>
                                <a:latin typeface="Cambria Math" panose="02040503050406030204" pitchFamily="18" charset="0"/>
                                <a:ea typeface="微软雅黑" panose="020B0503020204020204" pitchFamily="34" charset="-122"/>
                              </a:rPr>
                            </m:ctrlPr>
                          </m:sSupPr>
                          <m:e>
                            <m:r>
                              <a:rPr lang="en-US" altLang="zh-CN" sz="2000" b="1" i="1" kern="0" smtClean="0">
                                <a:solidFill>
                                  <a:srgbClr val="000000"/>
                                </a:solidFill>
                                <a:latin typeface="Cambria Math" panose="02040503050406030204" pitchFamily="18" charset="0"/>
                                <a:ea typeface="微软雅黑" panose="020B0503020204020204" pitchFamily="34" charset="-122"/>
                              </a:rPr>
                              <m:t>𝒃</m:t>
                            </m:r>
                          </m:e>
                          <m:sup>
                            <m:r>
                              <a:rPr lang="en-US" altLang="zh-CN" sz="2000" i="1" kern="0">
                                <a:solidFill>
                                  <a:srgbClr val="000000"/>
                                </a:solidFill>
                                <a:latin typeface="Cambria Math" panose="02040503050406030204" pitchFamily="18" charset="0"/>
                                <a:ea typeface="微软雅黑" panose="020B0503020204020204" pitchFamily="34" charset="-122"/>
                              </a:rPr>
                              <m:t>(</m:t>
                            </m:r>
                            <m:r>
                              <a:rPr lang="en-US" altLang="zh-CN" sz="2000" i="1" kern="0">
                                <a:solidFill>
                                  <a:srgbClr val="000000"/>
                                </a:solidFill>
                                <a:latin typeface="Cambria Math" panose="02040503050406030204" pitchFamily="18" charset="0"/>
                                <a:ea typeface="微软雅黑" panose="020B0503020204020204" pitchFamily="34" charset="-122"/>
                              </a:rPr>
                              <m:t>𝑙</m:t>
                            </m:r>
                            <m:r>
                              <a:rPr lang="en-US" altLang="zh-CN" sz="2000" i="1" kern="0">
                                <a:solidFill>
                                  <a:srgbClr val="000000"/>
                                </a:solidFill>
                                <a:latin typeface="Cambria Math" panose="02040503050406030204" pitchFamily="18" charset="0"/>
                                <a:ea typeface="微软雅黑" panose="020B0503020204020204" pitchFamily="34" charset="-122"/>
                              </a:rPr>
                              <m:t>)</m:t>
                            </m:r>
                          </m:sup>
                        </m:sSup>
                      </m:den>
                    </m:f>
                    <m:r>
                      <a:rPr lang="en-US" altLang="zh-CN" sz="2000" i="1" kern="0">
                        <a:solidFill>
                          <a:srgbClr val="000000"/>
                        </a:solidFill>
                        <a:latin typeface="Cambria Math" panose="02040503050406030204" pitchFamily="18" charset="0"/>
                        <a:ea typeface="微软雅黑" panose="020B0503020204020204" pitchFamily="34" charset="-122"/>
                      </a:rPr>
                      <m:t>=</m:t>
                    </m:r>
                    <m:sSup>
                      <m:sSupPr>
                        <m:ctrlPr>
                          <a:rPr lang="en-US" altLang="zh-CN" sz="2000" i="1" kern="0">
                            <a:solidFill>
                              <a:srgbClr val="000000"/>
                            </a:solidFill>
                            <a:latin typeface="Cambria Math" panose="02040503050406030204" pitchFamily="18" charset="0"/>
                            <a:ea typeface="微软雅黑" panose="020B0503020204020204" pitchFamily="34" charset="-122"/>
                          </a:rPr>
                        </m:ctrlPr>
                      </m:sSupPr>
                      <m:e>
                        <m:r>
                          <a:rPr lang="zh-CN" altLang="en-US" sz="2000" b="1" i="1" kern="0">
                            <a:solidFill>
                              <a:srgbClr val="000000"/>
                            </a:solidFill>
                            <a:latin typeface="Cambria Math" panose="02040503050406030204" pitchFamily="18" charset="0"/>
                            <a:ea typeface="微软雅黑" panose="020B0503020204020204" pitchFamily="34" charset="-122"/>
                          </a:rPr>
                          <m:t>𝜹</m:t>
                        </m:r>
                      </m:e>
                      <m:sup>
                        <m:d>
                          <m:dPr>
                            <m:ctrlPr>
                              <a:rPr lang="en-US" altLang="zh-CN" sz="2000" i="1" kern="0">
                                <a:solidFill>
                                  <a:srgbClr val="000000"/>
                                </a:solidFill>
                                <a:latin typeface="Cambria Math" panose="02040503050406030204" pitchFamily="18" charset="0"/>
                                <a:ea typeface="微软雅黑" panose="020B0503020204020204" pitchFamily="34" charset="-122"/>
                              </a:rPr>
                            </m:ctrlPr>
                          </m:dPr>
                          <m:e>
                            <m:r>
                              <a:rPr lang="en-US" altLang="zh-CN" sz="2000" i="1" kern="0">
                                <a:solidFill>
                                  <a:srgbClr val="000000"/>
                                </a:solidFill>
                                <a:latin typeface="Cambria Math" panose="02040503050406030204" pitchFamily="18" charset="0"/>
                                <a:ea typeface="微软雅黑" panose="020B0503020204020204" pitchFamily="34" charset="-122"/>
                              </a:rPr>
                              <m:t>𝑙</m:t>
                            </m:r>
                          </m:e>
                        </m:d>
                      </m:sup>
                    </m:sSup>
                    <m:r>
                      <a:rPr lang="en-US" altLang="zh-CN" sz="2000" i="1" kern="0">
                        <a:solidFill>
                          <a:srgbClr val="000000"/>
                        </a:solidFill>
                        <a:latin typeface="Cambria Math" panose="02040503050406030204" pitchFamily="18" charset="0"/>
                        <a:ea typeface="Cambria Math" panose="02040503050406030204" pitchFamily="18" charset="0"/>
                      </a:rPr>
                      <m:t>∈</m:t>
                    </m:r>
                    <m:sSup>
                      <m:sSupPr>
                        <m:ctrlPr>
                          <a:rPr lang="en-US" altLang="zh-CN" sz="2000" i="1" kern="0">
                            <a:solidFill>
                              <a:srgbClr val="000000"/>
                            </a:solidFill>
                            <a:latin typeface="Cambria Math" panose="02040503050406030204" pitchFamily="18" charset="0"/>
                            <a:ea typeface="Cambria Math" panose="02040503050406030204" pitchFamily="18" charset="0"/>
                          </a:rPr>
                        </m:ctrlPr>
                      </m:sSupPr>
                      <m:e>
                        <m:r>
                          <a:rPr lang="en-US" altLang="zh-CN" sz="2000" i="1" kern="0">
                            <a:solidFill>
                              <a:srgbClr val="000000"/>
                            </a:solidFill>
                            <a:latin typeface="Cambria Math" panose="02040503050406030204" pitchFamily="18" charset="0"/>
                            <a:ea typeface="Cambria Math" panose="02040503050406030204" pitchFamily="18" charset="0"/>
                          </a:rPr>
                          <m:t>ℝ</m:t>
                        </m:r>
                      </m:e>
                      <m:sup>
                        <m:sSub>
                          <m:sSubPr>
                            <m:ctrlPr>
                              <a:rPr lang="en-US" altLang="zh-CN" sz="2000" i="1" kern="0">
                                <a:solidFill>
                                  <a:srgbClr val="000000"/>
                                </a:solidFill>
                                <a:latin typeface="Cambria Math" panose="02040503050406030204" pitchFamily="18" charset="0"/>
                                <a:ea typeface="微软雅黑" panose="020B0503020204020204" pitchFamily="34" charset="-122"/>
                              </a:rPr>
                            </m:ctrlPr>
                          </m:sSubPr>
                          <m:e>
                            <m:r>
                              <a:rPr lang="en-US" altLang="zh-CN" sz="2000" i="1" kern="0">
                                <a:solidFill>
                                  <a:srgbClr val="000000"/>
                                </a:solidFill>
                                <a:latin typeface="Cambria Math" panose="02040503050406030204" pitchFamily="18" charset="0"/>
                                <a:ea typeface="微软雅黑" panose="020B0503020204020204" pitchFamily="34" charset="-122"/>
                              </a:rPr>
                              <m:t>𝑀</m:t>
                            </m:r>
                          </m:e>
                          <m:sub>
                            <m:r>
                              <a:rPr lang="en-US" altLang="zh-CN" sz="2000" i="1" kern="0">
                                <a:solidFill>
                                  <a:srgbClr val="000000"/>
                                </a:solidFill>
                                <a:latin typeface="Cambria Math" panose="02040503050406030204" pitchFamily="18" charset="0"/>
                                <a:ea typeface="微软雅黑" panose="020B0503020204020204" pitchFamily="34" charset="-122"/>
                              </a:rPr>
                              <m:t>𝑙</m:t>
                            </m:r>
                          </m:sub>
                        </m:sSub>
                      </m:sup>
                    </m:sSup>
                  </m:oMath>
                </a14:m>
                <a:endParaRPr lang="en-US" altLang="zh-CN" sz="2000" kern="0" dirty="0">
                  <a:solidFill>
                    <a:srgbClr val="000000"/>
                  </a:solidFill>
                  <a:latin typeface="微软雅黑" panose="020B0503020204020204" pitchFamily="34" charset="-122"/>
                  <a:ea typeface="微软雅黑" panose="020B0503020204020204" pitchFamily="34" charset="-122"/>
                </a:endParaRPr>
              </a:p>
              <a:p>
                <a:pPr lvl="1" algn="just">
                  <a:spcBef>
                    <a:spcPts val="600"/>
                  </a:spcBef>
                  <a:spcAft>
                    <a:spcPts val="600"/>
                  </a:spcAft>
                  <a:buClr>
                    <a:srgbClr val="0000FF"/>
                  </a:buClr>
                </a:pPr>
                <a:endParaRPr lang="en-US" altLang="zh-CN" sz="2000" kern="0" dirty="0">
                  <a:solidFill>
                    <a:srgbClr val="000000"/>
                  </a:solidFill>
                  <a:latin typeface="微软雅黑" panose="020B0503020204020204" pitchFamily="34" charset="-122"/>
                  <a:ea typeface="微软雅黑" panose="020B0503020204020204" pitchFamily="34"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1" y="773472"/>
                <a:ext cx="12192001" cy="6084528"/>
              </a:xfrm>
              <a:prstGeom prst="rect">
                <a:avLst/>
              </a:prstGeom>
              <a:blipFill rotWithShape="1">
                <a:blip r:embed="rId1"/>
                <a:stretch>
                  <a:fillRect t="-601"/>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反向传播算法</a:t>
            </a:r>
            <a:endParaRPr lang="zh-CN" altLang="en-US" sz="2800" b="1" dirty="0">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0" y="762000"/>
          <a:ext cx="12192000" cy="6099018"/>
        </p:xfrm>
        <a:graphic>
          <a:graphicData uri="http://schemas.openxmlformats.org/drawingml/2006/table">
            <a:tbl>
              <a:tblPr firstRow="1" bandRow="1">
                <a:tableStyleId>{9D7B26C5-4107-4FEC-AEDC-1716B250A1EF}</a:tableStyleId>
              </a:tblPr>
              <a:tblGrid>
                <a:gridCol w="12192000"/>
              </a:tblGrid>
              <a:tr h="618333">
                <a:tc>
                  <a:txBody>
                    <a:bodyPr/>
                    <a:lstStyle/>
                    <a:p>
                      <a:pPr algn="ctr"/>
                      <a:r>
                        <a:rPr lang="zh-CN" altLang="en-US" sz="2000" dirty="0">
                          <a:latin typeface="楷体" panose="02010609060101010101" pitchFamily="49" charset="-122"/>
                          <a:ea typeface="楷体" panose="02010609060101010101" pitchFamily="49" charset="-122"/>
                        </a:rPr>
                        <a:t>算法</a:t>
                      </a:r>
                      <a:r>
                        <a:rPr lang="en-US" altLang="zh-CN" sz="2000" dirty="0">
                          <a:latin typeface="楷体" panose="02010609060101010101" pitchFamily="49" charset="-122"/>
                          <a:ea typeface="楷体" panose="02010609060101010101" pitchFamily="49" charset="-122"/>
                        </a:rPr>
                        <a:t>4.1</a:t>
                      </a:r>
                      <a:r>
                        <a:rPr lang="zh-CN" altLang="en-US" sz="2000" dirty="0">
                          <a:latin typeface="楷体" panose="02010609060101010101" pitchFamily="49" charset="-122"/>
                          <a:ea typeface="楷体" panose="02010609060101010101" pitchFamily="49" charset="-122"/>
                        </a:rPr>
                        <a:t> 使用反向传播算法的前馈神经网络随机梯度下降训练过程</a:t>
                      </a:r>
                      <a:endParaRPr lang="zh-CN" altLang="en-US" sz="2000" dirty="0">
                        <a:latin typeface="楷体" panose="02010609060101010101" pitchFamily="49" charset="-122"/>
                        <a:ea typeface="楷体" panose="02010609060101010101" pitchFamily="49" charset="-122"/>
                      </a:endParaRPr>
                    </a:p>
                  </a:txBody>
                  <a:tcPr anchor="ctr">
                    <a:lnT w="28575"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r>
              <a:tr h="5480685">
                <a:tc>
                  <a:txBody>
                    <a:bodyPr/>
                    <a:lstStyle/>
                    <a:p>
                      <a:endParaRPr lang="zh-CN"/>
                    </a:p>
                  </a:txBody>
                  <a:tcPr>
                    <a:lnT w="12700" cap="flat" cmpd="sng" algn="ctr">
                      <a:solidFill>
                        <a:srgbClr val="FFC000"/>
                      </a:solidFill>
                      <a:prstDash val="solid"/>
                      <a:round/>
                      <a:headEnd type="none" w="med" len="med"/>
                      <a:tailEnd type="none" w="med" len="med"/>
                    </a:lnT>
                    <a:lnB w="28575" cap="flat" cmpd="sng" algn="ctr">
                      <a:solidFill>
                        <a:srgbClr val="FFC000"/>
                      </a:solidFill>
                      <a:prstDash val="solid"/>
                      <a:round/>
                      <a:headEnd type="none" w="med" len="med"/>
                      <a:tailEnd type="none" w="med" len="med"/>
                    </a:lnB>
                    <a:blipFill>
                      <a:blip r:embed="rId1"/>
                      <a:stretch>
                        <a:fillRect t="-11556" r="-150" b="-1667"/>
                      </a:stretch>
                    </a:blipFill>
                  </a:tcPr>
                </a:tc>
              </a:tr>
            </a:tbl>
          </a:graphicData>
        </a:graphic>
      </p:graphicFrame>
      <p:cxnSp>
        <p:nvCxnSpPr>
          <p:cNvPr id="4" name="直接连接符 3"/>
          <p:cNvCxnSpPr/>
          <p:nvPr/>
        </p:nvCxnSpPr>
        <p:spPr>
          <a:xfrm>
            <a:off x="536712" y="2534478"/>
            <a:ext cx="0" cy="4065105"/>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7" name="直接连接符 6"/>
          <p:cNvCxnSpPr/>
          <p:nvPr/>
        </p:nvCxnSpPr>
        <p:spPr>
          <a:xfrm>
            <a:off x="817601" y="3061252"/>
            <a:ext cx="0" cy="3220278"/>
          </a:xfrm>
          <a:prstGeom prst="line">
            <a:avLst/>
          </a:prstGeom>
          <a:ln w="19050"/>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1936950"/>
            <a:ext cx="12192000" cy="1253062"/>
          </a:xfrm>
          <a:prstGeom prst="rect">
            <a:avLst/>
          </a:prstGeom>
          <a:solidFill>
            <a:srgbClr val="00B0F0"/>
          </a:solidFill>
        </p:spPr>
        <p:txBody>
          <a:bodyPr wrap="square" rtlCol="0" anchor="ctr">
            <a:noAutofit/>
          </a:bodyPr>
          <a:lstStyle/>
          <a:p>
            <a:pPr algn="ctr"/>
            <a:r>
              <a:rPr lang="en-US" altLang="zh-CN" sz="4800" b="1" dirty="0">
                <a:latin typeface="微软雅黑" panose="020B0503020204020204" pitchFamily="34" charset="-122"/>
                <a:ea typeface="微软雅黑" panose="020B0503020204020204" pitchFamily="34" charset="-122"/>
              </a:rPr>
              <a:t>3.6 </a:t>
            </a:r>
            <a:r>
              <a:rPr lang="zh-CN" altLang="en-US" sz="4800" b="1" dirty="0">
                <a:latin typeface="微软雅黑" panose="020B0503020204020204" pitchFamily="34" charset="-122"/>
                <a:ea typeface="微软雅黑" panose="020B0503020204020204" pitchFamily="34" charset="-122"/>
              </a:rPr>
              <a:t>自动梯度计算</a:t>
            </a:r>
            <a:endParaRPr lang="zh-CN" altLang="en-US" sz="4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162513" y="3667989"/>
            <a:ext cx="4974392" cy="2730882"/>
          </a:xfrm>
          <a:prstGeom prst="rect">
            <a:avLst/>
          </a:prstGeom>
          <a:noFill/>
        </p:spPr>
        <p:txBody>
          <a:bodyPr wrap="square" rtlCol="0">
            <a:noAutofit/>
          </a:bodyPr>
          <a:lstStyle/>
          <a:p>
            <a:pPr marL="457200" indent="-457200">
              <a:lnSpc>
                <a:spcPct val="150000"/>
              </a:lnSpc>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数值微分</a:t>
            </a:r>
            <a:endParaRPr lang="zh-CN" altLang="en-US" sz="28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符号微分</a:t>
            </a:r>
            <a:endParaRPr lang="zh-CN" altLang="en-US" sz="28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自动微分</a:t>
            </a:r>
            <a:endParaRPr lang="zh-CN" altLang="en-US" sz="28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计算图</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自动梯度计算</a:t>
            </a:r>
            <a:endParaRPr lang="zh-CN" altLang="en-US" sz="28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文本框 6">
                <a:extLst>
                  <a:ext uri="{FF2B5EF4-FFF2-40B4-BE49-F238E27FC236}">
                    <ele attr="{02E47654-7029-4B6A-B319-ABC9D8417160}"/>
                  </a:ext>
                </a:extLst>
              </p:cNvPr>
              <p:cNvSpPr txBox="1">
                <a:spLocks/>
              </p:cNvSpPr>
              <p:nvPr/>
            </p:nvSpPr>
            <p:spPr>
              <a:xfrm>
                <a:off x="-2" y="773472"/>
                <a:ext cx="12192001" cy="5965990"/>
              </a:xfrm>
              <a:prstGeom prst="rect">
                <a:avLst/>
              </a:prstGeom>
              <a:noFill/>
            </p:spPr>
            <p:txBody>
              <a:bodyPr wrap="square" rtlCol="0">
                <a:noAutofit/>
              </a:bodyPr>
              <a:lstStyle/>
              <a:p>
                <a:pPr lvl="1">
                  <a:lnSpc>
                    <a:spcPct val="125000"/>
                  </a:lnSpc>
                  <a:buClr>
                    <a:srgbClr val="0000FF"/>
                  </a:buClr>
                </a:pPr>
                <a:r>
                  <a:rPr lang="zh-CN" altLang="en-US" sz="2400" kern="0" dirty="0">
                    <a:solidFill>
                      <a:srgbClr val="000000"/>
                    </a:solidFill>
                    <a:latin typeface="楷体" panose="02010609060101010101" pitchFamily="49" charset="-122"/>
                    <a:ea typeface="楷体" panose="02010609060101010101" pitchFamily="49" charset="-122"/>
                  </a:rPr>
                  <a:t>    手动使用链式法则计算每个参数的导数并编程实现非常繁琐且极易出错。可使用计算机实现参数的自动梯度计算，其方法可分为</a:t>
                </a:r>
                <a:r>
                  <a:rPr lang="zh-CN" altLang="en-US" sz="2400" b="1" kern="0" dirty="0">
                    <a:solidFill>
                      <a:srgbClr val="FF0000"/>
                    </a:solidFill>
                    <a:latin typeface="楷体" panose="02010609060101010101" pitchFamily="49" charset="-122"/>
                    <a:ea typeface="楷体" panose="02010609060101010101" pitchFamily="49" charset="-122"/>
                  </a:rPr>
                  <a:t>数值微分</a:t>
                </a:r>
                <a:r>
                  <a:rPr lang="zh-CN" altLang="en-US" sz="2400" kern="0" dirty="0">
                    <a:solidFill>
                      <a:srgbClr val="000000"/>
                    </a:solidFill>
                    <a:latin typeface="楷体" panose="02010609060101010101" pitchFamily="49" charset="-122"/>
                    <a:ea typeface="楷体" panose="02010609060101010101" pitchFamily="49" charset="-122"/>
                  </a:rPr>
                  <a:t>、</a:t>
                </a:r>
                <a:r>
                  <a:rPr lang="zh-CN" altLang="en-US" sz="2400" b="1" kern="0" dirty="0">
                    <a:solidFill>
                      <a:srgbClr val="FF0000"/>
                    </a:solidFill>
                    <a:latin typeface="楷体" panose="02010609060101010101" pitchFamily="49" charset="-122"/>
                    <a:ea typeface="楷体" panose="02010609060101010101" pitchFamily="49" charset="-122"/>
                  </a:rPr>
                  <a:t>符号微分</a:t>
                </a:r>
                <a:r>
                  <a:rPr lang="zh-CN" altLang="en-US" sz="2400" kern="0" dirty="0">
                    <a:solidFill>
                      <a:srgbClr val="000000"/>
                    </a:solidFill>
                    <a:latin typeface="楷体" panose="02010609060101010101" pitchFamily="49" charset="-122"/>
                    <a:ea typeface="楷体" panose="02010609060101010101" pitchFamily="49" charset="-122"/>
                  </a:rPr>
                  <a:t>和</a:t>
                </a:r>
                <a:r>
                  <a:rPr lang="zh-CN" altLang="en-US" sz="2400" b="1" kern="0" dirty="0">
                    <a:solidFill>
                      <a:srgbClr val="FF0000"/>
                    </a:solidFill>
                    <a:latin typeface="楷体" panose="02010609060101010101" pitchFamily="49" charset="-122"/>
                    <a:ea typeface="楷体" panose="02010609060101010101" pitchFamily="49" charset="-122"/>
                  </a:rPr>
                  <a:t>自动微分</a:t>
                </a:r>
                <a:r>
                  <a:rPr lang="zh-CN" altLang="en-US" sz="2400" kern="0" dirty="0">
                    <a:solidFill>
                      <a:srgbClr val="000000"/>
                    </a:solidFill>
                    <a:latin typeface="楷体" panose="02010609060101010101" pitchFamily="49" charset="-122"/>
                    <a:ea typeface="楷体" panose="02010609060101010101" pitchFamily="49" charset="-122"/>
                  </a:rPr>
                  <a:t>三类。</a:t>
                </a:r>
                <a:endParaRPr lang="en-US" altLang="zh-CN" sz="2400" b="1"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Clr>
                    <a:srgbClr val="0000FF"/>
                  </a:buClr>
                  <a:buFont typeface="Wingdings" panose="05000000000000000000" pitchFamily="2" charset="2"/>
                  <a:buChar char="n"/>
                </a:pPr>
                <a:r>
                  <a:rPr lang="zh-CN" altLang="en-US" sz="2800" b="1" dirty="0">
                    <a:solidFill>
                      <a:srgbClr val="0000FF"/>
                    </a:solidFill>
                    <a:latin typeface="微软雅黑" panose="020B0503020204020204" pitchFamily="34" charset="-122"/>
                    <a:ea typeface="微软雅黑" panose="020B0503020204020204" pitchFamily="34" charset="-122"/>
                  </a:rPr>
                  <a:t>数值微分（</a:t>
                </a:r>
                <a:r>
                  <a:rPr lang="en-US" altLang="zh-CN" sz="2800" b="1" dirty="0">
                    <a:solidFill>
                      <a:srgbClr val="0000FF"/>
                    </a:solidFill>
                    <a:latin typeface="微软雅黑" panose="020B0503020204020204" pitchFamily="34" charset="-122"/>
                    <a:ea typeface="微软雅黑" panose="020B0503020204020204" pitchFamily="34" charset="-122"/>
                  </a:rPr>
                  <a:t>Numerical Differentiation</a:t>
                </a:r>
                <a:r>
                  <a:rPr lang="zh-CN" altLang="en-US" sz="2800" b="1" dirty="0">
                    <a:solidFill>
                      <a:srgbClr val="0000FF"/>
                    </a:solidFill>
                    <a:latin typeface="微软雅黑" panose="020B0503020204020204" pitchFamily="34" charset="-122"/>
                    <a:ea typeface="微软雅黑" panose="020B0503020204020204" pitchFamily="34" charset="-122"/>
                  </a:rPr>
                  <a:t>）</a:t>
                </a:r>
                <a:endParaRPr lang="en-US" altLang="zh-CN" sz="2800" b="1" dirty="0">
                  <a:solidFill>
                    <a:srgbClr val="0000FF"/>
                  </a:solidFill>
                  <a:latin typeface="微软雅黑" panose="020B0503020204020204" pitchFamily="34" charset="-122"/>
                  <a:ea typeface="微软雅黑" panose="020B0503020204020204" pitchFamily="34" charset="-122"/>
                </a:endParaRPr>
              </a:p>
              <a:p>
                <a:pPr>
                  <a:lnSpc>
                    <a:spcPct val="150000"/>
                  </a:lnSpc>
                  <a:buClr>
                    <a:srgbClr val="0000FF"/>
                  </a:buClr>
                </a:pPr>
                <a:r>
                  <a:rPr lang="zh-CN" altLang="en-US" sz="2400" dirty="0">
                    <a:solidFill>
                      <a:srgbClr val="000000"/>
                    </a:solidFill>
                    <a:latin typeface="微软雅黑" panose="020B0503020204020204" pitchFamily="34" charset="-122"/>
                    <a:ea typeface="微软雅黑" panose="020B0503020204020204" pitchFamily="34" charset="-122"/>
                  </a:rPr>
                  <a:t>     </a:t>
                </a:r>
                <a:r>
                  <a:rPr lang="zh-CN" altLang="en-US" sz="2200" dirty="0">
                    <a:solidFill>
                      <a:srgbClr val="000000"/>
                    </a:solidFill>
                    <a:latin typeface="微软雅黑" panose="020B0503020204020204" pitchFamily="34" charset="-122"/>
                    <a:ea typeface="微软雅黑" panose="020B0503020204020204" pitchFamily="34" charset="-122"/>
                  </a:rPr>
                  <a:t>用数值的方法来计算函数</a:t>
                </a:r>
                <a14:m>
                  <m:oMath xmlns:m="http://schemas.openxmlformats.org/officeDocument/2006/math">
                    <m:r>
                      <a:rPr lang="en-US" altLang="zh-CN" sz="2200" b="0" i="1">
                        <a:solidFill>
                          <a:srgbClr val="000000"/>
                        </a:solidFill>
                        <a:latin typeface="Cambria Math" panose="02040503050406030204" pitchFamily="18" charset="0"/>
                        <a:ea typeface="微软雅黑" panose="020B0503020204020204" pitchFamily="34" charset="-122"/>
                      </a:rPr>
                      <m:t>𝑓</m:t>
                    </m:r>
                    <m:d>
                      <m:dPr>
                        <m:ctrlPr>
                          <a:rPr lang="en-US" altLang="zh-CN" sz="2200" i="1">
                            <a:solidFill>
                              <a:srgbClr val="000000"/>
                            </a:solidFill>
                            <a:latin typeface="Cambria Math" panose="02040503050406030204" pitchFamily="18" charset="0"/>
                            <a:ea typeface="微软雅黑" panose="020B0503020204020204" pitchFamily="34" charset="-122"/>
                          </a:rPr>
                        </m:ctrlPr>
                      </m:dPr>
                      <m:e>
                        <m:r>
                          <a:rPr lang="en-US" altLang="zh-CN" sz="2200" b="0" i="1">
                            <a:solidFill>
                              <a:srgbClr val="000000"/>
                            </a:solidFill>
                            <a:latin typeface="Cambria Math" panose="02040503050406030204" pitchFamily="18" charset="0"/>
                            <a:ea typeface="微软雅黑" panose="020B0503020204020204" pitchFamily="34" charset="-122"/>
                          </a:rPr>
                          <m:t>𝑥</m:t>
                        </m:r>
                      </m:e>
                    </m:d>
                  </m:oMath>
                </a14:m>
                <a:r>
                  <a:rPr lang="zh-CN" altLang="en-US" sz="2200" dirty="0">
                    <a:solidFill>
                      <a:srgbClr val="000000"/>
                    </a:solidFill>
                    <a:latin typeface="微软雅黑" panose="020B0503020204020204" pitchFamily="34" charset="-122"/>
                    <a:ea typeface="微软雅黑" panose="020B0503020204020204" pitchFamily="34" charset="-122"/>
                  </a:rPr>
                  <a:t>的导数，函数</a:t>
                </a:r>
                <a14:m>
                  <m:oMath xmlns:m="http://schemas.openxmlformats.org/officeDocument/2006/math">
                    <m:r>
                      <a:rPr lang="en-US" altLang="zh-CN" sz="2200" b="0" i="1">
                        <a:solidFill>
                          <a:srgbClr val="000000"/>
                        </a:solidFill>
                        <a:latin typeface="Cambria Math" panose="02040503050406030204" pitchFamily="18" charset="0"/>
                        <a:ea typeface="微软雅黑" panose="020B0503020204020204" pitchFamily="34" charset="-122"/>
                      </a:rPr>
                      <m:t>𝑓</m:t>
                    </m:r>
                    <m:d>
                      <m:dPr>
                        <m:ctrlPr>
                          <a:rPr lang="en-US" altLang="zh-CN" sz="2200" i="1">
                            <a:solidFill>
                              <a:srgbClr val="000000"/>
                            </a:solidFill>
                            <a:latin typeface="Cambria Math" panose="02040503050406030204" pitchFamily="18" charset="0"/>
                            <a:ea typeface="微软雅黑" panose="020B0503020204020204" pitchFamily="34" charset="-122"/>
                          </a:rPr>
                        </m:ctrlPr>
                      </m:dPr>
                      <m:e>
                        <m:r>
                          <a:rPr lang="en-US" altLang="zh-CN" sz="2200" b="0" i="1">
                            <a:solidFill>
                              <a:srgbClr val="000000"/>
                            </a:solidFill>
                            <a:latin typeface="Cambria Math" panose="02040503050406030204" pitchFamily="18" charset="0"/>
                            <a:ea typeface="微软雅黑" panose="020B0503020204020204" pitchFamily="34" charset="-122"/>
                          </a:rPr>
                          <m:t>𝑥</m:t>
                        </m:r>
                      </m:e>
                    </m:d>
                  </m:oMath>
                </a14:m>
                <a:r>
                  <a:rPr lang="zh-CN" altLang="en-US" sz="2200" dirty="0">
                    <a:solidFill>
                      <a:srgbClr val="000000"/>
                    </a:solidFill>
                    <a:latin typeface="微软雅黑" panose="020B0503020204020204" pitchFamily="34" charset="-122"/>
                    <a:ea typeface="微软雅黑" panose="020B0503020204020204" pitchFamily="34" charset="-122"/>
                  </a:rPr>
                  <a:t>在点</a:t>
                </a:r>
                <a14:m>
                  <m:oMath xmlns:m="http://schemas.openxmlformats.org/officeDocument/2006/math">
                    <m:r>
                      <a:rPr lang="en-US" altLang="zh-CN" sz="2200" b="0" i="1">
                        <a:solidFill>
                          <a:srgbClr val="000000"/>
                        </a:solidFill>
                        <a:latin typeface="Cambria Math" panose="02040503050406030204" pitchFamily="18" charset="0"/>
                        <a:ea typeface="微软雅黑" panose="020B0503020204020204" pitchFamily="34" charset="-122"/>
                      </a:rPr>
                      <m:t>𝑥</m:t>
                    </m:r>
                  </m:oMath>
                </a14:m>
                <a:r>
                  <a:rPr lang="zh-CN" altLang="en-US" sz="2200" dirty="0">
                    <a:solidFill>
                      <a:srgbClr val="000000"/>
                    </a:solidFill>
                    <a:latin typeface="微软雅黑" panose="020B0503020204020204" pitchFamily="34" charset="-122"/>
                    <a:ea typeface="微软雅黑" panose="020B0503020204020204" pitchFamily="34" charset="-122"/>
                  </a:rPr>
                  <a:t>处的导数定义为</a:t>
                </a:r>
                <a:endParaRPr lang="en-US" altLang="zh-CN" sz="2200" dirty="0">
                  <a:solidFill>
                    <a:srgbClr val="000000"/>
                  </a:solidFill>
                  <a:latin typeface="微软雅黑" panose="020B0503020204020204" pitchFamily="34" charset="-122"/>
                  <a:ea typeface="微软雅黑" panose="020B0503020204020204" pitchFamily="34" charset="-122"/>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p>
                        <m:sSupPr>
                          <m:ctrlPr>
                            <a:rPr lang="en-US" altLang="zh-CN" sz="2200" i="1" dirty="0" smtClean="0">
                              <a:solidFill>
                                <a:srgbClr val="000000"/>
                              </a:solidFill>
                              <a:latin typeface="Cambria Math" panose="02040503050406030204" pitchFamily="18" charset="0"/>
                              <a:ea typeface="微软雅黑" panose="020B0503020204020204" pitchFamily="34" charset="-122"/>
                            </a:rPr>
                          </m:ctrlPr>
                        </m:sSupPr>
                        <m:e>
                          <m:r>
                            <a:rPr lang="en-US" altLang="zh-CN" sz="2200" b="0" i="1" dirty="0" smtClean="0">
                              <a:solidFill>
                                <a:srgbClr val="000000"/>
                              </a:solidFill>
                              <a:latin typeface="Cambria Math" panose="02040503050406030204" pitchFamily="18" charset="0"/>
                              <a:ea typeface="微软雅黑" panose="020B0503020204020204" pitchFamily="34" charset="-122"/>
                            </a:rPr>
                            <m:t>𝑓</m:t>
                          </m:r>
                        </m:e>
                        <m:sup>
                          <m:r>
                            <a:rPr lang="en-US" altLang="zh-CN" sz="2200" b="0" i="1" dirty="0" smtClean="0">
                              <a:solidFill>
                                <a:srgbClr val="000000"/>
                              </a:solidFill>
                              <a:latin typeface="Cambria Math" panose="02040503050406030204" pitchFamily="18" charset="0"/>
                              <a:ea typeface="微软雅黑" panose="020B0503020204020204" pitchFamily="34" charset="-122"/>
                            </a:rPr>
                            <m:t>′</m:t>
                          </m:r>
                        </m:sup>
                      </m:sSup>
                      <m:d>
                        <m:dPr>
                          <m:ctrlPr>
                            <a:rPr lang="en-US" altLang="zh-CN" sz="2200" i="1">
                              <a:solidFill>
                                <a:srgbClr val="000000"/>
                              </a:solidFill>
                              <a:latin typeface="Cambria Math" panose="02040503050406030204" pitchFamily="18" charset="0"/>
                              <a:ea typeface="微软雅黑" panose="020B0503020204020204" pitchFamily="34" charset="-122"/>
                            </a:rPr>
                          </m:ctrlPr>
                        </m:dPr>
                        <m:e>
                          <m:r>
                            <a:rPr lang="en-US" altLang="zh-CN" sz="2200" i="1">
                              <a:solidFill>
                                <a:srgbClr val="000000"/>
                              </a:solidFill>
                              <a:latin typeface="Cambria Math" panose="02040503050406030204" pitchFamily="18" charset="0"/>
                              <a:ea typeface="微软雅黑" panose="020B0503020204020204" pitchFamily="34" charset="-122"/>
                            </a:rPr>
                            <m:t>𝑥</m:t>
                          </m:r>
                        </m:e>
                      </m:d>
                      <m:r>
                        <a:rPr lang="en-US" altLang="zh-CN" sz="2200" b="0" i="1" smtClean="0">
                          <a:solidFill>
                            <a:srgbClr val="000000"/>
                          </a:solidFill>
                          <a:latin typeface="Cambria Math" panose="02040503050406030204" pitchFamily="18" charset="0"/>
                          <a:ea typeface="微软雅黑" panose="020B0503020204020204" pitchFamily="34" charset="-122"/>
                        </a:rPr>
                        <m:t>=</m:t>
                      </m:r>
                      <m:func>
                        <m:funcPr>
                          <m:ctrlPr>
                            <a:rPr lang="pt-BR" altLang="zh-CN" sz="2200" b="0" i="1" smtClean="0">
                              <a:solidFill>
                                <a:srgbClr val="000000"/>
                              </a:solidFill>
                              <a:latin typeface="Cambria Math" panose="02040503050406030204" pitchFamily="18" charset="0"/>
                              <a:ea typeface="微软雅黑" panose="020B0503020204020204" pitchFamily="34" charset="-122"/>
                            </a:rPr>
                          </m:ctrlPr>
                        </m:funcPr>
                        <m:fName>
                          <m:limLow>
                            <m:limLowPr>
                              <m:ctrlPr>
                                <a:rPr lang="pt-BR" altLang="zh-CN" sz="2200" b="0" i="1" smtClean="0">
                                  <a:solidFill>
                                    <a:srgbClr val="000000"/>
                                  </a:solidFill>
                                  <a:latin typeface="Cambria Math" panose="02040503050406030204" pitchFamily="18" charset="0"/>
                                  <a:ea typeface="微软雅黑" panose="020B0503020204020204" pitchFamily="34" charset="-122"/>
                                </a:rPr>
                              </m:ctrlPr>
                            </m:limLowPr>
                            <m:e>
                              <m:r>
                                <m:rPr>
                                  <m:sty m:val="p"/>
                                </m:rPr>
                                <a:rPr lang="pt-BR" altLang="zh-CN" sz="2200" b="0" i="0" smtClean="0">
                                  <a:solidFill>
                                    <a:srgbClr val="000000"/>
                                  </a:solidFill>
                                  <a:latin typeface="Cambria Math" panose="02040503050406030204" pitchFamily="18" charset="0"/>
                                  <a:ea typeface="微软雅黑" panose="020B0503020204020204" pitchFamily="34" charset="-122"/>
                                </a:rPr>
                                <m:t>lim</m:t>
                              </m:r>
                            </m:e>
                            <m:lim>
                              <m:r>
                                <a:rPr lang="pt-BR" altLang="zh-CN" sz="2200" b="0" i="1" smtClean="0">
                                  <a:solidFill>
                                    <a:srgbClr val="000000"/>
                                  </a:solidFill>
                                  <a:latin typeface="Cambria Math" panose="02040503050406030204" pitchFamily="18" charset="0"/>
                                  <a:ea typeface="Cambria Math" panose="02040503050406030204" pitchFamily="18" charset="0"/>
                                </a:rPr>
                                <m:t>∆</m:t>
                              </m:r>
                              <m:r>
                                <a:rPr lang="en-US" altLang="zh-CN" sz="2200" b="0" i="1" smtClean="0">
                                  <a:solidFill>
                                    <a:srgbClr val="000000"/>
                                  </a:solidFill>
                                  <a:latin typeface="Cambria Math" panose="02040503050406030204" pitchFamily="18" charset="0"/>
                                  <a:ea typeface="Cambria Math" panose="02040503050406030204" pitchFamily="18" charset="0"/>
                                </a:rPr>
                                <m:t>𝑥</m:t>
                              </m:r>
                              <m:r>
                                <a:rPr lang="pt-BR" altLang="zh-CN" sz="2200" b="0" i="1" smtClean="0">
                                  <a:solidFill>
                                    <a:srgbClr val="000000"/>
                                  </a:solidFill>
                                  <a:latin typeface="Cambria Math" panose="02040503050406030204" pitchFamily="18" charset="0"/>
                                  <a:ea typeface="微软雅黑" panose="020B0503020204020204" pitchFamily="34" charset="-122"/>
                                </a:rPr>
                                <m:t>→</m:t>
                              </m:r>
                              <m:r>
                                <a:rPr lang="en-US" altLang="zh-CN" sz="2200" b="0" i="1" smtClean="0">
                                  <a:solidFill>
                                    <a:srgbClr val="000000"/>
                                  </a:solidFill>
                                  <a:latin typeface="Cambria Math" panose="02040503050406030204" pitchFamily="18" charset="0"/>
                                  <a:ea typeface="微软雅黑" panose="020B0503020204020204" pitchFamily="34" charset="-122"/>
                                </a:rPr>
                                <m:t>0</m:t>
                              </m:r>
                            </m:lim>
                          </m:limLow>
                        </m:fName>
                        <m:e>
                          <m:f>
                            <m:fPr>
                              <m:ctrlPr>
                                <a:rPr lang="en-US" altLang="zh-CN" sz="2200" i="1">
                                  <a:solidFill>
                                    <a:srgbClr val="000000"/>
                                  </a:solidFill>
                                  <a:latin typeface="Cambria Math" panose="02040503050406030204" pitchFamily="18" charset="0"/>
                                  <a:ea typeface="微软雅黑" panose="020B0503020204020204" pitchFamily="34" charset="-122"/>
                                </a:rPr>
                              </m:ctrlPr>
                            </m:fPr>
                            <m:num>
                              <m:r>
                                <a:rPr lang="en-US" altLang="zh-CN" sz="2200" b="0" i="1" smtClean="0">
                                  <a:solidFill>
                                    <a:srgbClr val="000000"/>
                                  </a:solidFill>
                                  <a:latin typeface="Cambria Math" panose="02040503050406030204" pitchFamily="18" charset="0"/>
                                  <a:ea typeface="微软雅黑" panose="020B0503020204020204" pitchFamily="34" charset="-122"/>
                                </a:rPr>
                                <m:t>𝑓</m:t>
                              </m:r>
                              <m:d>
                                <m:dPr>
                                  <m:ctrlPr>
                                    <a:rPr lang="en-US" altLang="zh-CN" sz="2200" b="0" i="1" smtClean="0">
                                      <a:solidFill>
                                        <a:srgbClr val="000000"/>
                                      </a:solidFill>
                                      <a:latin typeface="Cambria Math" panose="02040503050406030204" pitchFamily="18" charset="0"/>
                                      <a:ea typeface="微软雅黑" panose="020B0503020204020204" pitchFamily="34" charset="-122"/>
                                    </a:rPr>
                                  </m:ctrlPr>
                                </m:dPr>
                                <m:e>
                                  <m:r>
                                    <a:rPr lang="en-US" altLang="zh-CN" sz="2200" b="0" i="1" smtClean="0">
                                      <a:solidFill>
                                        <a:srgbClr val="000000"/>
                                      </a:solidFill>
                                      <a:latin typeface="Cambria Math" panose="02040503050406030204" pitchFamily="18" charset="0"/>
                                      <a:ea typeface="微软雅黑" panose="020B0503020204020204" pitchFamily="34" charset="-122"/>
                                    </a:rPr>
                                    <m:t>𝑥</m:t>
                                  </m:r>
                                  <m:r>
                                    <a:rPr lang="en-US" altLang="zh-CN" sz="2200" b="0" i="1" smtClean="0">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Cambria Math" panose="02040503050406030204" pitchFamily="18" charset="0"/>
                                    </a:rPr>
                                    <m:t>𝑥</m:t>
                                  </m:r>
                                </m:e>
                              </m:d>
                              <m:r>
                                <a:rPr lang="en-US" altLang="zh-CN" sz="2200" b="0" i="1" smtClean="0">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𝑓</m:t>
                              </m:r>
                              <m:d>
                                <m:dPr>
                                  <m:ctrlPr>
                                    <a:rPr lang="en-US" altLang="zh-CN" sz="2200" i="1">
                                      <a:solidFill>
                                        <a:srgbClr val="000000"/>
                                      </a:solidFill>
                                      <a:latin typeface="Cambria Math" panose="02040503050406030204" pitchFamily="18" charset="0"/>
                                      <a:ea typeface="微软雅黑" panose="020B0503020204020204" pitchFamily="34" charset="-122"/>
                                    </a:rPr>
                                  </m:ctrlPr>
                                </m:dPr>
                                <m:e>
                                  <m:r>
                                    <a:rPr lang="en-US" altLang="zh-CN" sz="2200" i="1">
                                      <a:solidFill>
                                        <a:srgbClr val="000000"/>
                                      </a:solidFill>
                                      <a:latin typeface="Cambria Math" panose="02040503050406030204" pitchFamily="18" charset="0"/>
                                      <a:ea typeface="微软雅黑" panose="020B0503020204020204" pitchFamily="34" charset="-122"/>
                                    </a:rPr>
                                    <m:t>𝑥</m:t>
                                  </m:r>
                                </m:e>
                              </m:d>
                            </m:num>
                            <m:den>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Cambria Math" panose="02040503050406030204" pitchFamily="18" charset="0"/>
                                </a:rPr>
                                <m:t>𝑥</m:t>
                              </m:r>
                            </m:den>
                          </m:f>
                        </m:e>
                      </m:func>
                    </m:oMath>
                  </m:oMathPara>
                </a14:m>
                <a:endParaRPr lang="en-US" altLang="zh-CN" sz="2200" b="0" dirty="0">
                  <a:solidFill>
                    <a:srgbClr val="000000"/>
                  </a:solidFill>
                  <a:ea typeface="微软雅黑" panose="020B0503020204020204" pitchFamily="34" charset="-122"/>
                </a:endParaRPr>
              </a:p>
              <a:p>
                <a:pPr lvl="1">
                  <a:spcBef>
                    <a:spcPts val="1200"/>
                  </a:spcBef>
                  <a:spcAft>
                    <a:spcPts val="1200"/>
                  </a:spcAft>
                </a:pPr>
                <a:r>
                  <a:rPr lang="zh-CN" altLang="en-US" sz="2200" dirty="0">
                    <a:solidFill>
                      <a:srgbClr val="000000"/>
                    </a:solidFill>
                    <a:ea typeface="微软雅黑" panose="020B0503020204020204" pitchFamily="34" charset="-122"/>
                  </a:rPr>
                  <a:t>在实际应用中，经常使用下面的方式来计算梯度，以减小截断误差</a:t>
                </a:r>
                <a:endParaRPr lang="en-US" altLang="zh-CN" sz="2200" dirty="0">
                  <a:solidFill>
                    <a:srgbClr val="000000"/>
                  </a:solidFill>
                  <a:ea typeface="微软雅黑" panose="020B0503020204020204" pitchFamily="34" charset="-122"/>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p>
                        <m:sSupPr>
                          <m:ctrlPr>
                            <a:rPr lang="en-US" altLang="zh-CN" sz="2200" i="1" dirty="0">
                              <a:solidFill>
                                <a:srgbClr val="000000"/>
                              </a:solidFill>
                              <a:latin typeface="Cambria Math" panose="02040503050406030204" pitchFamily="18" charset="0"/>
                              <a:ea typeface="微软雅黑" panose="020B0503020204020204" pitchFamily="34" charset="-122"/>
                            </a:rPr>
                          </m:ctrlPr>
                        </m:sSupPr>
                        <m:e>
                          <m:r>
                            <a:rPr lang="en-US" altLang="zh-CN" sz="2200" i="1" dirty="0">
                              <a:solidFill>
                                <a:srgbClr val="000000"/>
                              </a:solidFill>
                              <a:latin typeface="Cambria Math" panose="02040503050406030204" pitchFamily="18" charset="0"/>
                              <a:ea typeface="微软雅黑" panose="020B0503020204020204" pitchFamily="34" charset="-122"/>
                            </a:rPr>
                            <m:t>𝑓</m:t>
                          </m:r>
                        </m:e>
                        <m:sup>
                          <m:r>
                            <a:rPr lang="en-US" altLang="zh-CN" sz="2200" i="1" dirty="0">
                              <a:solidFill>
                                <a:srgbClr val="000000"/>
                              </a:solidFill>
                              <a:latin typeface="Cambria Math" panose="02040503050406030204" pitchFamily="18" charset="0"/>
                              <a:ea typeface="微软雅黑" panose="020B0503020204020204" pitchFamily="34" charset="-122"/>
                            </a:rPr>
                            <m:t>′</m:t>
                          </m:r>
                        </m:sup>
                      </m:sSup>
                      <m:d>
                        <m:dPr>
                          <m:ctrlPr>
                            <a:rPr lang="en-US" altLang="zh-CN" sz="2200" i="1">
                              <a:solidFill>
                                <a:srgbClr val="000000"/>
                              </a:solidFill>
                              <a:latin typeface="Cambria Math" panose="02040503050406030204" pitchFamily="18" charset="0"/>
                              <a:ea typeface="微软雅黑" panose="020B0503020204020204" pitchFamily="34" charset="-122"/>
                            </a:rPr>
                          </m:ctrlPr>
                        </m:dPr>
                        <m:e>
                          <m:r>
                            <a:rPr lang="en-US" altLang="zh-CN" sz="2200" i="1">
                              <a:solidFill>
                                <a:srgbClr val="000000"/>
                              </a:solidFill>
                              <a:latin typeface="Cambria Math" panose="02040503050406030204" pitchFamily="18" charset="0"/>
                              <a:ea typeface="微软雅黑" panose="020B0503020204020204" pitchFamily="34" charset="-122"/>
                            </a:rPr>
                            <m:t>𝑥</m:t>
                          </m:r>
                        </m:e>
                      </m:d>
                      <m:r>
                        <a:rPr lang="en-US" altLang="zh-CN" sz="2200" i="1">
                          <a:solidFill>
                            <a:srgbClr val="000000"/>
                          </a:solidFill>
                          <a:latin typeface="Cambria Math" panose="02040503050406030204" pitchFamily="18" charset="0"/>
                          <a:ea typeface="微软雅黑" panose="020B0503020204020204" pitchFamily="34" charset="-122"/>
                        </a:rPr>
                        <m:t>=</m:t>
                      </m:r>
                      <m:func>
                        <m:funcPr>
                          <m:ctrlPr>
                            <a:rPr lang="pt-BR" altLang="zh-CN" sz="2200" i="1">
                              <a:solidFill>
                                <a:srgbClr val="000000"/>
                              </a:solidFill>
                              <a:latin typeface="Cambria Math" panose="02040503050406030204" pitchFamily="18" charset="0"/>
                              <a:ea typeface="微软雅黑" panose="020B0503020204020204" pitchFamily="34" charset="-122"/>
                            </a:rPr>
                          </m:ctrlPr>
                        </m:funcPr>
                        <m:fName>
                          <m:limLow>
                            <m:limLowPr>
                              <m:ctrlPr>
                                <a:rPr lang="pt-BR" altLang="zh-CN" sz="2200" i="1">
                                  <a:solidFill>
                                    <a:srgbClr val="000000"/>
                                  </a:solidFill>
                                  <a:latin typeface="Cambria Math" panose="02040503050406030204" pitchFamily="18" charset="0"/>
                                  <a:ea typeface="微软雅黑" panose="020B0503020204020204" pitchFamily="34" charset="-122"/>
                                </a:rPr>
                              </m:ctrlPr>
                            </m:limLowPr>
                            <m:e>
                              <m:r>
                                <m:rPr>
                                  <m:sty m:val="p"/>
                                </m:rPr>
                                <a:rPr lang="pt-BR" altLang="zh-CN" sz="2200">
                                  <a:solidFill>
                                    <a:srgbClr val="000000"/>
                                  </a:solidFill>
                                  <a:latin typeface="Cambria Math" panose="02040503050406030204" pitchFamily="18" charset="0"/>
                                  <a:ea typeface="微软雅黑" panose="020B0503020204020204" pitchFamily="34" charset="-122"/>
                                </a:rPr>
                                <m:t>lim</m:t>
                              </m:r>
                            </m:e>
                            <m:lim>
                              <m:r>
                                <a:rPr lang="pt-BR" altLang="zh-CN" sz="2200" i="1">
                                  <a:solidFill>
                                    <a:srgbClr val="000000"/>
                                  </a:solidFill>
                                  <a:latin typeface="Cambria Math" panose="02040503050406030204" pitchFamily="18" charset="0"/>
                                  <a:ea typeface="Cambria Math" panose="02040503050406030204" pitchFamily="18" charset="0"/>
                                </a:rPr>
                                <m:t>∆</m:t>
                              </m:r>
                              <m:r>
                                <a:rPr lang="en-US" altLang="zh-CN" sz="2200" i="1">
                                  <a:solidFill>
                                    <a:srgbClr val="000000"/>
                                  </a:solidFill>
                                  <a:latin typeface="Cambria Math" panose="02040503050406030204" pitchFamily="18" charset="0"/>
                                  <a:ea typeface="Cambria Math" panose="02040503050406030204" pitchFamily="18" charset="0"/>
                                </a:rPr>
                                <m:t>𝑥</m:t>
                              </m:r>
                              <m:r>
                                <a:rPr lang="pt-BR"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0</m:t>
                              </m:r>
                            </m:lim>
                          </m:limLow>
                        </m:fName>
                        <m:e>
                          <m:f>
                            <m:fPr>
                              <m:ctrlPr>
                                <a:rPr lang="en-US" altLang="zh-CN" sz="2200" i="1">
                                  <a:solidFill>
                                    <a:srgbClr val="000000"/>
                                  </a:solidFill>
                                  <a:latin typeface="Cambria Math" panose="02040503050406030204" pitchFamily="18" charset="0"/>
                                  <a:ea typeface="微软雅黑" panose="020B0503020204020204" pitchFamily="34" charset="-122"/>
                                </a:rPr>
                              </m:ctrlPr>
                            </m:fPr>
                            <m:num>
                              <m:r>
                                <a:rPr lang="en-US" altLang="zh-CN" sz="2200" i="1">
                                  <a:solidFill>
                                    <a:srgbClr val="000000"/>
                                  </a:solidFill>
                                  <a:latin typeface="Cambria Math" panose="02040503050406030204" pitchFamily="18" charset="0"/>
                                  <a:ea typeface="微软雅黑" panose="020B0503020204020204" pitchFamily="34" charset="-122"/>
                                </a:rPr>
                                <m:t>𝑓</m:t>
                              </m:r>
                              <m:d>
                                <m:dPr>
                                  <m:ctrlPr>
                                    <a:rPr lang="en-US" altLang="zh-CN" sz="2200" i="1">
                                      <a:solidFill>
                                        <a:srgbClr val="000000"/>
                                      </a:solidFill>
                                      <a:latin typeface="Cambria Math" panose="02040503050406030204" pitchFamily="18" charset="0"/>
                                      <a:ea typeface="微软雅黑" panose="020B0503020204020204" pitchFamily="34" charset="-122"/>
                                    </a:rPr>
                                  </m:ctrlPr>
                                </m:dPr>
                                <m:e>
                                  <m:r>
                                    <a:rPr lang="en-US" altLang="zh-CN" sz="2200" i="1">
                                      <a:solidFill>
                                        <a:srgbClr val="000000"/>
                                      </a:solidFill>
                                      <a:latin typeface="Cambria Math" panose="02040503050406030204" pitchFamily="18" charset="0"/>
                                      <a:ea typeface="微软雅黑" panose="020B0503020204020204" pitchFamily="34" charset="-122"/>
                                    </a:rPr>
                                    <m:t>𝑥</m:t>
                                  </m:r>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Cambria Math" panose="02040503050406030204" pitchFamily="18" charset="0"/>
                                    </a:rPr>
                                    <m:t>𝑥</m:t>
                                  </m:r>
                                </m:e>
                              </m:d>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𝑓</m:t>
                              </m:r>
                              <m:d>
                                <m:dPr>
                                  <m:ctrlPr>
                                    <a:rPr lang="en-US" altLang="zh-CN" sz="2200" i="1">
                                      <a:solidFill>
                                        <a:srgbClr val="000000"/>
                                      </a:solidFill>
                                      <a:latin typeface="Cambria Math" panose="02040503050406030204" pitchFamily="18" charset="0"/>
                                      <a:ea typeface="微软雅黑" panose="020B0503020204020204" pitchFamily="34" charset="-122"/>
                                    </a:rPr>
                                  </m:ctrlPr>
                                </m:dPr>
                                <m:e>
                                  <m:r>
                                    <a:rPr lang="en-US" altLang="zh-CN" sz="2200" i="1">
                                      <a:solidFill>
                                        <a:srgbClr val="000000"/>
                                      </a:solidFill>
                                      <a:latin typeface="Cambria Math" panose="02040503050406030204" pitchFamily="18" charset="0"/>
                                      <a:ea typeface="微软雅黑" panose="020B0503020204020204" pitchFamily="34" charset="-122"/>
                                    </a:rPr>
                                    <m:t>𝑥</m:t>
                                  </m:r>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Cambria Math" panose="02040503050406030204" pitchFamily="18" charset="0"/>
                                    </a:rPr>
                                    <m:t>𝑥</m:t>
                                  </m:r>
                                </m:e>
                              </m:d>
                            </m:num>
                            <m:den>
                              <m:r>
                                <a:rPr lang="en-US" altLang="zh-CN" sz="2200" b="0" i="1" smtClean="0">
                                  <a:solidFill>
                                    <a:srgbClr val="000000"/>
                                  </a:solidFill>
                                  <a:latin typeface="Cambria Math" panose="02040503050406030204" pitchFamily="18" charset="0"/>
                                  <a:ea typeface="Cambria Math" panose="02040503050406030204" pitchFamily="18" charset="0"/>
                                </a:rPr>
                                <m:t>2</m:t>
                              </m:r>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Cambria Math" panose="02040503050406030204" pitchFamily="18" charset="0"/>
                                </a:rPr>
                                <m:t>𝑥</m:t>
                              </m:r>
                            </m:den>
                          </m:f>
                        </m:e>
                      </m:func>
                    </m:oMath>
                  </m:oMathPara>
                </a14:m>
                <a:endParaRPr lang="en-US" altLang="zh-CN" sz="2200" b="0" dirty="0">
                  <a:solidFill>
                    <a:srgbClr val="000000"/>
                  </a:solidFill>
                  <a:ea typeface="微软雅黑" panose="020B0503020204020204" pitchFamily="34" charset="-122"/>
                </a:endParaRPr>
              </a:p>
              <a:p>
                <a:pPr marL="800100" lvl="1" indent="-342900">
                  <a:spcBef>
                    <a:spcPts val="600"/>
                  </a:spcBef>
                  <a:spcAft>
                    <a:spcPts val="600"/>
                  </a:spcAft>
                  <a:buClr>
                    <a:srgbClr val="0000FF"/>
                  </a:buClr>
                  <a:buFont typeface="Wingdings" panose="05000000000000000000" pitchFamily="2" charset="2"/>
                  <a:buChar char="ü"/>
                </a:pPr>
                <a14:m>
                  <m:oMath xmlns:m="http://schemas.openxmlformats.org/officeDocument/2006/math">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Cambria Math" panose="02040503050406030204" pitchFamily="18" charset="0"/>
                      </a:rPr>
                      <m:t>𝑥</m:t>
                    </m:r>
                  </m:oMath>
                </a14:m>
                <a:r>
                  <a:rPr lang="zh-CN" altLang="en-US" sz="2200" dirty="0">
                    <a:solidFill>
                      <a:srgbClr val="000000"/>
                    </a:solidFill>
                    <a:ea typeface="微软雅黑" panose="020B0503020204020204" pitchFamily="34" charset="-122"/>
                  </a:rPr>
                  <a:t>难以确定，太小会引起舍入误差，太大则增加截断误差</a:t>
                </a:r>
                <a:endParaRPr lang="en-US" altLang="zh-CN" sz="2200" dirty="0">
                  <a:solidFill>
                    <a:srgbClr val="000000"/>
                  </a:solidFill>
                  <a:ea typeface="微软雅黑" panose="020B0503020204020204" pitchFamily="34" charset="-122"/>
                </a:endParaRPr>
              </a:p>
              <a:p>
                <a:pPr marL="800100" lvl="1" indent="-342900">
                  <a:spcBef>
                    <a:spcPts val="600"/>
                  </a:spcBef>
                  <a:spcAft>
                    <a:spcPts val="600"/>
                  </a:spcAft>
                  <a:buClr>
                    <a:srgbClr val="0000FF"/>
                  </a:buClr>
                  <a:buFont typeface="Wingdings" panose="05000000000000000000" pitchFamily="2" charset="2"/>
                  <a:buChar char="ü"/>
                </a:pPr>
                <a:r>
                  <a:rPr lang="zh-CN" altLang="en-US" sz="2200" dirty="0">
                    <a:solidFill>
                      <a:srgbClr val="000000"/>
                    </a:solidFill>
                    <a:ea typeface="微软雅黑" panose="020B0503020204020204" pitchFamily="34" charset="-122"/>
                  </a:rPr>
                  <a:t>虽然实现非常简单，但实用性较差</a:t>
                </a:r>
                <a:endParaRPr lang="en-US" altLang="zh-CN" sz="2200" dirty="0">
                  <a:solidFill>
                    <a:srgbClr val="000000"/>
                  </a:solidFill>
                  <a:ea typeface="微软雅黑" panose="020B0503020204020204" pitchFamily="34" charset="-122"/>
                </a:endParaRPr>
              </a:p>
              <a:p>
                <a:pPr marL="800100" lvl="1" indent="-342900">
                  <a:spcBef>
                    <a:spcPts val="600"/>
                  </a:spcBef>
                  <a:spcAft>
                    <a:spcPts val="600"/>
                  </a:spcAft>
                  <a:buClr>
                    <a:srgbClr val="0000FF"/>
                  </a:buClr>
                  <a:buFont typeface="Wingdings" panose="05000000000000000000" pitchFamily="2" charset="2"/>
                  <a:buChar char="ü"/>
                </a:pPr>
                <a:r>
                  <a:rPr lang="zh-CN" altLang="en-US" sz="2200" dirty="0">
                    <a:solidFill>
                      <a:srgbClr val="000000"/>
                    </a:solidFill>
                    <a:ea typeface="微软雅黑" panose="020B0503020204020204" pitchFamily="34" charset="-122"/>
                  </a:rPr>
                  <a:t>计算复杂性高，因为需要为每个参数单独施加扰动，若参数数量为</a:t>
                </a:r>
                <a14:m>
                  <m:oMath xmlns:m="http://schemas.openxmlformats.org/officeDocument/2006/math">
                    <m:r>
                      <a:rPr lang="en-US" altLang="zh-CN" sz="2200" i="1">
                        <a:solidFill>
                          <a:srgbClr val="000000"/>
                        </a:solidFill>
                        <a:latin typeface="Cambria Math" panose="02040503050406030204" pitchFamily="18" charset="0"/>
                        <a:ea typeface="微软雅黑" panose="020B0503020204020204" pitchFamily="34" charset="-122"/>
                      </a:rPr>
                      <m:t>𝑁</m:t>
                    </m:r>
                    <m:r>
                      <a:rPr lang="en-US" altLang="zh-CN" sz="2200" i="1">
                        <a:solidFill>
                          <a:srgbClr val="000000"/>
                        </a:solidFill>
                        <a:latin typeface="Cambria Math" panose="02040503050406030204" pitchFamily="18" charset="0"/>
                        <a:ea typeface="微软雅黑" panose="020B0503020204020204" pitchFamily="34" charset="-122"/>
                      </a:rPr>
                      <m:t> </m:t>
                    </m:r>
                  </m:oMath>
                </a14:m>
                <a:r>
                  <a:rPr lang="zh-CN" altLang="en-US" sz="2200" dirty="0">
                    <a:solidFill>
                      <a:srgbClr val="000000"/>
                    </a:solidFill>
                    <a:ea typeface="微软雅黑" panose="020B0503020204020204" pitchFamily="34" charset="-122"/>
                  </a:rPr>
                  <a:t>，则复杂度为 </a:t>
                </a:r>
                <a14:m>
                  <m:oMath xmlns:m="http://schemas.openxmlformats.org/officeDocument/2006/math">
                    <m:r>
                      <a:rPr lang="en-US" altLang="zh-CN" sz="2200" i="1">
                        <a:solidFill>
                          <a:srgbClr val="000000"/>
                        </a:solidFill>
                        <a:latin typeface="Cambria Math" panose="02040503050406030204" pitchFamily="18" charset="0"/>
                        <a:ea typeface="微软雅黑" panose="020B0503020204020204" pitchFamily="34" charset="-122"/>
                      </a:rPr>
                      <m:t>𝑂</m:t>
                    </m:r>
                    <m:r>
                      <a:rPr lang="en-US" altLang="zh-CN" sz="2200" i="1">
                        <a:solidFill>
                          <a:srgbClr val="000000"/>
                        </a:solidFill>
                        <a:latin typeface="Cambria Math" panose="02040503050406030204" pitchFamily="18" charset="0"/>
                        <a:ea typeface="微软雅黑" panose="020B0503020204020204" pitchFamily="34" charset="-122"/>
                      </a:rPr>
                      <m:t>(</m:t>
                    </m:r>
                    <m:sSup>
                      <m:sSupPr>
                        <m:ctrlPr>
                          <a:rPr lang="en-US" altLang="zh-CN" sz="2200" i="1">
                            <a:solidFill>
                              <a:srgbClr val="000000"/>
                            </a:solidFill>
                            <a:latin typeface="Cambria Math" panose="02040503050406030204" pitchFamily="18" charset="0"/>
                            <a:ea typeface="微软雅黑" panose="020B0503020204020204" pitchFamily="34" charset="-122"/>
                          </a:rPr>
                        </m:ctrlPr>
                      </m:sSupPr>
                      <m:e>
                        <m:r>
                          <a:rPr lang="en-US" altLang="zh-CN" sz="2200" i="1">
                            <a:solidFill>
                              <a:srgbClr val="000000"/>
                            </a:solidFill>
                            <a:latin typeface="Cambria Math" panose="02040503050406030204" pitchFamily="18" charset="0"/>
                            <a:ea typeface="微软雅黑" panose="020B0503020204020204" pitchFamily="34" charset="-122"/>
                          </a:rPr>
                          <m:t>𝑁</m:t>
                        </m:r>
                      </m:e>
                      <m:sup>
                        <m:r>
                          <a:rPr lang="en-US" altLang="zh-CN" sz="2200" i="1">
                            <a:solidFill>
                              <a:srgbClr val="000000"/>
                            </a:solidFill>
                            <a:latin typeface="Cambria Math" panose="02040503050406030204" pitchFamily="18" charset="0"/>
                            <a:ea typeface="微软雅黑" panose="020B0503020204020204" pitchFamily="34" charset="-122"/>
                          </a:rPr>
                          <m:t>2</m:t>
                        </m:r>
                      </m:sup>
                    </m:sSup>
                    <m:r>
                      <a:rPr lang="en-US" altLang="zh-CN" sz="2200" i="1">
                        <a:solidFill>
                          <a:srgbClr val="000000"/>
                        </a:solidFill>
                        <a:latin typeface="Cambria Math" panose="02040503050406030204" pitchFamily="18" charset="0"/>
                        <a:ea typeface="Cambria Math" panose="02040503050406030204" pitchFamily="18" charset="0"/>
                      </a:rPr>
                      <m:t>)</m:t>
                    </m:r>
                  </m:oMath>
                </a14:m>
                <a:endParaRPr lang="en-US" altLang="zh-CN" sz="2200" dirty="0">
                  <a:solidFill>
                    <a:srgbClr val="000000"/>
                  </a:solidFill>
                  <a:ea typeface="微软雅黑" panose="020B0503020204020204" pitchFamily="34" charset="-122"/>
                </a:endParaRPr>
              </a:p>
              <a:p>
                <a:pPr>
                  <a:lnSpc>
                    <a:spcPct val="150000"/>
                  </a:lnSpc>
                </a:pPr>
                <a:endParaRPr lang="en-US" altLang="zh-CN" sz="2800" b="0" dirty="0">
                  <a:solidFill>
                    <a:srgbClr val="000000"/>
                  </a:solidFill>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2" y="773472"/>
                <a:ext cx="12192001" cy="5965990"/>
              </a:xfrm>
              <a:prstGeom prst="rect">
                <a:avLst/>
              </a:prstGeom>
              <a:blipFill rotWithShape="1">
                <a:blip r:embed="rId1"/>
                <a:stretch>
                  <a:fillRect l="-850" t="-409" r="-1150"/>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自动梯度计算</a:t>
            </a:r>
            <a:endParaRPr lang="zh-CN" altLang="en-US" sz="28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a:extLst>
                  <a:ext uri="{FF2B5EF4-FFF2-40B4-BE49-F238E27FC236}">
                    <ele attr="{C2BB7F6D-6D57-4A77-8D05-88A3F843BF98}"/>
                  </a:ext>
                </a:extLst>
              </p:cNvPr>
              <p:cNvSpPr txBox="1">
                <a:spLocks/>
              </p:cNvSpPr>
              <p:nvPr/>
            </p:nvSpPr>
            <p:spPr>
              <a:xfrm>
                <a:off x="-2" y="773472"/>
                <a:ext cx="12192001" cy="5965990"/>
              </a:xfrm>
              <a:prstGeom prst="rect">
                <a:avLst/>
              </a:prstGeom>
              <a:noFill/>
            </p:spPr>
            <p:txBody>
              <a:bodyPr wrap="square" rtlCol="0">
                <a:noAutofit/>
              </a:bodyPr>
              <a:lstStyle/>
              <a:p>
                <a:pPr marL="457200" indent="-457200">
                  <a:lnSpc>
                    <a:spcPct val="150000"/>
                  </a:lnSpc>
                  <a:buClr>
                    <a:srgbClr val="0000FF"/>
                  </a:buClr>
                  <a:buFont typeface="Wingdings" panose="05000000000000000000" pitchFamily="2" charset="2"/>
                  <a:buChar char="n"/>
                </a:pPr>
                <a:r>
                  <a:rPr lang="zh-CN" altLang="en-US" sz="2800" b="1" dirty="0">
                    <a:solidFill>
                      <a:srgbClr val="0000FF"/>
                    </a:solidFill>
                    <a:latin typeface="微软雅黑" panose="020B0503020204020204" pitchFamily="34" charset="-122"/>
                    <a:ea typeface="微软雅黑" panose="020B0503020204020204" pitchFamily="34" charset="-122"/>
                  </a:rPr>
                  <a:t>符号微分（</a:t>
                </a:r>
                <a:r>
                  <a:rPr lang="en-US" altLang="zh-CN" sz="2800" b="1" dirty="0">
                    <a:solidFill>
                      <a:srgbClr val="0000FF"/>
                    </a:solidFill>
                    <a:latin typeface="微软雅黑" panose="020B0503020204020204" pitchFamily="34" charset="-122"/>
                    <a:ea typeface="微软雅黑" panose="020B0503020204020204" pitchFamily="34" charset="-122"/>
                  </a:rPr>
                  <a:t>Symbolic Differentiation</a:t>
                </a:r>
                <a:r>
                  <a:rPr lang="zh-CN" altLang="en-US" sz="2800" b="1" dirty="0">
                    <a:solidFill>
                      <a:srgbClr val="0000FF"/>
                    </a:solidFill>
                    <a:latin typeface="微软雅黑" panose="020B0503020204020204" pitchFamily="34" charset="-122"/>
                    <a:ea typeface="微软雅黑" panose="020B0503020204020204" pitchFamily="34" charset="-122"/>
                  </a:rPr>
                  <a:t>）</a:t>
                </a:r>
                <a:endParaRPr lang="en-US" altLang="zh-CN" sz="28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Clr>
                    <a:srgbClr val="0000FF"/>
                  </a:buClr>
                  <a:buFont typeface="Wingdings" panose="05000000000000000000" pitchFamily="2" charset="2"/>
                  <a:buChar char="ü"/>
                </a:pPr>
                <a:r>
                  <a:rPr lang="zh-CN" altLang="en-US" sz="2400" dirty="0">
                    <a:solidFill>
                      <a:srgbClr val="000000"/>
                    </a:solidFill>
                    <a:latin typeface="微软雅黑" panose="020B0503020204020204" pitchFamily="34" charset="-122"/>
                    <a:ea typeface="微软雅黑" panose="020B0503020204020204" pitchFamily="34" charset="-122"/>
                  </a:rPr>
                  <a:t>一种基于符号计算</a:t>
                </a:r>
                <a:r>
                  <a:rPr lang="en-US" altLang="zh-CN"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代数计算</a:t>
                </a:r>
                <a:r>
                  <a:rPr lang="en-US" altLang="zh-CN"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的自动求导方法，用计算机来求解带变量的数学表达式</a:t>
                </a:r>
                <a:endParaRPr lang="en-US" altLang="zh-CN" sz="2400" dirty="0">
                  <a:solidFill>
                    <a:srgbClr val="000000"/>
                  </a:solidFill>
                  <a:latin typeface="微软雅黑" panose="020B0503020204020204" pitchFamily="34" charset="-122"/>
                  <a:ea typeface="微软雅黑" panose="020B0503020204020204" pitchFamily="34" charset="-122"/>
                </a:endParaRPr>
              </a:p>
              <a:p>
                <a:pPr marL="800100" lvl="1" indent="-342900">
                  <a:lnSpc>
                    <a:spcPct val="150000"/>
                  </a:lnSpc>
                  <a:buClr>
                    <a:srgbClr val="0000FF"/>
                  </a:buClr>
                  <a:buFont typeface="Wingdings" panose="05000000000000000000" pitchFamily="2" charset="2"/>
                  <a:buChar char="ü"/>
                </a:pPr>
                <a:r>
                  <a:rPr lang="zh-CN" altLang="en-US" sz="2400" dirty="0">
                    <a:solidFill>
                      <a:srgbClr val="000000"/>
                    </a:solidFill>
                    <a:latin typeface="微软雅黑" panose="020B0503020204020204" pitchFamily="34" charset="-122"/>
                    <a:ea typeface="微软雅黑" panose="020B0503020204020204" pitchFamily="34" charset="-122"/>
                  </a:rPr>
                  <a:t>变量被看作符号，不需要代入具体的值，输入和输出都是数学表达式</a:t>
                </a:r>
                <a:endParaRPr lang="en-US" altLang="zh-CN" sz="2400" dirty="0">
                  <a:solidFill>
                    <a:srgbClr val="000000"/>
                  </a:solidFill>
                  <a:latin typeface="微软雅黑" panose="020B0503020204020204" pitchFamily="34" charset="-122"/>
                  <a:ea typeface="微软雅黑" panose="020B0503020204020204" pitchFamily="34" charset="-122"/>
                </a:endParaRPr>
              </a:p>
              <a:p>
                <a:pPr marL="800100" lvl="1" indent="-342900">
                  <a:lnSpc>
                    <a:spcPct val="150000"/>
                  </a:lnSpc>
                  <a:buClr>
                    <a:srgbClr val="0000FF"/>
                  </a:buClr>
                  <a:buFont typeface="Wingdings" panose="05000000000000000000" pitchFamily="2" charset="2"/>
                  <a:buChar char="ü"/>
                </a:pPr>
                <a:r>
                  <a:rPr lang="zh-CN" altLang="en-US" sz="2400" dirty="0">
                    <a:solidFill>
                      <a:srgbClr val="000000"/>
                    </a:solidFill>
                    <a:latin typeface="微软雅黑" panose="020B0503020204020204" pitchFamily="34" charset="-122"/>
                    <a:ea typeface="微软雅黑" panose="020B0503020204020204" pitchFamily="34" charset="-122"/>
                  </a:rPr>
                  <a:t>包括基于规则的化简、因式分解、微分、积分、解代数方程、解常微分方程等运算</a:t>
                </a:r>
                <a:endParaRPr lang="en-US" altLang="zh-CN" sz="2400" dirty="0">
                  <a:solidFill>
                    <a:srgbClr val="000000"/>
                  </a:solidFill>
                  <a:latin typeface="微软雅黑" panose="020B0503020204020204" pitchFamily="34" charset="-122"/>
                  <a:ea typeface="微软雅黑" panose="020B0503020204020204" pitchFamily="34" charset="-122"/>
                </a:endParaRPr>
              </a:p>
              <a:p>
                <a:pPr marL="800100" lvl="1" indent="-342900">
                  <a:lnSpc>
                    <a:spcPct val="150000"/>
                  </a:lnSpc>
                  <a:buClr>
                    <a:srgbClr val="0000FF"/>
                  </a:buClr>
                  <a:buFont typeface="Wingdings" panose="05000000000000000000" pitchFamily="2" charset="2"/>
                  <a:buChar char="ü"/>
                </a:pPr>
                <a:r>
                  <a:rPr lang="zh-CN" altLang="en-US" sz="2400" dirty="0">
                    <a:solidFill>
                      <a:srgbClr val="000000"/>
                    </a:solidFill>
                    <a:latin typeface="微软雅黑" panose="020B0503020204020204" pitchFamily="34" charset="-122"/>
                    <a:ea typeface="微软雅黑" panose="020B0503020204020204" pitchFamily="34" charset="-122"/>
                  </a:rPr>
                  <a:t>例如：                          输入 </a:t>
                </a:r>
                <a14:m>
                  <m:oMath xmlns:m="http://schemas.openxmlformats.org/officeDocument/2006/math">
                    <m:r>
                      <a:rPr lang="en-US" altLang="zh-CN" sz="2400" i="1">
                        <a:solidFill>
                          <a:srgbClr val="000000"/>
                        </a:solidFill>
                        <a:latin typeface="Cambria Math" panose="02040503050406030204" pitchFamily="18" charset="0"/>
                        <a:ea typeface="微软雅黑" panose="020B0503020204020204" pitchFamily="34" charset="-122"/>
                      </a:rPr>
                      <m:t>𝑧</m:t>
                    </m:r>
                    <m:r>
                      <a:rPr lang="en-US" altLang="zh-CN" sz="2400" i="1">
                        <a:solidFill>
                          <a:srgbClr val="000000"/>
                        </a:solidFill>
                        <a:latin typeface="Cambria Math" panose="02040503050406030204" pitchFamily="18" charset="0"/>
                        <a:ea typeface="微软雅黑" panose="020B0503020204020204" pitchFamily="34" charset="-122"/>
                      </a:rPr>
                      <m:t> </m:t>
                    </m:r>
                  </m:oMath>
                </a14:m>
                <a:r>
                  <a:rPr lang="zh-CN" altLang="en-US" sz="2400" dirty="0">
                    <a:solidFill>
                      <a:srgbClr val="000000"/>
                    </a:solidFill>
                    <a:latin typeface="微软雅黑" panose="020B0503020204020204" pitchFamily="34" charset="-122"/>
                    <a:ea typeface="微软雅黑" panose="020B0503020204020204" pitchFamily="34" charset="-122"/>
                  </a:rPr>
                  <a:t>：</a:t>
                </a:r>
                <a14:m>
                  <m:oMath xmlns:m="http://schemas.openxmlformats.org/officeDocument/2006/math">
                    <m:func>
                      <m:funcPr>
                        <m:ctrlPr>
                          <a:rPr lang="en-US" altLang="zh-CN" sz="2400" b="0" i="1" smtClean="0">
                            <a:solidFill>
                              <a:srgbClr val="000000"/>
                            </a:solidFill>
                            <a:latin typeface="Cambria Math" panose="02040503050406030204" pitchFamily="18" charset="0"/>
                            <a:ea typeface="微软雅黑" panose="020B0503020204020204" pitchFamily="34" charset="-122"/>
                          </a:rPr>
                        </m:ctrlPr>
                      </m:funcPr>
                      <m:fName>
                        <m:r>
                          <m:rPr>
                            <m:sty m:val="p"/>
                          </m:rPr>
                          <a:rPr lang="en-US" altLang="zh-CN" sz="2400" b="0" i="0" smtClean="0">
                            <a:solidFill>
                              <a:srgbClr val="000000"/>
                            </a:solidFill>
                            <a:latin typeface="Cambria Math" panose="02040503050406030204" pitchFamily="18" charset="0"/>
                            <a:ea typeface="微软雅黑" panose="020B0503020204020204" pitchFamily="34" charset="-122"/>
                          </a:rPr>
                          <m:t>ln</m:t>
                        </m:r>
                      </m:fName>
                      <m:e>
                        <m:r>
                          <a:rPr lang="en-US" altLang="zh-CN" sz="2400" b="0" i="1" smtClean="0">
                            <a:solidFill>
                              <a:srgbClr val="000000"/>
                            </a:solidFill>
                            <a:latin typeface="Cambria Math" panose="02040503050406030204" pitchFamily="18" charset="0"/>
                            <a:ea typeface="微软雅黑" panose="020B0503020204020204" pitchFamily="34" charset="-122"/>
                          </a:rPr>
                          <m:t>𝑥</m:t>
                        </m:r>
                      </m:e>
                    </m:func>
                    <m:r>
                      <a:rPr lang="en-US" altLang="zh-CN" sz="2400" b="0" i="1" smtClean="0">
                        <a:solidFill>
                          <a:srgbClr val="000000"/>
                        </a:solidFill>
                        <a:latin typeface="Cambria Math" panose="02040503050406030204" pitchFamily="18" charset="0"/>
                        <a:ea typeface="微软雅黑" panose="020B0503020204020204" pitchFamily="34" charset="-122"/>
                      </a:rPr>
                      <m:t>+</m:t>
                    </m:r>
                    <m:sSup>
                      <m:sSupPr>
                        <m:ctrlPr>
                          <a:rPr lang="en-US" altLang="zh-CN" sz="2400" b="0" i="1" smtClean="0">
                            <a:solidFill>
                              <a:srgbClr val="000000"/>
                            </a:solidFill>
                            <a:latin typeface="Cambria Math" panose="02040503050406030204" pitchFamily="18" charset="0"/>
                            <a:ea typeface="微软雅黑" panose="020B0503020204020204" pitchFamily="34" charset="-122"/>
                          </a:rPr>
                        </m:ctrlPr>
                      </m:sSupPr>
                      <m:e>
                        <m:r>
                          <a:rPr lang="en-US" altLang="zh-CN" sz="2400" b="0" i="1" smtClean="0">
                            <a:solidFill>
                              <a:srgbClr val="000000"/>
                            </a:solidFill>
                            <a:latin typeface="Cambria Math" panose="02040503050406030204" pitchFamily="18" charset="0"/>
                            <a:ea typeface="微软雅黑" panose="020B0503020204020204" pitchFamily="34" charset="-122"/>
                          </a:rPr>
                          <m:t>𝑥</m:t>
                        </m:r>
                      </m:e>
                      <m:sup>
                        <m:r>
                          <a:rPr lang="en-US" altLang="zh-CN" sz="2400" b="0" i="1" smtClean="0">
                            <a:solidFill>
                              <a:srgbClr val="000000"/>
                            </a:solidFill>
                            <a:latin typeface="Cambria Math" panose="02040503050406030204" pitchFamily="18" charset="0"/>
                            <a:ea typeface="微软雅黑" panose="020B0503020204020204" pitchFamily="34" charset="-122"/>
                          </a:rPr>
                          <m:t>2</m:t>
                        </m:r>
                      </m:sup>
                    </m:sSup>
                    <m:r>
                      <a:rPr lang="en-US" altLang="zh-CN" sz="2400" b="0" i="1" smtClean="0">
                        <a:solidFill>
                          <a:srgbClr val="000000"/>
                        </a:solidFill>
                        <a:latin typeface="Cambria Math" panose="02040503050406030204" pitchFamily="18" charset="0"/>
                        <a:ea typeface="微软雅黑" panose="020B0503020204020204" pitchFamily="34" charset="-122"/>
                      </a:rPr>
                      <m:t>𝑦</m:t>
                    </m:r>
                    <m:r>
                      <a:rPr lang="en-US" altLang="zh-CN" sz="2400" b="0" i="1" smtClean="0">
                        <a:solidFill>
                          <a:srgbClr val="000000"/>
                        </a:solidFill>
                        <a:latin typeface="Cambria Math" panose="02040503050406030204" pitchFamily="18" charset="0"/>
                        <a:ea typeface="微软雅黑" panose="020B0503020204020204" pitchFamily="34" charset="-122"/>
                      </a:rPr>
                      <m:t>−</m:t>
                    </m:r>
                    <m:func>
                      <m:funcPr>
                        <m:ctrlPr>
                          <a:rPr lang="en-US" altLang="zh-CN" sz="2400" b="0" i="1" smtClean="0">
                            <a:solidFill>
                              <a:srgbClr val="000000"/>
                            </a:solidFill>
                            <a:latin typeface="Cambria Math" panose="02040503050406030204" pitchFamily="18" charset="0"/>
                            <a:ea typeface="微软雅黑" panose="020B0503020204020204" pitchFamily="34" charset="-122"/>
                          </a:rPr>
                        </m:ctrlPr>
                      </m:funcPr>
                      <m:fName>
                        <m:r>
                          <m:rPr>
                            <m:sty m:val="p"/>
                          </m:rPr>
                          <a:rPr lang="en-US" altLang="zh-CN" sz="2400" b="0" i="0" smtClean="0">
                            <a:solidFill>
                              <a:srgbClr val="000000"/>
                            </a:solidFill>
                            <a:latin typeface="Cambria Math" panose="02040503050406030204" pitchFamily="18" charset="0"/>
                            <a:ea typeface="微软雅黑" panose="020B0503020204020204" pitchFamily="34" charset="-122"/>
                          </a:rPr>
                          <m:t>sin</m:t>
                        </m:r>
                      </m:fName>
                      <m:e>
                        <m:r>
                          <a:rPr lang="en-US" altLang="zh-CN" sz="2400" b="0" i="1" smtClean="0">
                            <a:solidFill>
                              <a:srgbClr val="000000"/>
                            </a:solidFill>
                            <a:latin typeface="Cambria Math" panose="02040503050406030204" pitchFamily="18" charset="0"/>
                            <a:ea typeface="微软雅黑" panose="020B0503020204020204" pitchFamily="34" charset="-122"/>
                          </a:rPr>
                          <m:t>𝑥𝑦</m:t>
                        </m:r>
                      </m:e>
                    </m:func>
                  </m:oMath>
                </a14:m>
                <a:endParaRPr lang="en-US" altLang="zh-CN" sz="2400" b="0" dirty="0">
                  <a:solidFill>
                    <a:srgbClr val="000000"/>
                  </a:solidFill>
                  <a:latin typeface="微软雅黑" panose="020B0503020204020204" pitchFamily="34" charset="-122"/>
                  <a:ea typeface="微软雅黑" panose="020B0503020204020204" pitchFamily="34" charset="-122"/>
                </a:endParaRPr>
              </a:p>
              <a:p>
                <a:pPr lvl="8">
                  <a:lnSpc>
                    <a:spcPct val="150000"/>
                  </a:lnSpc>
                  <a:buClr>
                    <a:srgbClr val="0000FF"/>
                  </a:buClr>
                </a:pPr>
                <a:r>
                  <a:rPr lang="zh-CN" altLang="en-US" sz="2400" dirty="0">
                    <a:solidFill>
                      <a:srgbClr val="000000"/>
                    </a:solidFill>
                    <a:ea typeface="微软雅黑" panose="020B0503020204020204" pitchFamily="34" charset="-122"/>
                  </a:rPr>
                  <a:t>     输出 </a:t>
                </a:r>
                <a14:m>
                  <m:oMath xmlns:m="http://schemas.openxmlformats.org/officeDocument/2006/math">
                    <m:f>
                      <m:fPr>
                        <m:ctrlPr>
                          <a:rPr lang="en-US" altLang="zh-CN" sz="2400" i="1" kern="0">
                            <a:solidFill>
                              <a:srgbClr val="000000"/>
                            </a:solidFill>
                            <a:latin typeface="Cambria Math" panose="02040503050406030204" pitchFamily="18" charset="0"/>
                            <a:ea typeface="微软雅黑" panose="020B0503020204020204" pitchFamily="34" charset="-122"/>
                          </a:rPr>
                        </m:ctrlPr>
                      </m:fPr>
                      <m:num>
                        <m:r>
                          <a:rPr lang="zh-CN" altLang="en-US"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楷体" panose="02010609060101010101" pitchFamily="49" charset="-122"/>
                          </a:rPr>
                          <m:t>𝑧</m:t>
                        </m:r>
                      </m:num>
                      <m:den>
                        <m:r>
                          <a:rPr lang="zh-CN" altLang="en-US"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𝑥</m:t>
                        </m:r>
                      </m:den>
                    </m:f>
                    <m:r>
                      <a:rPr lang="en-US" altLang="zh-CN" sz="2400" i="1" kern="0">
                        <a:solidFill>
                          <a:srgbClr val="000000"/>
                        </a:solidFill>
                        <a:latin typeface="Cambria Math" panose="02040503050406030204" pitchFamily="18" charset="0"/>
                        <a:ea typeface="微软雅黑" panose="020B0503020204020204" pitchFamily="34" charset="-122"/>
                      </a:rPr>
                      <m:t> </m:t>
                    </m:r>
                  </m:oMath>
                </a14:m>
                <a:r>
                  <a:rPr lang="zh-CN" altLang="en-US" sz="2400" dirty="0">
                    <a:solidFill>
                      <a:srgbClr val="000000"/>
                    </a:solidFill>
                    <a:ea typeface="微软雅黑" panose="020B0503020204020204" pitchFamily="34" charset="-122"/>
                  </a:rPr>
                  <a:t>：</a:t>
                </a:r>
                <a14:m>
                  <m:oMath xmlns:m="http://schemas.openxmlformats.org/officeDocument/2006/math">
                    <m:f>
                      <m:fPr>
                        <m:ctrlPr>
                          <a:rPr lang="en-US" altLang="zh-CN" sz="2400" b="0" i="1" kern="0" smtClean="0">
                            <a:solidFill>
                              <a:srgbClr val="000000"/>
                            </a:solidFill>
                            <a:latin typeface="Cambria Math" panose="02040503050406030204" pitchFamily="18" charset="0"/>
                            <a:ea typeface="微软雅黑" panose="020B0503020204020204" pitchFamily="34" charset="-122"/>
                          </a:rPr>
                        </m:ctrlPr>
                      </m:fPr>
                      <m:num>
                        <m:r>
                          <a:rPr lang="en-US" altLang="zh-CN" sz="2400" b="0" i="1" kern="0" smtClean="0">
                            <a:solidFill>
                              <a:srgbClr val="000000"/>
                            </a:solidFill>
                            <a:latin typeface="Cambria Math" panose="02040503050406030204" pitchFamily="18" charset="0"/>
                            <a:ea typeface="微软雅黑" panose="020B0503020204020204" pitchFamily="34" charset="-122"/>
                          </a:rPr>
                          <m:t>1</m:t>
                        </m:r>
                      </m:num>
                      <m:den>
                        <m:r>
                          <a:rPr lang="en-US" altLang="zh-CN" sz="2400" b="0" i="1" kern="0" smtClean="0">
                            <a:solidFill>
                              <a:srgbClr val="000000"/>
                            </a:solidFill>
                            <a:latin typeface="Cambria Math" panose="02040503050406030204" pitchFamily="18" charset="0"/>
                            <a:ea typeface="微软雅黑" panose="020B0503020204020204" pitchFamily="34" charset="-122"/>
                          </a:rPr>
                          <m:t>𝑥</m:t>
                        </m:r>
                      </m:den>
                    </m:f>
                    <m:r>
                      <a:rPr lang="en-US" altLang="zh-CN" sz="2400" b="0" i="1" kern="0" smtClean="0">
                        <a:solidFill>
                          <a:srgbClr val="000000"/>
                        </a:solidFill>
                        <a:latin typeface="Cambria Math" panose="02040503050406030204" pitchFamily="18" charset="0"/>
                        <a:ea typeface="微软雅黑" panose="020B0503020204020204" pitchFamily="34" charset="-122"/>
                      </a:rPr>
                      <m:t>+</m:t>
                    </m:r>
                    <m:r>
                      <a:rPr lang="en-US" altLang="zh-CN" sz="2400" b="0" i="1" smtClean="0">
                        <a:solidFill>
                          <a:srgbClr val="000000"/>
                        </a:solidFill>
                        <a:latin typeface="Cambria Math" panose="02040503050406030204" pitchFamily="18" charset="0"/>
                        <a:ea typeface="微软雅黑" panose="020B0503020204020204" pitchFamily="34" charset="-122"/>
                      </a:rPr>
                      <m:t>2</m:t>
                    </m:r>
                    <m:r>
                      <a:rPr lang="en-US" altLang="zh-CN" sz="2400" i="1">
                        <a:solidFill>
                          <a:srgbClr val="000000"/>
                        </a:solidFill>
                        <a:latin typeface="Cambria Math" panose="02040503050406030204" pitchFamily="18" charset="0"/>
                        <a:ea typeface="微软雅黑" panose="020B0503020204020204" pitchFamily="34" charset="-122"/>
                      </a:rPr>
                      <m:t>𝑥</m:t>
                    </m:r>
                    <m:r>
                      <a:rPr lang="en-US" altLang="zh-CN" sz="2400" b="0" i="1" smtClean="0">
                        <a:solidFill>
                          <a:srgbClr val="000000"/>
                        </a:solidFill>
                        <a:latin typeface="Cambria Math" panose="02040503050406030204" pitchFamily="18" charset="0"/>
                        <a:ea typeface="微软雅黑" panose="020B0503020204020204" pitchFamily="34" charset="-122"/>
                      </a:rPr>
                      <m:t>𝑦</m:t>
                    </m:r>
                    <m:r>
                      <a:rPr lang="en-US" altLang="zh-CN" sz="2400" b="0" i="1" smtClean="0">
                        <a:solidFill>
                          <a:srgbClr val="000000"/>
                        </a:solidFill>
                        <a:latin typeface="Cambria Math" panose="02040503050406030204" pitchFamily="18" charset="0"/>
                        <a:ea typeface="微软雅黑" panose="020B0503020204020204" pitchFamily="34" charset="-122"/>
                      </a:rPr>
                      <m:t>−</m:t>
                    </m:r>
                    <m:r>
                      <a:rPr lang="en-US" altLang="zh-CN" sz="2400" b="0" i="1" smtClean="0">
                        <a:solidFill>
                          <a:srgbClr val="000000"/>
                        </a:solidFill>
                        <a:latin typeface="Cambria Math" panose="02040503050406030204" pitchFamily="18" charset="0"/>
                        <a:ea typeface="微软雅黑" panose="020B0503020204020204" pitchFamily="34" charset="-122"/>
                      </a:rPr>
                      <m:t>𝑦</m:t>
                    </m:r>
                    <m:func>
                      <m:funcPr>
                        <m:ctrlPr>
                          <a:rPr lang="en-US" altLang="zh-CN" sz="2400" i="1">
                            <a:solidFill>
                              <a:srgbClr val="000000"/>
                            </a:solidFill>
                            <a:latin typeface="Cambria Math" panose="02040503050406030204" pitchFamily="18" charset="0"/>
                            <a:ea typeface="微软雅黑" panose="020B0503020204020204" pitchFamily="34" charset="-122"/>
                          </a:rPr>
                        </m:ctrlPr>
                      </m:funcPr>
                      <m:fName>
                        <m:r>
                          <m:rPr>
                            <m:sty m:val="p"/>
                          </m:rPr>
                          <a:rPr lang="en-US" altLang="zh-CN" sz="2400">
                            <a:solidFill>
                              <a:srgbClr val="000000"/>
                            </a:solidFill>
                            <a:latin typeface="Cambria Math" panose="02040503050406030204" pitchFamily="18" charset="0"/>
                            <a:ea typeface="微软雅黑" panose="020B0503020204020204" pitchFamily="34" charset="-122"/>
                          </a:rPr>
                          <m:t>cos</m:t>
                        </m:r>
                      </m:fName>
                      <m:e>
                        <m:r>
                          <a:rPr lang="en-US" altLang="zh-CN" sz="2400" i="1">
                            <a:solidFill>
                              <a:srgbClr val="000000"/>
                            </a:solidFill>
                            <a:latin typeface="Cambria Math" panose="02040503050406030204" pitchFamily="18" charset="0"/>
                            <a:ea typeface="微软雅黑" panose="020B0503020204020204" pitchFamily="34" charset="-122"/>
                          </a:rPr>
                          <m:t>𝑥𝑦</m:t>
                        </m:r>
                      </m:e>
                    </m:func>
                  </m:oMath>
                </a14:m>
                <a:endParaRPr lang="en-US" altLang="zh-CN" sz="2400" b="0" dirty="0">
                  <a:solidFill>
                    <a:srgbClr val="000000"/>
                  </a:solidFill>
                  <a:ea typeface="微软雅黑" panose="020B0503020204020204" pitchFamily="34" charset="-122"/>
                </a:endParaRPr>
              </a:p>
              <a:p>
                <a:pPr marL="800100" lvl="1" indent="-342900">
                  <a:spcBef>
                    <a:spcPts val="600"/>
                  </a:spcBef>
                  <a:spcAft>
                    <a:spcPts val="600"/>
                  </a:spcAft>
                  <a:buClr>
                    <a:srgbClr val="0000FF"/>
                  </a:buClr>
                  <a:buFont typeface="Wingdings" panose="05000000000000000000" pitchFamily="2" charset="2"/>
                  <a:buChar char="ü"/>
                </a:pPr>
                <a:r>
                  <a:rPr lang="zh-CN" altLang="en-US" sz="2400" dirty="0">
                    <a:solidFill>
                      <a:srgbClr val="000000"/>
                    </a:solidFill>
                    <a:latin typeface="微软雅黑" panose="020B0503020204020204" pitchFamily="34" charset="-122"/>
                    <a:ea typeface="微软雅黑" panose="020B0503020204020204" pitchFamily="34" charset="-122"/>
                  </a:rPr>
                  <a:t>编译时间长</a:t>
                </a:r>
                <a:endParaRPr lang="en-US" altLang="zh-CN" sz="2400" dirty="0">
                  <a:solidFill>
                    <a:srgbClr val="000000"/>
                  </a:solidFill>
                  <a:latin typeface="微软雅黑" panose="020B0503020204020204" pitchFamily="34" charset="-122"/>
                  <a:ea typeface="微软雅黑" panose="020B0503020204020204" pitchFamily="34" charset="-122"/>
                </a:endParaRPr>
              </a:p>
              <a:p>
                <a:pPr marL="800100" lvl="1" indent="-342900">
                  <a:spcBef>
                    <a:spcPts val="600"/>
                  </a:spcBef>
                  <a:spcAft>
                    <a:spcPts val="600"/>
                  </a:spcAft>
                  <a:buClr>
                    <a:srgbClr val="0000FF"/>
                  </a:buClr>
                  <a:buFont typeface="Wingdings" panose="05000000000000000000" pitchFamily="2" charset="2"/>
                  <a:buChar char="ü"/>
                </a:pPr>
                <a:r>
                  <a:rPr lang="zh-CN" altLang="en-US" sz="2400" dirty="0">
                    <a:solidFill>
                      <a:srgbClr val="000000"/>
                    </a:solidFill>
                    <a:latin typeface="微软雅黑" panose="020B0503020204020204" pitchFamily="34" charset="-122"/>
                    <a:ea typeface="微软雅黑" panose="020B0503020204020204" pitchFamily="34" charset="-122"/>
                  </a:rPr>
                  <a:t>需要专门的数学计算语言</a:t>
                </a:r>
                <a:endParaRPr lang="en-US" altLang="zh-CN" sz="2400" dirty="0">
                  <a:solidFill>
                    <a:srgbClr val="000000"/>
                  </a:solidFill>
                  <a:latin typeface="微软雅黑" panose="020B0503020204020204" pitchFamily="34" charset="-122"/>
                  <a:ea typeface="微软雅黑" panose="020B0503020204020204" pitchFamily="34" charset="-122"/>
                </a:endParaRPr>
              </a:p>
              <a:p>
                <a:pPr marL="800100" lvl="1" indent="-342900">
                  <a:spcBef>
                    <a:spcPts val="600"/>
                  </a:spcBef>
                  <a:spcAft>
                    <a:spcPts val="600"/>
                  </a:spcAft>
                  <a:buClr>
                    <a:srgbClr val="0000FF"/>
                  </a:buClr>
                  <a:buFont typeface="Wingdings" panose="05000000000000000000" pitchFamily="2" charset="2"/>
                  <a:buChar char="ü"/>
                </a:pPr>
                <a:r>
                  <a:rPr lang="zh-CN" altLang="en-US" sz="2400" dirty="0">
                    <a:solidFill>
                      <a:srgbClr val="000000"/>
                    </a:solidFill>
                    <a:latin typeface="微软雅黑" panose="020B0503020204020204" pitchFamily="34" charset="-122"/>
                    <a:ea typeface="微软雅黑" panose="020B0503020204020204" pitchFamily="34" charset="-122"/>
                  </a:rPr>
                  <a:t>很难调试</a:t>
                </a:r>
                <a:endParaRPr lang="en-US" altLang="zh-CN" sz="2400" dirty="0">
                  <a:solidFill>
                    <a:srgbClr val="000000"/>
                  </a:solidFill>
                  <a:latin typeface="微软雅黑" panose="020B0503020204020204" pitchFamily="34" charset="-122"/>
                  <a:ea typeface="微软雅黑" panose="020B0503020204020204" pitchFamily="34" charset="-122"/>
                </a:endParaRPr>
              </a:p>
              <a:p>
                <a:pPr marL="800100" lvl="1" indent="-342900">
                  <a:spcBef>
                    <a:spcPts val="600"/>
                  </a:spcBef>
                  <a:spcAft>
                    <a:spcPts val="600"/>
                  </a:spcAft>
                  <a:buClr>
                    <a:srgbClr val="0000FF"/>
                  </a:buClr>
                  <a:buFont typeface="Wingdings" panose="05000000000000000000" pitchFamily="2" charset="2"/>
                  <a:buChar char="ü"/>
                </a:pPr>
                <a:r>
                  <a:rPr lang="zh-CN" altLang="en-US" sz="2400" dirty="0">
                    <a:solidFill>
                      <a:srgbClr val="000000"/>
                    </a:solidFill>
                    <a:latin typeface="微软雅黑" panose="020B0503020204020204" pitchFamily="34" charset="-122"/>
                    <a:ea typeface="微软雅黑" panose="020B0503020204020204" pitchFamily="34" charset="-122"/>
                  </a:rPr>
                  <a:t>对于深层复合函数，输出的表达式非常冗长，形成表达式膨胀（</a:t>
                </a:r>
                <a:r>
                  <a:rPr lang="en-US" altLang="zh-CN" sz="2400" dirty="0">
                    <a:solidFill>
                      <a:srgbClr val="000000"/>
                    </a:solidFill>
                    <a:latin typeface="微软雅黑" panose="020B0503020204020204" pitchFamily="34" charset="-122"/>
                    <a:ea typeface="微软雅黑" panose="020B0503020204020204" pitchFamily="34" charset="-122"/>
                  </a:rPr>
                  <a:t>expression swell</a:t>
                </a:r>
                <a:r>
                  <a:rPr lang="zh-CN" altLang="en-US" sz="2400" dirty="0">
                    <a:solidFill>
                      <a:srgbClr val="000000"/>
                    </a:solidFill>
                    <a:latin typeface="微软雅黑" panose="020B0503020204020204" pitchFamily="34" charset="-122"/>
                    <a:ea typeface="微软雅黑" panose="020B0503020204020204" pitchFamily="34" charset="-122"/>
                  </a:rPr>
                  <a:t>）</a:t>
                </a:r>
                <a:endParaRPr lang="en-US" altLang="zh-CN" sz="24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2800" b="0" dirty="0">
                  <a:solidFill>
                    <a:srgbClr val="000000"/>
                  </a:solidFill>
                  <a:ea typeface="微软雅黑" panose="020B0503020204020204" pitchFamily="34"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2" y="773472"/>
                <a:ext cx="12192001" cy="5965990"/>
              </a:xfrm>
              <a:prstGeom prst="rect">
                <a:avLst/>
              </a:prstGeom>
              <a:blipFill rotWithShape="1">
                <a:blip r:embed="rId1"/>
                <a:stretch>
                  <a:fillRect l="-850" r="-550"/>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自动梯度计算</a:t>
            </a:r>
            <a:endParaRPr lang="zh-CN" altLang="en-US" sz="28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2" y="773472"/>
            <a:ext cx="12192001" cy="5965990"/>
          </a:xfrm>
          <a:prstGeom prst="rect">
            <a:avLst/>
          </a:prstGeom>
          <a:noFill/>
        </p:spPr>
        <p:txBody>
          <a:bodyPr wrap="square" rtlCol="0">
            <a:noAutofit/>
          </a:bodyPr>
          <a:lstStyle/>
          <a:p>
            <a:pPr marL="457200" indent="-457200">
              <a:lnSpc>
                <a:spcPct val="150000"/>
              </a:lnSpc>
              <a:buClr>
                <a:srgbClr val="0000FF"/>
              </a:buClr>
              <a:buFont typeface="Wingdings" panose="05000000000000000000" pitchFamily="2" charset="2"/>
              <a:buChar char="n"/>
            </a:pPr>
            <a:r>
              <a:rPr lang="zh-CN" altLang="en-US" sz="2800" b="1" dirty="0">
                <a:solidFill>
                  <a:srgbClr val="0000FF"/>
                </a:solidFill>
                <a:latin typeface="微软雅黑" panose="020B0503020204020204" pitchFamily="34" charset="-122"/>
                <a:ea typeface="微软雅黑" panose="020B0503020204020204" pitchFamily="34" charset="-122"/>
              </a:rPr>
              <a:t>自动微分（</a:t>
            </a:r>
            <a:r>
              <a:rPr lang="en-US" altLang="zh-CN" sz="2800" b="1" dirty="0">
                <a:solidFill>
                  <a:srgbClr val="0000FF"/>
                </a:solidFill>
                <a:latin typeface="微软雅黑" panose="020B0503020204020204" pitchFamily="34" charset="-122"/>
                <a:ea typeface="微软雅黑" panose="020B0503020204020204" pitchFamily="34" charset="-122"/>
              </a:rPr>
              <a:t>Automatic Differentiation</a:t>
            </a:r>
            <a:r>
              <a:rPr lang="zh-CN" altLang="en-US" sz="2800" b="1" dirty="0">
                <a:solidFill>
                  <a:srgbClr val="0000FF"/>
                </a:solidFill>
                <a:latin typeface="微软雅黑" panose="020B0503020204020204" pitchFamily="34" charset="-122"/>
                <a:ea typeface="微软雅黑" panose="020B0503020204020204" pitchFamily="34" charset="-122"/>
              </a:rPr>
              <a:t>）</a:t>
            </a:r>
            <a:endParaRPr lang="en-US" altLang="zh-CN" sz="28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Clr>
                <a:srgbClr val="0000FF"/>
              </a:buClr>
              <a:buFont typeface="Wingdings" panose="05000000000000000000" pitchFamily="2" charset="2"/>
              <a:buChar char="ü"/>
            </a:pPr>
            <a:r>
              <a:rPr lang="zh-CN" altLang="en-US" sz="2400" b="1" dirty="0">
                <a:solidFill>
                  <a:srgbClr val="000000"/>
                </a:solidFill>
                <a:latin typeface="微软雅黑" panose="020B0503020204020204" pitchFamily="34" charset="-122"/>
                <a:ea typeface="微软雅黑" panose="020B0503020204020204" pitchFamily="34" charset="-122"/>
              </a:rPr>
              <a:t>一种介于数值微分和符号微分之间的方法</a:t>
            </a:r>
            <a:endParaRPr lang="en-US" altLang="zh-CN" sz="2400" b="1" dirty="0">
              <a:solidFill>
                <a:srgbClr val="000000"/>
              </a:solidFill>
              <a:latin typeface="微软雅黑" panose="020B0503020204020204" pitchFamily="34" charset="-122"/>
              <a:ea typeface="微软雅黑" panose="020B0503020204020204" pitchFamily="34" charset="-122"/>
            </a:endParaRPr>
          </a:p>
          <a:p>
            <a:pPr marL="1257300" lvl="2" indent="-342900">
              <a:lnSpc>
                <a:spcPct val="150000"/>
              </a:lnSpc>
              <a:buClr>
                <a:srgbClr val="0000FF"/>
              </a:buClr>
              <a:buFont typeface="Arial" panose="020B0604020202020204" pitchFamily="34" charset="0"/>
              <a:buChar char="•"/>
            </a:pPr>
            <a:r>
              <a:rPr lang="zh-CN" altLang="en-US" sz="2400" dirty="0">
                <a:solidFill>
                  <a:srgbClr val="000000"/>
                </a:solidFill>
                <a:latin typeface="微软雅黑" panose="020B0503020204020204" pitchFamily="34" charset="-122"/>
                <a:ea typeface="微软雅黑" panose="020B0503020204020204" pitchFamily="34" charset="-122"/>
              </a:rPr>
              <a:t>数值微分强调一开始直接代入数值近似求解，而符号微分强调直接对表达式进行求解，最后才代入数值；</a:t>
            </a:r>
            <a:endParaRPr lang="en-US" altLang="zh-CN" sz="2400" dirty="0">
              <a:solidFill>
                <a:srgbClr val="000000"/>
              </a:solidFill>
              <a:latin typeface="微软雅黑" panose="020B0503020204020204" pitchFamily="34" charset="-122"/>
              <a:ea typeface="微软雅黑" panose="020B0503020204020204" pitchFamily="34" charset="-122"/>
            </a:endParaRPr>
          </a:p>
          <a:p>
            <a:pPr marL="1257300" lvl="2" indent="-342900">
              <a:lnSpc>
                <a:spcPct val="150000"/>
              </a:lnSpc>
              <a:buClr>
                <a:srgbClr val="0000FF"/>
              </a:buClr>
              <a:buFont typeface="Arial" panose="020B0604020202020204" pitchFamily="34" charset="0"/>
              <a:buChar char="•"/>
            </a:pPr>
            <a:r>
              <a:rPr lang="zh-CN" altLang="en-US" sz="2400" dirty="0">
                <a:solidFill>
                  <a:srgbClr val="000000"/>
                </a:solidFill>
                <a:latin typeface="微软雅黑" panose="020B0503020204020204" pitchFamily="34" charset="-122"/>
                <a:ea typeface="微软雅黑" panose="020B0503020204020204" pitchFamily="34" charset="-122"/>
              </a:rPr>
              <a:t>自动微分将符号微分法应用于最基本的算子，比如常数、幂函数、指数函数、对数函数、三角函数等，将其代入数值，保留中间结果，最后再应用于整个函数</a:t>
            </a:r>
            <a:endParaRPr lang="en-US" altLang="zh-CN" sz="2400" dirty="0">
              <a:solidFill>
                <a:srgbClr val="000000"/>
              </a:solidFill>
              <a:latin typeface="微软雅黑" panose="020B0503020204020204" pitchFamily="34" charset="-122"/>
              <a:ea typeface="微软雅黑" panose="020B0503020204020204" pitchFamily="34" charset="-122"/>
            </a:endParaRPr>
          </a:p>
          <a:p>
            <a:pPr marL="800100" lvl="1" indent="-342900">
              <a:lnSpc>
                <a:spcPct val="150000"/>
              </a:lnSpc>
              <a:buClr>
                <a:srgbClr val="0000FF"/>
              </a:buClr>
              <a:buFont typeface="Wingdings" panose="05000000000000000000" pitchFamily="2" charset="2"/>
              <a:buChar char="ü"/>
            </a:pPr>
            <a:r>
              <a:rPr lang="zh-CN" altLang="en-US" sz="2400" b="1" dirty="0">
                <a:solidFill>
                  <a:srgbClr val="000000"/>
                </a:solidFill>
                <a:latin typeface="微软雅黑" panose="020B0503020204020204" pitchFamily="34" charset="-122"/>
                <a:ea typeface="微软雅黑" panose="020B0503020204020204" pitchFamily="34" charset="-122"/>
              </a:rPr>
              <a:t>灵活性高</a:t>
            </a:r>
            <a:endParaRPr lang="en-US" altLang="zh-CN" sz="2400" b="1" dirty="0">
              <a:solidFill>
                <a:srgbClr val="000000"/>
              </a:solidFill>
              <a:latin typeface="微软雅黑" panose="020B0503020204020204" pitchFamily="34" charset="-122"/>
              <a:ea typeface="微软雅黑" panose="020B0503020204020204" pitchFamily="34" charset="-122"/>
            </a:endParaRPr>
          </a:p>
          <a:p>
            <a:pPr marL="1257300" lvl="2" indent="-342900">
              <a:lnSpc>
                <a:spcPct val="150000"/>
              </a:lnSpc>
              <a:buClr>
                <a:srgbClr val="0000FF"/>
              </a:buClr>
              <a:buFont typeface="Arial" panose="020B0604020202020204" pitchFamily="34" charset="0"/>
              <a:buChar char="•"/>
            </a:pPr>
            <a:r>
              <a:rPr lang="zh-CN" altLang="en-US" sz="2400" dirty="0">
                <a:solidFill>
                  <a:srgbClr val="000000"/>
                </a:solidFill>
                <a:latin typeface="微软雅黑" panose="020B0503020204020204" pitchFamily="34" charset="-122"/>
                <a:ea typeface="微软雅黑" panose="020B0503020204020204" pitchFamily="34" charset="-122"/>
              </a:rPr>
              <a:t>微分求解过程对用户是透明的</a:t>
            </a:r>
            <a:endParaRPr lang="en-US" altLang="zh-CN" sz="2400" dirty="0">
              <a:solidFill>
                <a:srgbClr val="000000"/>
              </a:solidFill>
              <a:latin typeface="微软雅黑" panose="020B0503020204020204" pitchFamily="34" charset="-122"/>
              <a:ea typeface="微软雅黑" panose="020B0503020204020204" pitchFamily="34" charset="-122"/>
            </a:endParaRPr>
          </a:p>
          <a:p>
            <a:pPr marL="1257300" lvl="2" indent="-342900">
              <a:lnSpc>
                <a:spcPct val="150000"/>
              </a:lnSpc>
              <a:buClr>
                <a:srgbClr val="0000FF"/>
              </a:buClr>
              <a:buFont typeface="Arial" panose="020B0604020202020204" pitchFamily="34" charset="0"/>
              <a:buChar char="•"/>
            </a:pPr>
            <a:r>
              <a:rPr lang="zh-CN" altLang="en-US" sz="2400" dirty="0">
                <a:solidFill>
                  <a:srgbClr val="000000"/>
                </a:solidFill>
                <a:latin typeface="微软雅黑" panose="020B0503020204020204" pitchFamily="34" charset="-122"/>
                <a:ea typeface="微软雅黑" panose="020B0503020204020204" pitchFamily="34" charset="-122"/>
              </a:rPr>
              <a:t>不需要专门的数学语言和编程</a:t>
            </a:r>
            <a:endParaRPr lang="en-US" altLang="zh-CN" sz="2400" dirty="0">
              <a:solidFill>
                <a:srgbClr val="000000"/>
              </a:solidFill>
              <a:latin typeface="微软雅黑" panose="020B0503020204020204" pitchFamily="34" charset="-122"/>
              <a:ea typeface="微软雅黑" panose="020B0503020204020204" pitchFamily="34" charset="-122"/>
            </a:endParaRPr>
          </a:p>
          <a:p>
            <a:pPr marL="1257300" lvl="2" indent="-342900">
              <a:lnSpc>
                <a:spcPct val="150000"/>
              </a:lnSpc>
              <a:buClr>
                <a:srgbClr val="0000FF"/>
              </a:buClr>
              <a:buFont typeface="Arial" panose="020B0604020202020204" pitchFamily="34" charset="0"/>
              <a:buChar char="•"/>
            </a:pPr>
            <a:r>
              <a:rPr lang="zh-CN" altLang="en-US" sz="2400" dirty="0">
                <a:solidFill>
                  <a:srgbClr val="000000"/>
                </a:solidFill>
                <a:latin typeface="微软雅黑" panose="020B0503020204020204" pitchFamily="34" charset="-122"/>
                <a:ea typeface="微软雅黑" panose="020B0503020204020204" pitchFamily="34" charset="-122"/>
              </a:rPr>
              <a:t>采用图的方式进行计算，可以做很多优化</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神经元结构</a:t>
            </a:r>
            <a:endParaRPr lang="zh-CN" altLang="en-US" sz="28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65719" y="765320"/>
            <a:ext cx="5460563" cy="3367767"/>
          </a:xfrm>
          <a:prstGeom prst="rect">
            <a:avLst/>
          </a:prstGeom>
        </p:spPr>
      </p:pic>
      <p:sp>
        <p:nvSpPr>
          <p:cNvPr id="10" name="文本框 9"/>
          <p:cNvSpPr txBox="1"/>
          <p:nvPr/>
        </p:nvSpPr>
        <p:spPr>
          <a:xfrm>
            <a:off x="0" y="4311792"/>
            <a:ext cx="12191999" cy="2541228"/>
          </a:xfrm>
          <a:prstGeom prst="rect">
            <a:avLst/>
          </a:prstGeom>
          <a:noFill/>
        </p:spPr>
        <p:txBody>
          <a:bodyPr wrap="square" rtlCol="0">
            <a:noAutofit/>
          </a:bodyPr>
          <a:lstStyle/>
          <a:p>
            <a:pPr marL="355600" lvl="1" indent="-360045" algn="just" eaLnBrk="0" fontAlgn="base" hangingPunct="0">
              <a:spcBef>
                <a:spcPts val="600"/>
              </a:spcBef>
              <a:spcAft>
                <a:spcPts val="600"/>
              </a:spcAft>
              <a:buClr>
                <a:srgbClr val="0000FF"/>
              </a:buClr>
              <a:buFont typeface="Wingdings" panose="05000000000000000000" pitchFamily="2" charset="2"/>
              <a:buChar char="n"/>
            </a:pPr>
            <a:r>
              <a:rPr lang="zh-CN" altLang="en-US" sz="2800" b="1" kern="0" dirty="0">
                <a:solidFill>
                  <a:srgbClr val="000000"/>
                </a:solidFill>
                <a:latin typeface="微软雅黑" panose="020B0503020204020204" pitchFamily="34" charset="-122"/>
                <a:ea typeface="微软雅黑" panose="020B0503020204020204" pitchFamily="34" charset="-122"/>
              </a:rPr>
              <a:t>细胞体</a:t>
            </a:r>
            <a:r>
              <a:rPr lang="zh-CN" altLang="en-US" sz="2800" kern="0" dirty="0">
                <a:solidFill>
                  <a:srgbClr val="000000"/>
                </a:solidFill>
                <a:latin typeface="微软雅黑" panose="020B0503020204020204" pitchFamily="34" charset="-122"/>
                <a:ea typeface="微软雅黑" panose="020B0503020204020204" pitchFamily="34" charset="-122"/>
              </a:rPr>
              <a:t>：通过生物化学反应，引起细胞膜内外</a:t>
            </a:r>
            <a:r>
              <a:rPr lang="zh-CN" altLang="en-US" sz="2800" kern="0" dirty="0">
                <a:solidFill>
                  <a:srgbClr val="0000FF"/>
                </a:solidFill>
                <a:latin typeface="微软雅黑" panose="020B0503020204020204" pitchFamily="34" charset="-122"/>
                <a:ea typeface="微软雅黑" panose="020B0503020204020204" pitchFamily="34" charset="-122"/>
              </a:rPr>
              <a:t>电位差</a:t>
            </a:r>
            <a:r>
              <a:rPr lang="zh-CN" altLang="en-US" sz="2800" kern="0" dirty="0">
                <a:solidFill>
                  <a:srgbClr val="000000"/>
                </a:solidFill>
                <a:latin typeface="微软雅黑" panose="020B0503020204020204" pitchFamily="34" charset="-122"/>
                <a:ea typeface="微软雅黑" panose="020B0503020204020204" pitchFamily="34" charset="-122"/>
              </a:rPr>
              <a:t>发生改变，形成</a:t>
            </a:r>
            <a:r>
              <a:rPr lang="zh-CN" altLang="en-US" sz="2800" b="1" kern="0" dirty="0">
                <a:solidFill>
                  <a:srgbClr val="FF0000"/>
                </a:solidFill>
                <a:latin typeface="微软雅黑" panose="020B0503020204020204" pitchFamily="34" charset="-122"/>
                <a:ea typeface="微软雅黑" panose="020B0503020204020204" pitchFamily="34" charset="-122"/>
              </a:rPr>
              <a:t>兴奋</a:t>
            </a:r>
            <a:r>
              <a:rPr lang="zh-CN" altLang="en-US" sz="2800" kern="0" dirty="0">
                <a:solidFill>
                  <a:srgbClr val="000000"/>
                </a:solidFill>
                <a:latin typeface="微软雅黑" panose="020B0503020204020204" pitchFamily="34" charset="-122"/>
                <a:ea typeface="微软雅黑" panose="020B0503020204020204" pitchFamily="34" charset="-122"/>
              </a:rPr>
              <a:t>或</a:t>
            </a:r>
            <a:r>
              <a:rPr lang="zh-CN" altLang="en-US" sz="2800" b="1" kern="0" dirty="0">
                <a:solidFill>
                  <a:srgbClr val="FF0000"/>
                </a:solidFill>
                <a:latin typeface="微软雅黑" panose="020B0503020204020204" pitchFamily="34" charset="-122"/>
                <a:ea typeface="微软雅黑" panose="020B0503020204020204" pitchFamily="34" charset="-122"/>
              </a:rPr>
              <a:t>抑制</a:t>
            </a:r>
            <a:r>
              <a:rPr lang="zh-CN" altLang="en-US" sz="2800" kern="0" dirty="0">
                <a:solidFill>
                  <a:srgbClr val="000000"/>
                </a:solidFill>
                <a:latin typeface="微软雅黑" panose="020B0503020204020204" pitchFamily="34" charset="-122"/>
                <a:ea typeface="微软雅黑" panose="020B0503020204020204" pitchFamily="34" charset="-122"/>
              </a:rPr>
              <a:t>状态</a:t>
            </a:r>
            <a:endParaRPr lang="en-US" altLang="zh-CN" sz="2800" kern="0" dirty="0">
              <a:solidFill>
                <a:srgbClr val="000000"/>
              </a:solidFill>
              <a:latin typeface="微软雅黑" panose="020B0503020204020204" pitchFamily="34" charset="-122"/>
              <a:ea typeface="微软雅黑" panose="020B0503020204020204" pitchFamily="34" charset="-122"/>
            </a:endParaRPr>
          </a:p>
          <a:p>
            <a:pPr marL="355600" lvl="1" indent="-360045" algn="just" eaLnBrk="0" fontAlgn="base" hangingPunct="0">
              <a:spcBef>
                <a:spcPts val="600"/>
              </a:spcBef>
              <a:spcAft>
                <a:spcPts val="600"/>
              </a:spcAft>
              <a:buClr>
                <a:srgbClr val="0000FF"/>
              </a:buClr>
              <a:buFont typeface="Wingdings" panose="05000000000000000000" pitchFamily="2" charset="2"/>
              <a:buChar char="n"/>
            </a:pPr>
            <a:r>
              <a:rPr lang="zh-CN" altLang="en-US" sz="2800" b="1" kern="0" dirty="0">
                <a:solidFill>
                  <a:srgbClr val="000000"/>
                </a:solidFill>
                <a:latin typeface="微软雅黑" panose="020B0503020204020204" pitchFamily="34" charset="-122"/>
                <a:ea typeface="微软雅黑" panose="020B0503020204020204" pitchFamily="34" charset="-122"/>
              </a:rPr>
              <a:t>细胞突起</a:t>
            </a:r>
            <a:r>
              <a:rPr lang="zh-CN" altLang="en-US" sz="2800" kern="0" dirty="0">
                <a:solidFill>
                  <a:srgbClr val="000000"/>
                </a:solidFill>
                <a:latin typeface="微软雅黑" panose="020B0503020204020204" pitchFamily="34" charset="-122"/>
                <a:ea typeface="微软雅黑" panose="020B0503020204020204" pitchFamily="34" charset="-122"/>
              </a:rPr>
              <a:t>：由细胞体延伸出来，又可分为树突和轴突：</a:t>
            </a:r>
            <a:endParaRPr lang="en-US" altLang="zh-CN" sz="2800" kern="0" dirty="0">
              <a:solidFill>
                <a:srgbClr val="000000"/>
              </a:solidFill>
              <a:latin typeface="微软雅黑" panose="020B0503020204020204" pitchFamily="34" charset="-122"/>
              <a:ea typeface="微软雅黑" panose="020B0503020204020204" pitchFamily="34" charset="-122"/>
            </a:endParaRPr>
          </a:p>
          <a:p>
            <a:pPr marL="909955" lvl="2" indent="-457200" algn="just" eaLnBrk="0" fontAlgn="base" hangingPunct="0">
              <a:spcBef>
                <a:spcPts val="600"/>
              </a:spcBef>
              <a:spcAft>
                <a:spcPts val="600"/>
              </a:spcAft>
              <a:buClr>
                <a:srgbClr val="0000FF"/>
              </a:buClr>
              <a:buFont typeface="Wingdings" panose="05000000000000000000" pitchFamily="2" charset="2"/>
              <a:buChar char="ü"/>
            </a:pPr>
            <a:r>
              <a:rPr lang="zh-CN" altLang="en-US" sz="2400" b="1" kern="0" dirty="0">
                <a:solidFill>
                  <a:srgbClr val="000000"/>
                </a:solidFill>
                <a:latin typeface="微软雅黑" panose="020B0503020204020204" pitchFamily="34" charset="-122"/>
                <a:ea typeface="微软雅黑" panose="020B0503020204020204" pitchFamily="34" charset="-122"/>
              </a:rPr>
              <a:t>树突</a:t>
            </a:r>
            <a:r>
              <a:rPr lang="zh-CN" altLang="en-US" sz="2400" kern="0" dirty="0">
                <a:solidFill>
                  <a:srgbClr val="000000"/>
                </a:solidFill>
                <a:latin typeface="微软雅黑" panose="020B0503020204020204" pitchFamily="34" charset="-122"/>
                <a:ea typeface="微软雅黑" panose="020B0503020204020204" pitchFamily="34" charset="-122"/>
              </a:rPr>
              <a:t>：可接收刺激并将兴奋传入细胞体，每个神经元可以有一个或多个树突</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909955" lvl="2" indent="-457200" algn="just" eaLnBrk="0" fontAlgn="base" hangingPunct="0">
              <a:spcBef>
                <a:spcPts val="600"/>
              </a:spcBef>
              <a:spcAft>
                <a:spcPts val="600"/>
              </a:spcAft>
              <a:buClr>
                <a:srgbClr val="0000FF"/>
              </a:buClr>
              <a:buFont typeface="Wingdings" panose="05000000000000000000" pitchFamily="2" charset="2"/>
              <a:buChar char="ü"/>
            </a:pPr>
            <a:r>
              <a:rPr lang="zh-CN" altLang="en-US" sz="2400" b="1" kern="0" dirty="0">
                <a:solidFill>
                  <a:srgbClr val="000000"/>
                </a:solidFill>
                <a:latin typeface="微软雅黑" panose="020B0503020204020204" pitchFamily="34" charset="-122"/>
                <a:ea typeface="微软雅黑" panose="020B0503020204020204" pitchFamily="34" charset="-122"/>
              </a:rPr>
              <a:t>轴突</a:t>
            </a:r>
            <a:r>
              <a:rPr lang="zh-CN" altLang="en-US" sz="2400" kern="0" dirty="0">
                <a:solidFill>
                  <a:srgbClr val="000000"/>
                </a:solidFill>
                <a:latin typeface="微软雅黑" panose="020B0503020204020204" pitchFamily="34" charset="-122"/>
                <a:ea typeface="微软雅黑" panose="020B0503020204020204" pitchFamily="34" charset="-122"/>
              </a:rPr>
              <a:t>：可把自身兴奋状态从细胞体传给另一个神经元，每个神经元只有一个轴突</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自动微分</a:t>
            </a:r>
            <a:endParaRPr lang="zh-CN" altLang="en-US" sz="28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 y="773472"/>
            <a:ext cx="12192001" cy="2655528"/>
          </a:xfrm>
          <a:prstGeom prst="rect">
            <a:avLst/>
          </a:prstGeom>
          <a:noFill/>
        </p:spPr>
        <p:txBody>
          <a:bodyPr wrap="square" rtlCol="0">
            <a:noAutofit/>
          </a:bodyPr>
          <a:lstStyle/>
          <a:p>
            <a:pPr marL="457200" indent="-457200">
              <a:lnSpc>
                <a:spcPct val="150000"/>
              </a:lnSpc>
              <a:buClr>
                <a:srgbClr val="0000FF"/>
              </a:buClr>
              <a:buFont typeface="Wingdings" panose="05000000000000000000" pitchFamily="2" charset="2"/>
              <a:buChar char="n"/>
            </a:pPr>
            <a:r>
              <a:rPr lang="zh-CN" altLang="en-US" sz="2800" b="1" dirty="0">
                <a:solidFill>
                  <a:srgbClr val="0000FF"/>
                </a:solidFill>
                <a:latin typeface="微软雅黑" panose="020B0503020204020204" pitchFamily="34" charset="-122"/>
                <a:ea typeface="微软雅黑" panose="020B0503020204020204" pitchFamily="34" charset="-122"/>
              </a:rPr>
              <a:t>计算图（</a:t>
            </a:r>
            <a:r>
              <a:rPr lang="en-US" altLang="zh-CN" sz="2800" b="1" dirty="0">
                <a:solidFill>
                  <a:srgbClr val="0000FF"/>
                </a:solidFill>
                <a:latin typeface="微软雅黑" panose="020B0503020204020204" pitchFamily="34" charset="-122"/>
                <a:ea typeface="微软雅黑" panose="020B0503020204020204" pitchFamily="34" charset="-122"/>
              </a:rPr>
              <a:t>Computational Graph</a:t>
            </a:r>
            <a:r>
              <a:rPr lang="zh-CN" altLang="en-US" sz="2800" b="1" dirty="0">
                <a:solidFill>
                  <a:srgbClr val="0000FF"/>
                </a:solidFill>
                <a:latin typeface="微软雅黑" panose="020B0503020204020204" pitchFamily="34" charset="-122"/>
                <a:ea typeface="微软雅黑" panose="020B0503020204020204" pitchFamily="34" charset="-122"/>
              </a:rPr>
              <a:t>）</a:t>
            </a:r>
            <a:endParaRPr lang="en-US" altLang="zh-CN" sz="2800" b="1"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Clr>
                <a:srgbClr val="0000FF"/>
              </a:buClr>
              <a:buFont typeface="Wingdings" panose="05000000000000000000" pitchFamily="2" charset="2"/>
              <a:buChar char="ü"/>
            </a:pPr>
            <a:r>
              <a:rPr lang="zh-CN" altLang="en-US" sz="2800" b="0" dirty="0">
                <a:solidFill>
                  <a:srgbClr val="000000"/>
                </a:solidFill>
                <a:ea typeface="微软雅黑" panose="020B0503020204020204" pitchFamily="34" charset="-122"/>
              </a:rPr>
              <a:t>将复合函数分解为一系列基本操作，并以图的形式连接起来</a:t>
            </a:r>
            <a:endParaRPr lang="en-US" altLang="zh-CN" sz="2800" b="0" dirty="0">
              <a:solidFill>
                <a:srgbClr val="000000"/>
              </a:solidFill>
              <a:ea typeface="微软雅黑" panose="020B0503020204020204" pitchFamily="34" charset="-122"/>
            </a:endParaRPr>
          </a:p>
          <a:p>
            <a:pPr marL="800100" lvl="1" indent="-342900">
              <a:lnSpc>
                <a:spcPct val="150000"/>
              </a:lnSpc>
              <a:buClr>
                <a:srgbClr val="0000FF"/>
              </a:buClr>
              <a:buFont typeface="Wingdings" panose="05000000000000000000" pitchFamily="2" charset="2"/>
              <a:buChar char="ü"/>
            </a:pPr>
            <a:r>
              <a:rPr lang="zh-CN" altLang="en-US" sz="2800" dirty="0">
                <a:solidFill>
                  <a:srgbClr val="000000"/>
                </a:solidFill>
                <a:ea typeface="微软雅黑" panose="020B0503020204020204" pitchFamily="34" charset="-122"/>
              </a:rPr>
              <a:t>是数学运算的图结构表示，每个非叶子节点代表一个基本操作，每个叶子节点代表一个输入变量或常量</a:t>
            </a:r>
            <a:endParaRPr lang="en-US" altLang="zh-CN" sz="2800" b="0" dirty="0">
              <a:solidFill>
                <a:srgbClr val="000000"/>
              </a:solidFill>
              <a:ea typeface="微软雅黑" panose="020B0503020204020204" pitchFamily="34"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4708" y="4441550"/>
            <a:ext cx="1434880" cy="1423728"/>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191" y="3631930"/>
            <a:ext cx="2222029" cy="2233347"/>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823" y="3631930"/>
            <a:ext cx="2240805" cy="2233348"/>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1231" y="3631931"/>
            <a:ext cx="2237088" cy="2233348"/>
          </a:xfrm>
          <a:prstGeom prst="rect">
            <a:avLst/>
          </a:prstGeom>
        </p:spPr>
      </p:pic>
      <mc:AlternateContent xmlns:mc="http://schemas.openxmlformats.org/markup-compatibility/2006">
        <mc:Choice xmlns:a14="http://schemas.microsoft.com/office/drawing/2010/main" Requires="a14">
          <p:sp>
            <p:nvSpPr>
              <p:cNvPr id="15" name="矩形 14">
                <a:extLst>
                  <a:ext uri="{FF2B5EF4-FFF2-40B4-BE49-F238E27FC236}">
                    <ele attr="{D9330C3C-7206-4753-8040-FB1665125633}"/>
                  </a:ext>
                </a:extLst>
              </p:cNvPr>
              <p:cNvSpPr/>
              <p:nvPr/>
            </p:nvSpPr>
            <p:spPr>
              <a:xfrm>
                <a:off x="864708" y="6117704"/>
                <a:ext cx="1434880" cy="369332"/>
              </a:xfrm>
              <a:prstGeom prst="rect">
                <a:avLst/>
              </a:prstGeom>
            </p:spPr>
            <p:txBody>
              <a:bodyPr wrap="square">
                <a:no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panose="02040503050406030204" pitchFamily="18" charset="0"/>
                          <a:ea typeface="微软雅黑" panose="020B0503020204020204" pitchFamily="34" charset="-122"/>
                        </a:rPr>
                        <m:t>𝑧</m:t>
                      </m:r>
                      <m:r>
                        <a:rPr lang="en-US" altLang="zh-CN" b="0" i="1" smtClean="0">
                          <a:solidFill>
                            <a:srgbClr val="000000"/>
                          </a:solidFill>
                          <a:latin typeface="Cambria Math" panose="02040503050406030204" pitchFamily="18" charset="0"/>
                          <a:ea typeface="微软雅黑" panose="020B0503020204020204" pitchFamily="34" charset="-122"/>
                        </a:rPr>
                        <m:t>=</m:t>
                      </m:r>
                      <m:r>
                        <a:rPr lang="en-US" altLang="zh-CN" b="0" i="1" smtClean="0">
                          <a:solidFill>
                            <a:srgbClr val="000000"/>
                          </a:solidFill>
                          <a:latin typeface="Cambria Math" panose="02040503050406030204" pitchFamily="18" charset="0"/>
                          <a:ea typeface="微软雅黑" panose="020B0503020204020204" pitchFamily="34" charset="-122"/>
                        </a:rPr>
                        <m:t>𝑥𝑦</m:t>
                      </m:r>
                    </m:oMath>
                  </m:oMathPara>
                </a14:m>
                <a:endParaRPr lang="zh-CN" altLang="en-US" dirty="0"/>
              </a:p>
            </p:txBody>
          </p:sp>
        </mc:Choice>
        <mc:Fallback>
          <p:sp>
            <p:nvSpPr>
              <p:cNvPr id="15" name="矩形 14"/>
              <p:cNvSpPr>
                <a:spLocks noRot="1" noChangeAspect="1" noMove="1" noResize="1" noEditPoints="1" noAdjustHandles="1" noChangeArrowheads="1" noChangeShapeType="1" noTextEdit="1"/>
              </p:cNvSpPr>
              <p:nvPr/>
            </p:nvSpPr>
            <p:spPr>
              <a:xfrm>
                <a:off x="864708" y="6117704"/>
                <a:ext cx="1434880" cy="369332"/>
              </a:xfrm>
              <a:prstGeom prst="rect">
                <a:avLst/>
              </a:prstGeom>
              <a:blipFill rotWithShape="1">
                <a:blip r:embed="rId5"/>
                <a:stretch>
                  <a:fillRect b="-6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矩形 15">
                <a:extLst>
                  <a:ext uri="{FF2B5EF4-FFF2-40B4-BE49-F238E27FC236}">
                    <ele attr="{4F57FF7C-3C49-4662-A5FA-9A916CE778D0}"/>
                  </a:ext>
                </a:extLst>
              </p:cNvPr>
              <p:cNvSpPr/>
              <p:nvPr/>
            </p:nvSpPr>
            <p:spPr>
              <a:xfrm>
                <a:off x="3109191" y="6117704"/>
                <a:ext cx="2222028" cy="369332"/>
              </a:xfrm>
              <a:prstGeom prst="rect">
                <a:avLst/>
              </a:prstGeom>
            </p:spPr>
            <p:txBody>
              <a:bodyPr wrap="square">
                <a:no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solidFill>
                                <a:srgbClr val="000000"/>
                              </a:solidFill>
                              <a:latin typeface="Cambria Math" panose="02040503050406030204" pitchFamily="18" charset="0"/>
                              <a:ea typeface="微软雅黑" panose="020B0503020204020204" pitchFamily="34" charset="-122"/>
                            </a:rPr>
                          </m:ctrlPr>
                        </m:accPr>
                        <m:e>
                          <m:r>
                            <a:rPr lang="en-US" altLang="zh-CN" b="0" i="1" smtClean="0">
                              <a:solidFill>
                                <a:srgbClr val="000000"/>
                              </a:solidFill>
                              <a:latin typeface="Cambria Math" panose="02040503050406030204" pitchFamily="18" charset="0"/>
                              <a:ea typeface="微软雅黑" panose="020B0503020204020204" pitchFamily="34" charset="-122"/>
                            </a:rPr>
                            <m:t>𝑦</m:t>
                          </m:r>
                        </m:e>
                      </m:acc>
                      <m:r>
                        <a:rPr lang="en-US" altLang="zh-CN" b="0" i="1" smtClean="0">
                          <a:solidFill>
                            <a:srgbClr val="000000"/>
                          </a:solidFill>
                          <a:latin typeface="Cambria Math" panose="02040503050406030204" pitchFamily="18" charset="0"/>
                          <a:ea typeface="微软雅黑" panose="020B0503020204020204" pitchFamily="34" charset="-122"/>
                        </a:rPr>
                        <m:t>=</m:t>
                      </m:r>
                      <m:r>
                        <a:rPr lang="zh-CN" altLang="en-US" b="0" i="1" smtClean="0">
                          <a:solidFill>
                            <a:srgbClr val="000000"/>
                          </a:solidFill>
                          <a:latin typeface="Cambria Math" panose="02040503050406030204" pitchFamily="18" charset="0"/>
                          <a:ea typeface="微软雅黑" panose="020B0503020204020204" pitchFamily="34" charset="-122"/>
                        </a:rPr>
                        <m:t>𝜎</m:t>
                      </m:r>
                      <m:r>
                        <a:rPr lang="en-US" altLang="zh-CN" b="0" i="1" smtClean="0">
                          <a:solidFill>
                            <a:srgbClr val="000000"/>
                          </a:solidFill>
                          <a:latin typeface="Cambria Math" panose="02040503050406030204" pitchFamily="18" charset="0"/>
                          <a:ea typeface="微软雅黑" panose="020B0503020204020204" pitchFamily="34" charset="-122"/>
                        </a:rPr>
                        <m:t>(</m:t>
                      </m:r>
                      <m:sSup>
                        <m:sSupPr>
                          <m:ctrlPr>
                            <a:rPr lang="en-US" altLang="zh-CN" b="0" i="1" smtClean="0">
                              <a:solidFill>
                                <a:srgbClr val="000000"/>
                              </a:solidFill>
                              <a:latin typeface="Cambria Math" panose="02040503050406030204" pitchFamily="18" charset="0"/>
                              <a:ea typeface="微软雅黑" panose="020B0503020204020204" pitchFamily="34" charset="-122"/>
                            </a:rPr>
                          </m:ctrlPr>
                        </m:sSupPr>
                        <m:e>
                          <m:r>
                            <a:rPr lang="en-US" altLang="zh-CN" b="1" i="1" smtClean="0">
                              <a:solidFill>
                                <a:srgbClr val="000000"/>
                              </a:solidFill>
                              <a:latin typeface="Cambria Math" panose="02040503050406030204" pitchFamily="18" charset="0"/>
                              <a:ea typeface="微软雅黑" panose="020B0503020204020204" pitchFamily="34" charset="-122"/>
                            </a:rPr>
                            <m:t>𝒘</m:t>
                          </m:r>
                        </m:e>
                        <m:sup>
                          <m:r>
                            <m:rPr>
                              <m:sty m:val="p"/>
                            </m:rPr>
                            <a:rPr lang="en-US" altLang="zh-CN" b="0" i="0" smtClean="0">
                              <a:solidFill>
                                <a:srgbClr val="000000"/>
                              </a:solidFill>
                              <a:latin typeface="Cambria Math" panose="02040503050406030204" pitchFamily="18" charset="0"/>
                              <a:ea typeface="微软雅黑" panose="020B0503020204020204" pitchFamily="34" charset="-122"/>
                            </a:rPr>
                            <m:t>T</m:t>
                          </m:r>
                        </m:sup>
                      </m:sSup>
                      <m:r>
                        <a:rPr lang="en-US" altLang="zh-CN" b="1" i="1" smtClean="0">
                          <a:solidFill>
                            <a:srgbClr val="000000"/>
                          </a:solidFill>
                          <a:latin typeface="Cambria Math" panose="02040503050406030204" pitchFamily="18" charset="0"/>
                          <a:ea typeface="微软雅黑" panose="020B0503020204020204" pitchFamily="34" charset="-122"/>
                        </a:rPr>
                        <m:t>𝒙</m:t>
                      </m:r>
                      <m:r>
                        <a:rPr lang="en-US" altLang="zh-CN" b="0" i="1" smtClean="0">
                          <a:solidFill>
                            <a:srgbClr val="000000"/>
                          </a:solidFill>
                          <a:latin typeface="Cambria Math" panose="02040503050406030204" pitchFamily="18" charset="0"/>
                          <a:ea typeface="微软雅黑" panose="020B0503020204020204" pitchFamily="34" charset="-122"/>
                        </a:rPr>
                        <m:t>+</m:t>
                      </m:r>
                      <m:r>
                        <a:rPr lang="en-US" altLang="zh-CN" b="0" i="1" smtClean="0">
                          <a:solidFill>
                            <a:srgbClr val="000000"/>
                          </a:solidFill>
                          <a:latin typeface="Cambria Math" panose="02040503050406030204" pitchFamily="18" charset="0"/>
                          <a:ea typeface="微软雅黑" panose="020B0503020204020204" pitchFamily="34" charset="-122"/>
                        </a:rPr>
                        <m:t>𝑏</m:t>
                      </m:r>
                      <m:r>
                        <a:rPr lang="en-US" altLang="zh-CN" b="0" i="1" smtClean="0">
                          <a:solidFill>
                            <a:srgbClr val="000000"/>
                          </a:solidFill>
                          <a:latin typeface="Cambria Math" panose="02040503050406030204" pitchFamily="18" charset="0"/>
                          <a:ea typeface="微软雅黑" panose="020B0503020204020204" pitchFamily="34" charset="-122"/>
                        </a:rPr>
                        <m:t>)</m:t>
                      </m:r>
                    </m:oMath>
                  </m:oMathPara>
                </a14:m>
                <a:endParaRPr lang="zh-CN" altLang="en-US" dirty="0"/>
              </a:p>
            </p:txBody>
          </p:sp>
        </mc:Choice>
        <mc:Fallback>
          <p:sp>
            <p:nvSpPr>
              <p:cNvPr id="16" name="矩形 15"/>
              <p:cNvSpPr>
                <a:spLocks noRot="1" noChangeAspect="1" noMove="1" noResize="1" noEditPoints="1" noAdjustHandles="1" noChangeArrowheads="1" noChangeShapeType="1" noTextEdit="1"/>
              </p:cNvSpPr>
              <p:nvPr/>
            </p:nvSpPr>
            <p:spPr>
              <a:xfrm>
                <a:off x="3109191" y="6117704"/>
                <a:ext cx="2222028" cy="369332"/>
              </a:xfrm>
              <a:prstGeom prst="rect">
                <a:avLst/>
              </a:prstGeom>
              <a:blipFill rotWithShape="1">
                <a:blip r:embed="rId6"/>
                <a:stretch>
                  <a:fillRect t="-5000" b="-15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7" name="矩形 16">
                <a:extLst>
                  <a:ext uri="{FF2B5EF4-FFF2-40B4-BE49-F238E27FC236}">
                    <ele attr="{506408F1-8176-4613-A3A7-A133AFB02BC9}"/>
                  </a:ext>
                </a:extLst>
              </p:cNvPr>
              <p:cNvSpPr/>
              <p:nvPr/>
            </p:nvSpPr>
            <p:spPr>
              <a:xfrm>
                <a:off x="6072718" y="6122843"/>
                <a:ext cx="2377013" cy="369332"/>
              </a:xfrm>
              <a:prstGeom prst="rect">
                <a:avLst/>
              </a:prstGeom>
            </p:spPr>
            <p:txBody>
              <a:bodyPr wrap="square">
                <a:no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000000"/>
                          </a:solidFill>
                          <a:latin typeface="Cambria Math" panose="02040503050406030204" pitchFamily="18" charset="0"/>
                          <a:ea typeface="微软雅黑" panose="020B0503020204020204" pitchFamily="34" charset="-122"/>
                        </a:rPr>
                        <m:t>𝑯</m:t>
                      </m:r>
                      <m:r>
                        <a:rPr lang="en-US" altLang="zh-CN" b="0" i="1" smtClean="0">
                          <a:solidFill>
                            <a:srgbClr val="000000"/>
                          </a:solidFill>
                          <a:latin typeface="Cambria Math" panose="02040503050406030204" pitchFamily="18" charset="0"/>
                          <a:ea typeface="微软雅黑" panose="020B0503020204020204" pitchFamily="34" charset="-122"/>
                        </a:rPr>
                        <m:t>=</m:t>
                      </m:r>
                      <m:func>
                        <m:funcPr>
                          <m:ctrlPr>
                            <a:rPr lang="en-US" altLang="zh-CN" b="0" i="1" smtClean="0">
                              <a:solidFill>
                                <a:srgbClr val="000000"/>
                              </a:solidFill>
                              <a:latin typeface="Cambria Math" panose="02040503050406030204" pitchFamily="18" charset="0"/>
                              <a:ea typeface="微软雅黑" panose="020B0503020204020204" pitchFamily="34" charset="-122"/>
                            </a:rPr>
                          </m:ctrlPr>
                        </m:funcPr>
                        <m:fName>
                          <m:r>
                            <m:rPr>
                              <m:sty m:val="p"/>
                            </m:rPr>
                            <a:rPr lang="en-US" altLang="zh-CN" b="0" i="0" smtClean="0">
                              <a:solidFill>
                                <a:srgbClr val="000000"/>
                              </a:solidFill>
                              <a:latin typeface="Cambria Math" panose="02040503050406030204" pitchFamily="18" charset="0"/>
                              <a:ea typeface="微软雅黑" panose="020B0503020204020204" pitchFamily="34" charset="-122"/>
                            </a:rPr>
                            <m:t>max</m:t>
                          </m:r>
                        </m:fName>
                        <m:e>
                          <m:r>
                            <a:rPr lang="en-US" altLang="zh-CN" i="1">
                              <a:solidFill>
                                <a:srgbClr val="000000"/>
                              </a:solidFill>
                              <a:latin typeface="Cambria Math" panose="02040503050406030204" pitchFamily="18" charset="0"/>
                              <a:ea typeface="微软雅黑" panose="020B0503020204020204" pitchFamily="34" charset="-122"/>
                            </a:rPr>
                            <m:t>(</m:t>
                          </m:r>
                          <m:r>
                            <a:rPr lang="en-US" altLang="zh-CN" b="0" i="1" smtClean="0">
                              <a:solidFill>
                                <a:srgbClr val="000000"/>
                              </a:solidFill>
                              <a:latin typeface="Cambria Math" panose="02040503050406030204" pitchFamily="18" charset="0"/>
                              <a:ea typeface="微软雅黑" panose="020B0503020204020204" pitchFamily="34" charset="-122"/>
                            </a:rPr>
                            <m:t>0,</m:t>
                          </m:r>
                          <m:r>
                            <a:rPr lang="en-US" altLang="zh-CN" b="1" i="1">
                              <a:solidFill>
                                <a:srgbClr val="000000"/>
                              </a:solidFill>
                              <a:latin typeface="Cambria Math" panose="02040503050406030204" pitchFamily="18" charset="0"/>
                              <a:ea typeface="微软雅黑" panose="020B0503020204020204" pitchFamily="34" charset="-122"/>
                            </a:rPr>
                            <m:t>𝑾𝑿</m:t>
                          </m:r>
                          <m:r>
                            <a:rPr lang="en-US" altLang="zh-CN" i="1">
                              <a:solidFill>
                                <a:srgbClr val="000000"/>
                              </a:solidFill>
                              <a:latin typeface="Cambria Math" panose="02040503050406030204" pitchFamily="18" charset="0"/>
                              <a:ea typeface="微软雅黑" panose="020B0503020204020204" pitchFamily="34" charset="-122"/>
                            </a:rPr>
                            <m:t>+</m:t>
                          </m:r>
                          <m:r>
                            <a:rPr lang="en-US" altLang="zh-CN" b="1" i="1">
                              <a:solidFill>
                                <a:srgbClr val="000000"/>
                              </a:solidFill>
                              <a:latin typeface="Cambria Math" panose="02040503050406030204" pitchFamily="18" charset="0"/>
                              <a:ea typeface="微软雅黑" panose="020B0503020204020204" pitchFamily="34" charset="-122"/>
                            </a:rPr>
                            <m:t>𝒃</m:t>
                          </m:r>
                          <m:r>
                            <a:rPr lang="en-US" altLang="zh-CN" i="1">
                              <a:solidFill>
                                <a:srgbClr val="000000"/>
                              </a:solidFill>
                              <a:latin typeface="Cambria Math" panose="02040503050406030204" pitchFamily="18" charset="0"/>
                              <a:ea typeface="微软雅黑" panose="020B0503020204020204" pitchFamily="34" charset="-122"/>
                            </a:rPr>
                            <m:t>)</m:t>
                          </m:r>
                        </m:e>
                      </m:func>
                    </m:oMath>
                  </m:oMathPara>
                </a14:m>
                <a:endParaRPr lang="zh-CN" altLang="en-US" dirty="0"/>
              </a:p>
            </p:txBody>
          </p:sp>
        </mc:Choice>
        <mc:Fallback>
          <p:sp>
            <p:nvSpPr>
              <p:cNvPr id="17" name="矩形 16"/>
              <p:cNvSpPr>
                <a:spLocks noRot="1" noChangeAspect="1" noMove="1" noResize="1" noEditPoints="1" noAdjustHandles="1" noChangeArrowheads="1" noChangeShapeType="1" noTextEdit="1"/>
              </p:cNvSpPr>
              <p:nvPr/>
            </p:nvSpPr>
            <p:spPr>
              <a:xfrm>
                <a:off x="6072718" y="6122843"/>
                <a:ext cx="2377013" cy="369332"/>
              </a:xfrm>
              <a:prstGeom prst="rect">
                <a:avLst/>
              </a:prstGeom>
              <a:blipFill rotWithShape="1">
                <a:blip r:embed="rId7"/>
                <a:stretch>
                  <a:fillRect b="-1311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 name="矩形 17">
                <a:extLst>
                  <a:ext uri="{FF2B5EF4-FFF2-40B4-BE49-F238E27FC236}">
                    <ele attr="{B74E7ECB-EC54-48E9-B3E9-F1899B1CDDBD}"/>
                  </a:ext>
                </a:extLst>
              </p:cNvPr>
              <p:cNvSpPr/>
              <p:nvPr/>
            </p:nvSpPr>
            <p:spPr>
              <a:xfrm>
                <a:off x="8948167" y="6117704"/>
                <a:ext cx="2743094" cy="369332"/>
              </a:xfrm>
              <a:prstGeom prst="rect">
                <a:avLst/>
              </a:prstGeom>
            </p:spPr>
            <p:txBody>
              <a:bodyPr wrap="square">
                <a:noAutofit/>
              </a:bodyPr>
              <a:lstStyle/>
              <a:p>
                <a:pPr algn="ctr"/>
                <a14:m>
                  <m:oMath xmlns:m="http://schemas.openxmlformats.org/officeDocument/2006/math">
                    <m:acc>
                      <m:accPr>
                        <m:chr m:val="̂"/>
                        <m:ctrlPr>
                          <a:rPr lang="en-US" altLang="zh-CN" b="0" i="1" smtClean="0">
                            <a:solidFill>
                              <a:srgbClr val="000000"/>
                            </a:solidFill>
                            <a:latin typeface="Cambria Math" panose="02040503050406030204" pitchFamily="18" charset="0"/>
                            <a:ea typeface="微软雅黑" panose="020B0503020204020204" pitchFamily="34" charset="-122"/>
                          </a:rPr>
                        </m:ctrlPr>
                      </m:accPr>
                      <m:e>
                        <m:r>
                          <a:rPr lang="en-US" altLang="zh-CN" b="0" i="1" smtClean="0">
                            <a:solidFill>
                              <a:srgbClr val="000000"/>
                            </a:solidFill>
                            <a:latin typeface="Cambria Math" panose="02040503050406030204" pitchFamily="18" charset="0"/>
                            <a:ea typeface="微软雅黑" panose="020B0503020204020204" pitchFamily="34" charset="-122"/>
                          </a:rPr>
                          <m:t>𝑦</m:t>
                        </m:r>
                      </m:e>
                    </m:acc>
                    <m:r>
                      <a:rPr lang="en-US" altLang="zh-CN" b="0" i="1" smtClean="0">
                        <a:solidFill>
                          <a:srgbClr val="000000"/>
                        </a:solidFill>
                        <a:latin typeface="Cambria Math" panose="02040503050406030204" pitchFamily="18" charset="0"/>
                        <a:ea typeface="微软雅黑" panose="020B0503020204020204" pitchFamily="34" charset="-122"/>
                      </a:rPr>
                      <m:t>=</m:t>
                    </m:r>
                    <m:sSup>
                      <m:sSupPr>
                        <m:ctrlPr>
                          <a:rPr lang="en-US" altLang="zh-CN" b="0" i="1" smtClean="0">
                            <a:solidFill>
                              <a:srgbClr val="000000"/>
                            </a:solidFill>
                            <a:latin typeface="Cambria Math" panose="02040503050406030204" pitchFamily="18" charset="0"/>
                            <a:ea typeface="微软雅黑" panose="020B0503020204020204" pitchFamily="34" charset="-122"/>
                          </a:rPr>
                        </m:ctrlPr>
                      </m:sSupPr>
                      <m:e>
                        <m:r>
                          <a:rPr lang="en-US" altLang="zh-CN" b="1" i="1" smtClean="0">
                            <a:solidFill>
                              <a:srgbClr val="000000"/>
                            </a:solidFill>
                            <a:latin typeface="Cambria Math" panose="02040503050406030204" pitchFamily="18" charset="0"/>
                            <a:ea typeface="微软雅黑" panose="020B0503020204020204" pitchFamily="34" charset="-122"/>
                          </a:rPr>
                          <m:t>𝒘</m:t>
                        </m:r>
                      </m:e>
                      <m:sup>
                        <m:r>
                          <m:rPr>
                            <m:sty m:val="p"/>
                          </m:rPr>
                          <a:rPr lang="en-US" altLang="zh-CN" b="0" i="0" smtClean="0">
                            <a:solidFill>
                              <a:srgbClr val="000000"/>
                            </a:solidFill>
                            <a:latin typeface="Cambria Math" panose="02040503050406030204" pitchFamily="18" charset="0"/>
                            <a:ea typeface="微软雅黑" panose="020B0503020204020204" pitchFamily="34" charset="-122"/>
                          </a:rPr>
                          <m:t>T</m:t>
                        </m:r>
                      </m:sup>
                    </m:sSup>
                    <m:r>
                      <a:rPr lang="en-US" altLang="zh-CN" b="1" i="1" smtClean="0">
                        <a:solidFill>
                          <a:srgbClr val="000000"/>
                        </a:solidFill>
                        <a:latin typeface="Cambria Math" panose="02040503050406030204" pitchFamily="18" charset="0"/>
                        <a:ea typeface="微软雅黑" panose="020B0503020204020204" pitchFamily="34" charset="-122"/>
                      </a:rPr>
                      <m:t>𝒙</m:t>
                    </m:r>
                  </m:oMath>
                </a14:m>
                <a:r>
                  <a:rPr lang="en-US" altLang="zh-CN" dirty="0"/>
                  <a:t>; </a:t>
                </a:r>
                <a14:m>
                  <m:oMath xmlns:m="http://schemas.openxmlformats.org/officeDocument/2006/math">
                    <m:sSup>
                      <m:sSupPr>
                        <m:ctrlPr>
                          <a:rPr lang="en-US" altLang="zh-CN" i="1">
                            <a:solidFill>
                              <a:srgbClr val="000000"/>
                            </a:solidFill>
                            <a:latin typeface="Cambria Math" panose="02040503050406030204" pitchFamily="18" charset="0"/>
                            <a:ea typeface="微软雅黑" panose="020B0503020204020204" pitchFamily="34" charset="-122"/>
                          </a:rPr>
                        </m:ctrlPr>
                      </m:sSupPr>
                      <m:e>
                        <m:r>
                          <a:rPr lang="en-US" altLang="zh-CN" b="0" i="1" smtClean="0">
                            <a:solidFill>
                              <a:srgbClr val="000000"/>
                            </a:solidFill>
                            <a:latin typeface="Cambria Math" panose="02040503050406030204" pitchFamily="18" charset="0"/>
                            <a:ea typeface="微软雅黑" panose="020B0503020204020204" pitchFamily="34" charset="-122"/>
                          </a:rPr>
                          <m:t>𝑢</m:t>
                        </m:r>
                      </m:e>
                      <m:sup>
                        <m:r>
                          <a:rPr lang="en-US" altLang="zh-CN" b="0" i="0" smtClean="0">
                            <a:solidFill>
                              <a:srgbClr val="000000"/>
                            </a:solidFill>
                            <a:latin typeface="Cambria Math" panose="02040503050406030204" pitchFamily="18" charset="0"/>
                            <a:ea typeface="微软雅黑" panose="020B0503020204020204" pitchFamily="34" charset="-122"/>
                          </a:rPr>
                          <m:t>(3)</m:t>
                        </m:r>
                      </m:sup>
                    </m:sSup>
                    <m:r>
                      <a:rPr lang="en-US" altLang="zh-CN" b="0" i="1" smtClean="0">
                        <a:solidFill>
                          <a:srgbClr val="000000"/>
                        </a:solidFill>
                        <a:latin typeface="Cambria Math" panose="02040503050406030204" pitchFamily="18" charset="0"/>
                        <a:ea typeface="微软雅黑" panose="020B0503020204020204" pitchFamily="34" charset="-122"/>
                      </a:rPr>
                      <m:t>=</m:t>
                    </m:r>
                    <m:r>
                      <a:rPr lang="zh-CN" altLang="en-US" i="1" smtClean="0">
                        <a:solidFill>
                          <a:srgbClr val="000000"/>
                        </a:solidFill>
                        <a:latin typeface="Cambria Math" panose="02040503050406030204" pitchFamily="18" charset="0"/>
                        <a:ea typeface="微软雅黑" panose="020B0503020204020204" pitchFamily="34" charset="-122"/>
                      </a:rPr>
                      <m:t>𝜆</m:t>
                    </m:r>
                    <m:nary>
                      <m:naryPr>
                        <m:chr m:val="∑"/>
                        <m:supHide m:val="on"/>
                        <m:ctrlPr>
                          <a:rPr lang="zh-CN" altLang="en-US" i="1" smtClean="0">
                            <a:solidFill>
                              <a:srgbClr val="000000"/>
                            </a:solidFill>
                            <a:latin typeface="Cambria Math" panose="02040503050406030204" pitchFamily="18" charset="0"/>
                            <a:ea typeface="微软雅黑" panose="020B0503020204020204" pitchFamily="34" charset="-122"/>
                          </a:rPr>
                        </m:ctrlPr>
                      </m:naryPr>
                      <m:sub>
                        <m:r>
                          <m:rPr>
                            <m:brk m:alnAt="7"/>
                          </m:rPr>
                          <a:rPr lang="en-US" altLang="zh-CN" b="0" i="1" smtClean="0">
                            <a:solidFill>
                              <a:srgbClr val="000000"/>
                            </a:solidFill>
                            <a:latin typeface="Cambria Math" panose="02040503050406030204" pitchFamily="18" charset="0"/>
                            <a:ea typeface="微软雅黑" panose="020B0503020204020204" pitchFamily="34" charset="-122"/>
                          </a:rPr>
                          <m:t>𝑖</m:t>
                        </m:r>
                      </m:sub>
                      <m:sup/>
                      <m:e>
                        <m:sSubSup>
                          <m:sSubSupPr>
                            <m:ctrlPr>
                              <a:rPr lang="en-US" altLang="zh-CN" i="1" smtClean="0">
                                <a:solidFill>
                                  <a:srgbClr val="000000"/>
                                </a:solidFill>
                                <a:latin typeface="Cambria Math" panose="02040503050406030204" pitchFamily="18" charset="0"/>
                                <a:ea typeface="微软雅黑" panose="020B0503020204020204" pitchFamily="34" charset="-122"/>
                              </a:rPr>
                            </m:ctrlPr>
                          </m:sSubSupPr>
                          <m:e>
                            <m:r>
                              <a:rPr lang="en-US" altLang="zh-CN" b="0" i="1" smtClean="0">
                                <a:solidFill>
                                  <a:srgbClr val="000000"/>
                                </a:solidFill>
                                <a:latin typeface="Cambria Math" panose="02040503050406030204" pitchFamily="18" charset="0"/>
                                <a:ea typeface="微软雅黑" panose="020B0503020204020204" pitchFamily="34" charset="-122"/>
                              </a:rPr>
                              <m:t>𝑤</m:t>
                            </m:r>
                          </m:e>
                          <m:sub>
                            <m:r>
                              <a:rPr lang="en-US" altLang="zh-CN" b="0" i="1" smtClean="0">
                                <a:solidFill>
                                  <a:srgbClr val="000000"/>
                                </a:solidFill>
                                <a:latin typeface="Cambria Math" panose="02040503050406030204" pitchFamily="18" charset="0"/>
                                <a:ea typeface="微软雅黑" panose="020B0503020204020204" pitchFamily="34" charset="-122"/>
                              </a:rPr>
                              <m:t>𝑖</m:t>
                            </m:r>
                          </m:sub>
                          <m:sup>
                            <m:r>
                              <a:rPr lang="en-US" altLang="zh-CN" b="0" i="1" smtClean="0">
                                <a:solidFill>
                                  <a:srgbClr val="000000"/>
                                </a:solidFill>
                                <a:latin typeface="Cambria Math" panose="02040503050406030204" pitchFamily="18" charset="0"/>
                                <a:ea typeface="微软雅黑" panose="020B0503020204020204" pitchFamily="34" charset="-122"/>
                              </a:rPr>
                              <m:t>2</m:t>
                            </m:r>
                          </m:sup>
                        </m:sSubSup>
                      </m:e>
                    </m:nary>
                  </m:oMath>
                </a14:m>
                <a:endParaRPr lang="zh-CN" altLang="en-US" dirty="0"/>
              </a:p>
            </p:txBody>
          </p:sp>
        </mc:Choice>
        <mc:Fallback>
          <p:sp>
            <p:nvSpPr>
              <p:cNvPr id="18" name="矩形 17"/>
              <p:cNvSpPr>
                <a:spLocks noRot="1" noChangeAspect="1" noMove="1" noResize="1" noEditPoints="1" noAdjustHandles="1" noChangeArrowheads="1" noChangeShapeType="1" noTextEdit="1"/>
              </p:cNvSpPr>
              <p:nvPr/>
            </p:nvSpPr>
            <p:spPr>
              <a:xfrm>
                <a:off x="8948167" y="6117704"/>
                <a:ext cx="2743094" cy="369332"/>
              </a:xfrm>
              <a:prstGeom prst="rect">
                <a:avLst/>
              </a:prstGeom>
              <a:blipFill rotWithShape="1">
                <a:blip r:embed="rId8"/>
                <a:stretch>
                  <a:fillRect t="-116667" r="-10889" b="-193333"/>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计算图</a:t>
            </a:r>
            <a:endParaRPr lang="zh-CN" altLang="en-US" sz="28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文本框 6">
                <a:extLst>
                  <a:ext uri="{FF2B5EF4-FFF2-40B4-BE49-F238E27FC236}">
                    <ele attr="{9B93766D-60F1-4025-824D-0A1CABC32B9A}"/>
                  </a:ext>
                </a:extLst>
              </p:cNvPr>
              <p:cNvSpPr txBox="1">
                <a:spLocks/>
              </p:cNvSpPr>
              <p:nvPr/>
            </p:nvSpPr>
            <p:spPr>
              <a:xfrm>
                <a:off x="-2" y="773472"/>
                <a:ext cx="12192001" cy="1442954"/>
              </a:xfrm>
              <a:prstGeom prst="rect">
                <a:avLst/>
              </a:prstGeom>
              <a:noFill/>
            </p:spPr>
            <p:txBody>
              <a:bodyPr wrap="square" rtlCol="0">
                <a:noAutofit/>
              </a:bodyPr>
              <a:lstStyle/>
              <a:p>
                <a:pPr marL="457200" indent="-457200">
                  <a:lnSpc>
                    <a:spcPct val="150000"/>
                  </a:lnSpc>
                  <a:buClr>
                    <a:srgbClr val="0000FF"/>
                  </a:buClr>
                  <a:buFont typeface="Wingdings" panose="05000000000000000000" pitchFamily="2" charset="2"/>
                  <a:buChar char="n"/>
                </a:pPr>
                <a:r>
                  <a:rPr lang="zh-CN" altLang="en-US" sz="2800" b="1" dirty="0">
                    <a:solidFill>
                      <a:srgbClr val="0000FF"/>
                    </a:solidFill>
                    <a:latin typeface="微软雅黑" panose="020B0503020204020204" pitchFamily="34" charset="-122"/>
                    <a:ea typeface="微软雅黑" panose="020B0503020204020204" pitchFamily="34" charset="-122"/>
                  </a:rPr>
                  <a:t>计算图实例</a:t>
                </a:r>
                <a:endParaRPr lang="en-US" altLang="zh-CN" sz="2800" b="1" dirty="0">
                  <a:solidFill>
                    <a:srgbClr val="0000FF"/>
                  </a:solidFill>
                  <a:latin typeface="微软雅黑" panose="020B0503020204020204" pitchFamily="34" charset="-122"/>
                  <a:ea typeface="微软雅黑" panose="020B0503020204020204" pitchFamily="34" charset="-122"/>
                </a:endParaRPr>
              </a:p>
              <a:p>
                <a:pPr lvl="1">
                  <a:buClr>
                    <a:srgbClr val="0000FF"/>
                  </a:buClr>
                </a:pPr>
                <a:r>
                  <a:rPr lang="zh-CN" altLang="en-US" sz="2200" dirty="0">
                    <a:solidFill>
                      <a:srgbClr val="000000"/>
                    </a:solidFill>
                    <a:latin typeface="微软雅黑" panose="020B0503020204020204" pitchFamily="34" charset="-122"/>
                    <a:ea typeface="微软雅黑" panose="020B0503020204020204" pitchFamily="34" charset="-122"/>
                  </a:rPr>
                  <a:t>复合</a:t>
                </a:r>
                <a14:m>
                  <m:oMath xmlns:m="http://schemas.openxmlformats.org/officeDocument/2006/math">
                    <m:r>
                      <a:rPr lang="zh-CN" altLang="en-US" sz="2200" b="0" i="1" smtClean="0">
                        <a:solidFill>
                          <a:srgbClr val="000000"/>
                        </a:solidFill>
                        <a:latin typeface="Cambria Math" panose="02040503050406030204" pitchFamily="18" charset="0"/>
                        <a:ea typeface="微软雅黑" panose="020B0503020204020204" pitchFamily="34" charset="-122"/>
                      </a:rPr>
                      <m:t>函数</m:t>
                    </m:r>
                    <m:r>
                      <a:rPr lang="en-US" altLang="zh-CN" sz="2200" b="0" i="1" smtClean="0">
                        <a:solidFill>
                          <a:srgbClr val="000000"/>
                        </a:solidFill>
                        <a:latin typeface="Cambria Math" panose="02040503050406030204" pitchFamily="18" charset="0"/>
                        <a:ea typeface="微软雅黑" panose="020B0503020204020204" pitchFamily="34" charset="-122"/>
                      </a:rPr>
                      <m:t>𝑓</m:t>
                    </m:r>
                    <m:d>
                      <m:dPr>
                        <m:ctrlPr>
                          <a:rPr lang="en-US" altLang="zh-CN" sz="2200" i="1">
                            <a:solidFill>
                              <a:srgbClr val="000000"/>
                            </a:solidFill>
                            <a:latin typeface="Cambria Math" panose="02040503050406030204" pitchFamily="18" charset="0"/>
                            <a:ea typeface="微软雅黑" panose="020B0503020204020204" pitchFamily="34" charset="-122"/>
                          </a:rPr>
                        </m:ctrlPr>
                      </m:dPr>
                      <m:e>
                        <m:r>
                          <a:rPr lang="en-US" altLang="zh-CN" sz="2200" i="1">
                            <a:solidFill>
                              <a:srgbClr val="000000"/>
                            </a:solidFill>
                            <a:latin typeface="Cambria Math" panose="02040503050406030204" pitchFamily="18" charset="0"/>
                            <a:ea typeface="微软雅黑" panose="020B0503020204020204" pitchFamily="34" charset="-122"/>
                          </a:rPr>
                          <m:t>𝑥</m:t>
                        </m:r>
                        <m:r>
                          <a:rPr lang="en-US" altLang="zh-CN" sz="2200" b="0" i="1" smtClean="0">
                            <a:solidFill>
                              <a:srgbClr val="000000"/>
                            </a:solidFill>
                            <a:latin typeface="Cambria Math" panose="02040503050406030204" pitchFamily="18" charset="0"/>
                            <a:ea typeface="微软雅黑" panose="020B0503020204020204" pitchFamily="34" charset="-122"/>
                          </a:rPr>
                          <m:t>;</m:t>
                        </m:r>
                        <m:r>
                          <a:rPr lang="en-US" altLang="zh-CN" sz="2200" b="0" i="1" smtClean="0">
                            <a:solidFill>
                              <a:srgbClr val="000000"/>
                            </a:solidFill>
                            <a:latin typeface="Cambria Math" panose="02040503050406030204" pitchFamily="18" charset="0"/>
                            <a:ea typeface="微软雅黑" panose="020B0503020204020204" pitchFamily="34" charset="-122"/>
                          </a:rPr>
                          <m:t>𝑤</m:t>
                        </m:r>
                        <m:r>
                          <a:rPr lang="en-US" altLang="zh-CN" sz="2200" b="0" i="1" smtClean="0">
                            <a:solidFill>
                              <a:srgbClr val="000000"/>
                            </a:solidFill>
                            <a:latin typeface="Cambria Math" panose="02040503050406030204" pitchFamily="18" charset="0"/>
                            <a:ea typeface="微软雅黑" panose="020B0503020204020204" pitchFamily="34" charset="-122"/>
                          </a:rPr>
                          <m:t>,</m:t>
                        </m:r>
                        <m:r>
                          <a:rPr lang="en-US" altLang="zh-CN" sz="2200" b="0" i="1" smtClean="0">
                            <a:solidFill>
                              <a:srgbClr val="000000"/>
                            </a:solidFill>
                            <a:latin typeface="Cambria Math" panose="02040503050406030204" pitchFamily="18" charset="0"/>
                            <a:ea typeface="微软雅黑" panose="020B0503020204020204" pitchFamily="34" charset="-122"/>
                          </a:rPr>
                          <m:t>𝑏</m:t>
                        </m:r>
                      </m:e>
                    </m:d>
                    <m:r>
                      <a:rPr lang="en-US" altLang="zh-CN" sz="2200" i="1">
                        <a:solidFill>
                          <a:srgbClr val="000000"/>
                        </a:solidFill>
                        <a:latin typeface="Cambria Math" panose="02040503050406030204" pitchFamily="18" charset="0"/>
                        <a:ea typeface="微软雅黑" panose="020B0503020204020204" pitchFamily="34" charset="-122"/>
                      </a:rPr>
                      <m:t>=</m:t>
                    </m:r>
                    <m:f>
                      <m:fPr>
                        <m:ctrlPr>
                          <a:rPr lang="en-US" altLang="zh-CN" sz="2200" i="1">
                            <a:solidFill>
                              <a:srgbClr val="000000"/>
                            </a:solidFill>
                            <a:latin typeface="Cambria Math" panose="02040503050406030204" pitchFamily="18" charset="0"/>
                            <a:ea typeface="微软雅黑" panose="020B0503020204020204" pitchFamily="34" charset="-122"/>
                          </a:rPr>
                        </m:ctrlPr>
                      </m:fPr>
                      <m:num>
                        <m:r>
                          <a:rPr lang="en-US" altLang="zh-CN" sz="2200" i="1">
                            <a:solidFill>
                              <a:srgbClr val="000000"/>
                            </a:solidFill>
                            <a:latin typeface="Cambria Math" panose="02040503050406030204" pitchFamily="18" charset="0"/>
                            <a:ea typeface="微软雅黑" panose="020B0503020204020204" pitchFamily="34" charset="-122"/>
                          </a:rPr>
                          <m:t>1</m:t>
                        </m:r>
                      </m:num>
                      <m:den>
                        <m:func>
                          <m:funcPr>
                            <m:ctrlPr>
                              <a:rPr lang="en-US" altLang="zh-CN" sz="2200" i="1">
                                <a:solidFill>
                                  <a:srgbClr val="000000"/>
                                </a:solidFill>
                                <a:latin typeface="Cambria Math" panose="02040503050406030204" pitchFamily="18" charset="0"/>
                                <a:ea typeface="微软雅黑" panose="020B0503020204020204" pitchFamily="34" charset="-122"/>
                              </a:rPr>
                            </m:ctrlPr>
                          </m:funcPr>
                          <m:fName>
                            <m:r>
                              <m:rPr>
                                <m:sty m:val="p"/>
                              </m:rPr>
                              <a:rPr lang="en-US" altLang="zh-CN" sz="2200">
                                <a:solidFill>
                                  <a:srgbClr val="000000"/>
                                </a:solidFill>
                                <a:latin typeface="Cambria Math" panose="02040503050406030204" pitchFamily="18" charset="0"/>
                                <a:ea typeface="微软雅黑" panose="020B0503020204020204" pitchFamily="34" charset="-122"/>
                              </a:rPr>
                              <m:t>exp</m:t>
                            </m:r>
                          </m:fName>
                          <m:e>
                            <m:d>
                              <m:dPr>
                                <m:ctrlPr>
                                  <a:rPr lang="en-US" altLang="zh-CN" sz="2200" i="1">
                                    <a:solidFill>
                                      <a:srgbClr val="000000"/>
                                    </a:solidFill>
                                    <a:latin typeface="Cambria Math" panose="02040503050406030204" pitchFamily="18" charset="0"/>
                                    <a:ea typeface="微软雅黑" panose="020B0503020204020204" pitchFamily="34" charset="-122"/>
                                  </a:rPr>
                                </m:ctrlPr>
                              </m:dPr>
                              <m:e>
                                <m:r>
                                  <a:rPr lang="en-US" altLang="zh-CN" sz="2200" i="1">
                                    <a:solidFill>
                                      <a:srgbClr val="000000"/>
                                    </a:solidFill>
                                    <a:latin typeface="Cambria Math" panose="02040503050406030204" pitchFamily="18" charset="0"/>
                                    <a:ea typeface="微软雅黑" panose="020B0503020204020204" pitchFamily="34" charset="-122"/>
                                  </a:rPr>
                                  <m:t>−</m:t>
                                </m:r>
                                <m:d>
                                  <m:dPr>
                                    <m:ctrlPr>
                                      <a:rPr lang="en-US" altLang="zh-CN" sz="2200" b="0" i="1" smtClean="0">
                                        <a:solidFill>
                                          <a:srgbClr val="000000"/>
                                        </a:solidFill>
                                        <a:latin typeface="Cambria Math" panose="02040503050406030204" pitchFamily="18" charset="0"/>
                                        <a:ea typeface="微软雅黑" panose="020B0503020204020204" pitchFamily="34" charset="-122"/>
                                      </a:rPr>
                                    </m:ctrlPr>
                                  </m:dPr>
                                  <m:e>
                                    <m:r>
                                      <a:rPr lang="en-US" altLang="zh-CN" sz="2200" b="0" i="1" smtClean="0">
                                        <a:solidFill>
                                          <a:srgbClr val="000000"/>
                                        </a:solidFill>
                                        <a:latin typeface="Cambria Math" panose="02040503050406030204" pitchFamily="18" charset="0"/>
                                        <a:ea typeface="微软雅黑" panose="020B0503020204020204" pitchFamily="34" charset="-122"/>
                                      </a:rPr>
                                      <m:t>𝑤𝑥</m:t>
                                    </m:r>
                                    <m:r>
                                      <a:rPr lang="en-US" altLang="zh-CN" sz="2200" b="0" i="1" smtClean="0">
                                        <a:solidFill>
                                          <a:srgbClr val="000000"/>
                                        </a:solidFill>
                                        <a:latin typeface="Cambria Math" panose="02040503050406030204" pitchFamily="18" charset="0"/>
                                        <a:ea typeface="微软雅黑" panose="020B0503020204020204" pitchFamily="34" charset="-122"/>
                                      </a:rPr>
                                      <m:t>+</m:t>
                                    </m:r>
                                    <m:r>
                                      <a:rPr lang="en-US" altLang="zh-CN" sz="2200" b="0" i="1" smtClean="0">
                                        <a:solidFill>
                                          <a:srgbClr val="000000"/>
                                        </a:solidFill>
                                        <a:latin typeface="Cambria Math" panose="02040503050406030204" pitchFamily="18" charset="0"/>
                                        <a:ea typeface="微软雅黑" panose="020B0503020204020204" pitchFamily="34" charset="-122"/>
                                      </a:rPr>
                                      <m:t>𝑏</m:t>
                                    </m:r>
                                  </m:e>
                                </m:d>
                              </m:e>
                            </m:d>
                          </m:e>
                        </m:func>
                        <m:r>
                          <a:rPr lang="en-US" altLang="zh-CN" sz="2200" b="0" i="1" smtClean="0">
                            <a:solidFill>
                              <a:srgbClr val="000000"/>
                            </a:solidFill>
                            <a:latin typeface="Cambria Math" panose="02040503050406030204" pitchFamily="18" charset="0"/>
                            <a:ea typeface="微软雅黑" panose="020B0503020204020204" pitchFamily="34" charset="-122"/>
                          </a:rPr>
                          <m:t>+1</m:t>
                        </m:r>
                      </m:den>
                    </m:f>
                  </m:oMath>
                </a14:m>
                <a:r>
                  <a:rPr lang="zh-CN" altLang="en-US" sz="2200" dirty="0">
                    <a:solidFill>
                      <a:srgbClr val="000000"/>
                    </a:solidFill>
                    <a:latin typeface="微软雅黑" panose="020B0503020204020204" pitchFamily="34" charset="-122"/>
                    <a:ea typeface="微软雅黑" panose="020B0503020204020204" pitchFamily="34" charset="-122"/>
                  </a:rPr>
                  <a:t>的计算图为：</a:t>
                </a:r>
                <a:endParaRPr lang="en-US" altLang="zh-CN" sz="2200" dirty="0">
                  <a:solidFill>
                    <a:srgbClr val="000000"/>
                  </a:solidFill>
                  <a:latin typeface="微软雅黑" panose="020B0503020204020204" pitchFamily="34" charset="-122"/>
                  <a:ea typeface="微软雅黑" panose="020B0503020204020204" pitchFamily="34" charset="-122"/>
                </a:endParaRPr>
              </a:p>
              <a:p>
                <a:pPr lvl="1">
                  <a:buClr>
                    <a:srgbClr val="0000FF"/>
                  </a:buClr>
                </a:pPr>
                <a:endParaRPr lang="en-US" altLang="zh-CN" sz="2200" dirty="0">
                  <a:solidFill>
                    <a:srgbClr val="000000"/>
                  </a:solidFill>
                  <a:latin typeface="微软雅黑" panose="020B0503020204020204" pitchFamily="34" charset="-122"/>
                  <a:ea typeface="微软雅黑" panose="020B0503020204020204" pitchFamily="34" charset="-122"/>
                </a:endParaRPr>
              </a:p>
              <a:p>
                <a:pPr lvl="1">
                  <a:buClr>
                    <a:srgbClr val="0000FF"/>
                  </a:buClr>
                </a:pPr>
                <a:endParaRPr lang="en-US" altLang="zh-CN" sz="2200" dirty="0">
                  <a:solidFill>
                    <a:srgbClr val="000000"/>
                  </a:solidFill>
                  <a:latin typeface="微软雅黑" panose="020B0503020204020204" pitchFamily="34" charset="-122"/>
                  <a:ea typeface="微软雅黑" panose="020B0503020204020204" pitchFamily="34" charset="-122"/>
                </a:endParaRPr>
              </a:p>
              <a:p>
                <a:pPr lvl="1">
                  <a:buClr>
                    <a:srgbClr val="0000FF"/>
                  </a:buClr>
                </a:pPr>
                <a:endParaRPr lang="en-US" altLang="zh-CN" sz="2200" dirty="0">
                  <a:solidFill>
                    <a:srgbClr val="000000"/>
                  </a:solidFill>
                  <a:latin typeface="微软雅黑" panose="020B0503020204020204" pitchFamily="34" charset="-122"/>
                  <a:ea typeface="微软雅黑" panose="020B0503020204020204" pitchFamily="34" charset="-122"/>
                </a:endParaRPr>
              </a:p>
              <a:p>
                <a:pPr lvl="1">
                  <a:buClr>
                    <a:srgbClr val="0000FF"/>
                  </a:buClr>
                </a:pPr>
                <a:endParaRPr lang="en-US" altLang="zh-CN" sz="2200" dirty="0">
                  <a:solidFill>
                    <a:srgbClr val="000000"/>
                  </a:solidFill>
                  <a:latin typeface="微软雅黑" panose="020B0503020204020204" pitchFamily="34" charset="-122"/>
                  <a:ea typeface="微软雅黑" panose="020B0503020204020204" pitchFamily="34" charset="-122"/>
                </a:endParaRPr>
              </a:p>
              <a:p>
                <a:pPr lvl="1">
                  <a:buClr>
                    <a:srgbClr val="0000FF"/>
                  </a:buClr>
                </a:pPr>
                <a:endParaRPr lang="en-US" altLang="zh-CN" sz="2200" dirty="0">
                  <a:solidFill>
                    <a:srgbClr val="000000"/>
                  </a:solidFill>
                  <a:latin typeface="微软雅黑" panose="020B0503020204020204" pitchFamily="34" charset="-122"/>
                  <a:ea typeface="微软雅黑" panose="020B0503020204020204" pitchFamily="34" charset="-122"/>
                </a:endParaRPr>
              </a:p>
              <a:p>
                <a:pPr lvl="1">
                  <a:buClr>
                    <a:srgbClr val="0000FF"/>
                  </a:buClr>
                </a:pPr>
                <a:endParaRPr lang="en-US" altLang="zh-CN" sz="2200" dirty="0">
                  <a:solidFill>
                    <a:srgbClr val="000000"/>
                  </a:solidFill>
                  <a:latin typeface="微软雅黑" panose="020B0503020204020204" pitchFamily="34" charset="-122"/>
                  <a:ea typeface="微软雅黑" panose="020B0503020204020204" pitchFamily="34" charset="-122"/>
                </a:endParaRPr>
              </a:p>
              <a:p>
                <a:pPr lvl="1">
                  <a:buClr>
                    <a:srgbClr val="0000FF"/>
                  </a:buClr>
                </a:pPr>
                <a:endParaRPr lang="en-US" altLang="zh-CN" sz="2200" i="1" dirty="0">
                  <a:solidFill>
                    <a:srgbClr val="000000"/>
                  </a:solidFill>
                  <a:latin typeface="Cambria Math" panose="02040503050406030204" pitchFamily="18" charset="0"/>
                  <a:ea typeface="微软雅黑" panose="020B0503020204020204" pitchFamily="34" charset="-122"/>
                </a:endParaRPr>
              </a:p>
              <a:p>
                <a:pPr lvl="1">
                  <a:spcAft>
                    <a:spcPts val="1200"/>
                  </a:spcAft>
                  <a:buClr>
                    <a:srgbClr val="0000FF"/>
                  </a:buClr>
                </a:pPr>
                <a14:m>
                  <m:oMath xmlns:m="http://schemas.openxmlformats.org/officeDocument/2006/math">
                    <m:r>
                      <a:rPr lang="en-US" altLang="zh-CN" sz="2200" i="1">
                        <a:solidFill>
                          <a:srgbClr val="000000"/>
                        </a:solidFill>
                        <a:latin typeface="Cambria Math" panose="02040503050406030204" pitchFamily="18" charset="0"/>
                        <a:ea typeface="微软雅黑" panose="020B0503020204020204" pitchFamily="34" charset="-122"/>
                      </a:rPr>
                      <m:t>𝑓</m:t>
                    </m:r>
                    <m:d>
                      <m:dPr>
                        <m:ctrlPr>
                          <a:rPr lang="en-US" altLang="zh-CN" sz="2200" i="1">
                            <a:solidFill>
                              <a:srgbClr val="000000"/>
                            </a:solidFill>
                            <a:latin typeface="Cambria Math" panose="02040503050406030204" pitchFamily="18" charset="0"/>
                            <a:ea typeface="微软雅黑" panose="020B0503020204020204" pitchFamily="34" charset="-122"/>
                          </a:rPr>
                        </m:ctrlPr>
                      </m:dPr>
                      <m:e>
                        <m:r>
                          <a:rPr lang="en-US" altLang="zh-CN" sz="2200" i="1">
                            <a:solidFill>
                              <a:srgbClr val="000000"/>
                            </a:solidFill>
                            <a:latin typeface="Cambria Math" panose="02040503050406030204" pitchFamily="18" charset="0"/>
                            <a:ea typeface="微软雅黑" panose="020B0503020204020204" pitchFamily="34" charset="-122"/>
                          </a:rPr>
                          <m:t>𝑥</m:t>
                        </m:r>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𝑤</m:t>
                        </m:r>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𝑏</m:t>
                        </m:r>
                      </m:e>
                    </m:d>
                  </m:oMath>
                </a14:m>
                <a:r>
                  <a:rPr lang="zh-CN" altLang="en-US" sz="2200" dirty="0">
                    <a:solidFill>
                      <a:srgbClr val="000000"/>
                    </a:solidFill>
                    <a:latin typeface="微软雅黑" panose="020B0503020204020204" pitchFamily="34" charset="-122"/>
                    <a:ea typeface="微软雅黑" panose="020B0503020204020204" pitchFamily="34" charset="-122"/>
                  </a:rPr>
                  <a:t>关于参数</a:t>
                </a:r>
                <a:r>
                  <a:rPr lang="en-US" altLang="zh-CN" sz="2200" dirty="0">
                    <a:solidFill>
                      <a:srgbClr val="000000"/>
                    </a:solidFill>
                    <a:latin typeface="微软雅黑" panose="020B0503020204020204" pitchFamily="34" charset="-122"/>
                    <a:ea typeface="微软雅黑" panose="020B0503020204020204" pitchFamily="34" charset="-122"/>
                  </a:rPr>
                  <a:t>w</a:t>
                </a:r>
                <a:r>
                  <a:rPr lang="zh-CN" altLang="en-US" sz="2200" dirty="0">
                    <a:solidFill>
                      <a:srgbClr val="000000"/>
                    </a:solidFill>
                    <a:latin typeface="微软雅黑" panose="020B0503020204020204" pitchFamily="34" charset="-122"/>
                    <a:ea typeface="微软雅黑" panose="020B0503020204020204" pitchFamily="34" charset="-122"/>
                  </a:rPr>
                  <a:t>和</a:t>
                </a:r>
                <a:r>
                  <a:rPr lang="en-US" altLang="zh-CN" sz="2200" dirty="0">
                    <a:solidFill>
                      <a:srgbClr val="000000"/>
                    </a:solidFill>
                    <a:latin typeface="微软雅黑" panose="020B0503020204020204" pitchFamily="34" charset="-122"/>
                    <a:ea typeface="微软雅黑" panose="020B0503020204020204" pitchFamily="34" charset="-122"/>
                  </a:rPr>
                  <a:t>b</a:t>
                </a:r>
                <a:r>
                  <a:rPr lang="zh-CN" altLang="en-US" sz="2200" dirty="0">
                    <a:solidFill>
                      <a:srgbClr val="000000"/>
                    </a:solidFill>
                    <a:latin typeface="微软雅黑" panose="020B0503020204020204" pitchFamily="34" charset="-122"/>
                    <a:ea typeface="微软雅黑" panose="020B0503020204020204" pitchFamily="34" charset="-122"/>
                  </a:rPr>
                  <a:t>的导数可以通过计算图上的路径上的所有导数连乘得到：</a:t>
                </a:r>
                <a:endParaRPr lang="en-US" altLang="zh-CN" sz="2200" dirty="0">
                  <a:solidFill>
                    <a:srgbClr val="000000"/>
                  </a:solidFill>
                  <a:latin typeface="微软雅黑" panose="020B0503020204020204" pitchFamily="34" charset="-122"/>
                  <a:ea typeface="微软雅黑" panose="020B0503020204020204" pitchFamily="34" charset="-122"/>
                </a:endParaRPr>
              </a:p>
              <a:p>
                <a:pPr lvl="1">
                  <a:spcAft>
                    <a:spcPts val="1200"/>
                  </a:spcAft>
                  <a:buClr>
                    <a:srgbClr val="0000FF"/>
                  </a:buClr>
                </a:pPr>
                <a:r>
                  <a:rPr lang="en-US" altLang="zh-CN" sz="2200" kern="0" dirty="0">
                    <a:solidFill>
                      <a:srgbClr val="000000"/>
                    </a:solidFill>
                    <a:ea typeface="微软雅黑" panose="020B0503020204020204" pitchFamily="34" charset="-122"/>
                  </a:rPr>
                  <a:t>                                </a:t>
                </a:r>
                <a14:m>
                  <m:oMath xmlns:m="http://schemas.openxmlformats.org/officeDocument/2006/math">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𝑓</m:t>
                        </m:r>
                        <m:d>
                          <m:dPr>
                            <m:ctrlPr>
                              <a:rPr lang="en-US" altLang="zh-CN" sz="2200" i="1">
                                <a:solidFill>
                                  <a:srgbClr val="000000"/>
                                </a:solidFill>
                                <a:latin typeface="Cambria Math" panose="02040503050406030204" pitchFamily="18" charset="0"/>
                                <a:ea typeface="微软雅黑" panose="020B0503020204020204" pitchFamily="34" charset="-122"/>
                              </a:rPr>
                            </m:ctrlPr>
                          </m:dPr>
                          <m:e>
                            <m:r>
                              <a:rPr lang="en-US" altLang="zh-CN" sz="2200" i="1">
                                <a:solidFill>
                                  <a:srgbClr val="000000"/>
                                </a:solidFill>
                                <a:latin typeface="Cambria Math" panose="02040503050406030204" pitchFamily="18" charset="0"/>
                                <a:ea typeface="微软雅黑" panose="020B0503020204020204" pitchFamily="34" charset="-122"/>
                              </a:rPr>
                              <m:t>𝑥</m:t>
                            </m:r>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𝑤</m:t>
                            </m:r>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𝑏</m:t>
                            </m:r>
                          </m:e>
                        </m:d>
                      </m:num>
                      <m:den>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b="0" i="1" kern="0" smtClean="0">
                            <a:solidFill>
                              <a:srgbClr val="000000"/>
                            </a:solidFill>
                            <a:latin typeface="Cambria Math" panose="02040503050406030204" pitchFamily="18" charset="0"/>
                            <a:ea typeface="微软雅黑" panose="020B0503020204020204" pitchFamily="34" charset="-122"/>
                          </a:rPr>
                          <m:t>𝑤</m:t>
                        </m:r>
                      </m:den>
                    </m:f>
                    <m:r>
                      <a:rPr lang="en-US" altLang="zh-CN" sz="2200" i="1" kern="0">
                        <a:solidFill>
                          <a:srgbClr val="000000"/>
                        </a:solidFill>
                        <a:latin typeface="Cambria Math" panose="02040503050406030204" pitchFamily="18" charset="0"/>
                        <a:ea typeface="微软雅黑" panose="020B0503020204020204" pitchFamily="34" charset="-122"/>
                      </a:rPr>
                      <m:t>=</m:t>
                    </m:r>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𝑓</m:t>
                        </m:r>
                        <m:d>
                          <m:dPr>
                            <m:ctrlPr>
                              <a:rPr lang="en-US" altLang="zh-CN" sz="2200" i="1">
                                <a:solidFill>
                                  <a:srgbClr val="000000"/>
                                </a:solidFill>
                                <a:latin typeface="Cambria Math" panose="02040503050406030204" pitchFamily="18" charset="0"/>
                                <a:ea typeface="微软雅黑" panose="020B0503020204020204" pitchFamily="34" charset="-122"/>
                              </a:rPr>
                            </m:ctrlPr>
                          </m:dPr>
                          <m:e>
                            <m:r>
                              <a:rPr lang="en-US" altLang="zh-CN" sz="2200" i="1">
                                <a:solidFill>
                                  <a:srgbClr val="000000"/>
                                </a:solidFill>
                                <a:latin typeface="Cambria Math" panose="02040503050406030204" pitchFamily="18" charset="0"/>
                                <a:ea typeface="微软雅黑" panose="020B0503020204020204" pitchFamily="34" charset="-122"/>
                              </a:rPr>
                              <m:t>𝑥</m:t>
                            </m:r>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𝑤</m:t>
                            </m:r>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𝑏</m:t>
                            </m:r>
                          </m:e>
                        </m:d>
                      </m:num>
                      <m:den>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b="0" i="1" smtClean="0">
                                <a:solidFill>
                                  <a:srgbClr val="000000"/>
                                </a:solidFill>
                                <a:latin typeface="Cambria Math" panose="02040503050406030204" pitchFamily="18" charset="0"/>
                                <a:ea typeface="微软雅黑" panose="020B0503020204020204" pitchFamily="34" charset="-122"/>
                              </a:rPr>
                              <m:t>6</m:t>
                            </m:r>
                          </m:sub>
                        </m:sSub>
                      </m:den>
                    </m:f>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6</m:t>
                            </m:r>
                          </m:sub>
                        </m:sSub>
                        <m:r>
                          <m:rPr>
                            <m:nor/>
                          </m:rPr>
                          <a:rPr lang="zh-CN" altLang="en-US" sz="2200" dirty="0"/>
                          <m:t> </m:t>
                        </m:r>
                      </m:num>
                      <m:den>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5</m:t>
                            </m:r>
                          </m:sub>
                        </m:sSub>
                        <m:r>
                          <m:rPr>
                            <m:nor/>
                          </m:rPr>
                          <a:rPr lang="zh-CN" altLang="en-US" sz="2200" dirty="0"/>
                          <m:t> </m:t>
                        </m:r>
                      </m:den>
                    </m:f>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5</m:t>
                            </m:r>
                          </m:sub>
                        </m:sSub>
                        <m:r>
                          <m:rPr>
                            <m:nor/>
                          </m:rPr>
                          <a:rPr lang="zh-CN" altLang="en-US" sz="2200" dirty="0"/>
                          <m:t> </m:t>
                        </m:r>
                      </m:num>
                      <m:den>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4</m:t>
                            </m:r>
                          </m:sub>
                        </m:sSub>
                        <m:r>
                          <m:rPr>
                            <m:nor/>
                          </m:rPr>
                          <a:rPr lang="zh-CN" altLang="en-US" sz="2200" dirty="0"/>
                          <m:t> </m:t>
                        </m:r>
                      </m:den>
                    </m:f>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4</m:t>
                            </m:r>
                          </m:sub>
                        </m:sSub>
                        <m:r>
                          <m:rPr>
                            <m:nor/>
                          </m:rPr>
                          <a:rPr lang="zh-CN" altLang="en-US" sz="2200" dirty="0"/>
                          <m:t> </m:t>
                        </m:r>
                      </m:num>
                      <m:den>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3</m:t>
                            </m:r>
                          </m:sub>
                        </m:sSub>
                        <m:r>
                          <m:rPr>
                            <m:nor/>
                          </m:rPr>
                          <a:rPr lang="zh-CN" altLang="en-US" sz="2200" dirty="0"/>
                          <m:t> </m:t>
                        </m:r>
                      </m:den>
                    </m:f>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3</m:t>
                            </m:r>
                          </m:sub>
                        </m:sSub>
                        <m:r>
                          <m:rPr>
                            <m:nor/>
                          </m:rPr>
                          <a:rPr lang="zh-CN" altLang="en-US" sz="2200" dirty="0"/>
                          <m:t> </m:t>
                        </m:r>
                      </m:num>
                      <m:den>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2</m:t>
                            </m:r>
                          </m:sub>
                        </m:sSub>
                        <m:r>
                          <m:rPr>
                            <m:nor/>
                          </m:rPr>
                          <a:rPr lang="zh-CN" altLang="en-US" sz="2200" dirty="0"/>
                          <m:t> </m:t>
                        </m:r>
                      </m:den>
                    </m:f>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2</m:t>
                            </m:r>
                          </m:sub>
                        </m:sSub>
                        <m:r>
                          <m:rPr>
                            <m:nor/>
                          </m:rPr>
                          <a:rPr lang="zh-CN" altLang="en-US" sz="2200" dirty="0"/>
                          <m:t> </m:t>
                        </m:r>
                      </m:num>
                      <m:den>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1</m:t>
                            </m:r>
                          </m:sub>
                        </m:sSub>
                        <m:r>
                          <m:rPr>
                            <m:nor/>
                          </m:rPr>
                          <a:rPr lang="zh-CN" altLang="en-US" sz="2200" dirty="0"/>
                          <m:t> </m:t>
                        </m:r>
                      </m:den>
                    </m:f>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1</m:t>
                            </m:r>
                          </m:sub>
                        </m:sSub>
                        <m:r>
                          <m:rPr>
                            <m:nor/>
                          </m:rPr>
                          <a:rPr lang="zh-CN" altLang="en-US" sz="2200" dirty="0"/>
                          <m:t> </m:t>
                        </m:r>
                      </m:num>
                      <m:den>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𝑤</m:t>
                        </m:r>
                      </m:den>
                    </m:f>
                  </m:oMath>
                </a14:m>
                <a:endParaRPr lang="en-US" altLang="zh-CN" sz="2200" dirty="0">
                  <a:solidFill>
                    <a:srgbClr val="000000"/>
                  </a:solidFill>
                  <a:latin typeface="微软雅黑" panose="020B0503020204020204" pitchFamily="34" charset="-122"/>
                  <a:ea typeface="微软雅黑" panose="020B0503020204020204" pitchFamily="34" charset="-122"/>
                </a:endParaRPr>
              </a:p>
              <a:p>
                <a:pPr lvl="1">
                  <a:spcAft>
                    <a:spcPts val="1200"/>
                  </a:spcAft>
                  <a:buClr>
                    <a:srgbClr val="0000FF"/>
                  </a:buClr>
                </a:pPr>
                <a:r>
                  <a:rPr lang="en-US" altLang="zh-CN" sz="2200" kern="0" dirty="0">
                    <a:solidFill>
                      <a:srgbClr val="000000"/>
                    </a:solidFill>
                    <a:ea typeface="微软雅黑" panose="020B0503020204020204" pitchFamily="34" charset="-122"/>
                  </a:rPr>
                  <a:t>                                </a:t>
                </a:r>
                <a14:m>
                  <m:oMath xmlns:m="http://schemas.openxmlformats.org/officeDocument/2006/math">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𝑓</m:t>
                        </m:r>
                        <m:d>
                          <m:dPr>
                            <m:ctrlPr>
                              <a:rPr lang="en-US" altLang="zh-CN" sz="2200" i="1">
                                <a:solidFill>
                                  <a:srgbClr val="000000"/>
                                </a:solidFill>
                                <a:latin typeface="Cambria Math" panose="02040503050406030204" pitchFamily="18" charset="0"/>
                                <a:ea typeface="微软雅黑" panose="020B0503020204020204" pitchFamily="34" charset="-122"/>
                              </a:rPr>
                            </m:ctrlPr>
                          </m:dPr>
                          <m:e>
                            <m:r>
                              <a:rPr lang="en-US" altLang="zh-CN" sz="2200" i="1">
                                <a:solidFill>
                                  <a:srgbClr val="000000"/>
                                </a:solidFill>
                                <a:latin typeface="Cambria Math" panose="02040503050406030204" pitchFamily="18" charset="0"/>
                                <a:ea typeface="微软雅黑" panose="020B0503020204020204" pitchFamily="34" charset="-122"/>
                              </a:rPr>
                              <m:t>𝑥</m:t>
                            </m:r>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𝑤</m:t>
                            </m:r>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𝑏</m:t>
                            </m:r>
                          </m:e>
                        </m:d>
                      </m:num>
                      <m:den>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b="0" i="1" kern="0" smtClean="0">
                            <a:solidFill>
                              <a:srgbClr val="000000"/>
                            </a:solidFill>
                            <a:latin typeface="Cambria Math" panose="02040503050406030204" pitchFamily="18" charset="0"/>
                            <a:ea typeface="微软雅黑" panose="020B0503020204020204" pitchFamily="34" charset="-122"/>
                          </a:rPr>
                          <m:t>𝑏</m:t>
                        </m:r>
                      </m:den>
                    </m:f>
                    <m:r>
                      <a:rPr lang="en-US" altLang="zh-CN" sz="2200" i="1" kern="0">
                        <a:solidFill>
                          <a:srgbClr val="000000"/>
                        </a:solidFill>
                        <a:latin typeface="Cambria Math" panose="02040503050406030204" pitchFamily="18" charset="0"/>
                        <a:ea typeface="微软雅黑" panose="020B0503020204020204" pitchFamily="34" charset="-122"/>
                      </a:rPr>
                      <m:t>=</m:t>
                    </m:r>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𝑓</m:t>
                        </m:r>
                        <m:d>
                          <m:dPr>
                            <m:ctrlPr>
                              <a:rPr lang="en-US" altLang="zh-CN" sz="2200" i="1">
                                <a:solidFill>
                                  <a:srgbClr val="000000"/>
                                </a:solidFill>
                                <a:latin typeface="Cambria Math" panose="02040503050406030204" pitchFamily="18" charset="0"/>
                                <a:ea typeface="微软雅黑" panose="020B0503020204020204" pitchFamily="34" charset="-122"/>
                              </a:rPr>
                            </m:ctrlPr>
                          </m:dPr>
                          <m:e>
                            <m:r>
                              <a:rPr lang="en-US" altLang="zh-CN" sz="2200" i="1">
                                <a:solidFill>
                                  <a:srgbClr val="000000"/>
                                </a:solidFill>
                                <a:latin typeface="Cambria Math" panose="02040503050406030204" pitchFamily="18" charset="0"/>
                                <a:ea typeface="微软雅黑" panose="020B0503020204020204" pitchFamily="34" charset="-122"/>
                              </a:rPr>
                              <m:t>𝑥</m:t>
                            </m:r>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𝑤</m:t>
                            </m:r>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𝑏</m:t>
                            </m:r>
                          </m:e>
                        </m:d>
                      </m:num>
                      <m:den>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6</m:t>
                            </m:r>
                          </m:sub>
                        </m:sSub>
                      </m:den>
                    </m:f>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6</m:t>
                            </m:r>
                          </m:sub>
                        </m:sSub>
                        <m:r>
                          <m:rPr>
                            <m:nor/>
                          </m:rPr>
                          <a:rPr lang="zh-CN" altLang="en-US" sz="2200" dirty="0"/>
                          <m:t> </m:t>
                        </m:r>
                      </m:num>
                      <m:den>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5</m:t>
                            </m:r>
                          </m:sub>
                        </m:sSub>
                        <m:r>
                          <m:rPr>
                            <m:nor/>
                          </m:rPr>
                          <a:rPr lang="zh-CN" altLang="en-US" sz="2200" dirty="0"/>
                          <m:t> </m:t>
                        </m:r>
                      </m:den>
                    </m:f>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5</m:t>
                            </m:r>
                          </m:sub>
                        </m:sSub>
                        <m:r>
                          <m:rPr>
                            <m:nor/>
                          </m:rPr>
                          <a:rPr lang="zh-CN" altLang="en-US" sz="2200" dirty="0"/>
                          <m:t> </m:t>
                        </m:r>
                      </m:num>
                      <m:den>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4</m:t>
                            </m:r>
                          </m:sub>
                        </m:sSub>
                        <m:r>
                          <m:rPr>
                            <m:nor/>
                          </m:rPr>
                          <a:rPr lang="zh-CN" altLang="en-US" sz="2200" dirty="0"/>
                          <m:t> </m:t>
                        </m:r>
                      </m:den>
                    </m:f>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4</m:t>
                            </m:r>
                          </m:sub>
                        </m:sSub>
                        <m:r>
                          <m:rPr>
                            <m:nor/>
                          </m:rPr>
                          <a:rPr lang="zh-CN" altLang="en-US" sz="2200" dirty="0"/>
                          <m:t> </m:t>
                        </m:r>
                      </m:num>
                      <m:den>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3</m:t>
                            </m:r>
                          </m:sub>
                        </m:sSub>
                        <m:r>
                          <m:rPr>
                            <m:nor/>
                          </m:rPr>
                          <a:rPr lang="zh-CN" altLang="en-US" sz="2200" dirty="0"/>
                          <m:t> </m:t>
                        </m:r>
                      </m:den>
                    </m:f>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3</m:t>
                            </m:r>
                          </m:sub>
                        </m:sSub>
                        <m:r>
                          <m:rPr>
                            <m:nor/>
                          </m:rPr>
                          <a:rPr lang="zh-CN" altLang="en-US" sz="2200" dirty="0"/>
                          <m:t> </m:t>
                        </m:r>
                      </m:num>
                      <m:den>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2</m:t>
                            </m:r>
                          </m:sub>
                        </m:sSub>
                        <m:r>
                          <m:rPr>
                            <m:nor/>
                          </m:rPr>
                          <a:rPr lang="zh-CN" altLang="en-US" sz="2200" dirty="0"/>
                          <m:t> </m:t>
                        </m:r>
                      </m:den>
                    </m:f>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2</m:t>
                            </m:r>
                          </m:sub>
                        </m:sSub>
                        <m:r>
                          <m:rPr>
                            <m:nor/>
                          </m:rPr>
                          <a:rPr lang="zh-CN" altLang="en-US" sz="2200" dirty="0"/>
                          <m:t> </m:t>
                        </m:r>
                      </m:num>
                      <m:den>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b="0" i="1" smtClean="0">
                            <a:solidFill>
                              <a:srgbClr val="000000"/>
                            </a:solidFill>
                            <a:latin typeface="Cambria Math" panose="02040503050406030204" pitchFamily="18" charset="0"/>
                            <a:ea typeface="微软雅黑" panose="020B0503020204020204" pitchFamily="34" charset="-122"/>
                          </a:rPr>
                          <m:t>𝑏</m:t>
                        </m:r>
                        <m:r>
                          <m:rPr>
                            <m:nor/>
                          </m:rPr>
                          <a:rPr lang="zh-CN" altLang="en-US" sz="2200" dirty="0"/>
                          <m:t> </m:t>
                        </m:r>
                      </m:den>
                    </m:f>
                  </m:oMath>
                </a14:m>
                <a:endParaRPr lang="en-US" altLang="zh-CN" sz="2200" dirty="0">
                  <a:solidFill>
                    <a:srgbClr val="000000"/>
                  </a:solidFill>
                  <a:latin typeface="微软雅黑" panose="020B0503020204020204" pitchFamily="34" charset="-122"/>
                  <a:ea typeface="微软雅黑" panose="020B0503020204020204" pitchFamily="34" charset="-122"/>
                </a:endParaRPr>
              </a:p>
              <a:p>
                <a:pPr lvl="1">
                  <a:spcAft>
                    <a:spcPts val="1200"/>
                  </a:spcAft>
                  <a:buClr>
                    <a:srgbClr val="0000FF"/>
                  </a:buClr>
                </a:pPr>
                <a:r>
                  <a:rPr lang="zh-CN" altLang="en-US" sz="2200" dirty="0">
                    <a:solidFill>
                      <a:srgbClr val="000000"/>
                    </a:solidFill>
                    <a:latin typeface="微软雅黑" panose="020B0503020204020204" pitchFamily="34" charset="-122"/>
                    <a:ea typeface="微软雅黑" panose="020B0503020204020204" pitchFamily="34" charset="-122"/>
                  </a:rPr>
                  <a:t>如果函数和参数之间有多条路径，可以将这些路径上的导数进行相加，得到最终的梯度。</a:t>
                </a:r>
                <a:endParaRPr lang="en-US" altLang="zh-CN" sz="2200" dirty="0">
                  <a:solidFill>
                    <a:srgbClr val="000000"/>
                  </a:solidFill>
                  <a:latin typeface="微软雅黑" panose="020B0503020204020204" pitchFamily="34" charset="-122"/>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2" y="773472"/>
                <a:ext cx="12192001" cy="1442954"/>
              </a:xfrm>
              <a:prstGeom prst="rect">
                <a:avLst/>
              </a:prstGeom>
              <a:blipFill rotWithShape="1">
                <a:blip r:embed="rId1"/>
                <a:stretch>
                  <a:fillRect l="-850" b="-311814"/>
                </a:stretch>
              </a:blipFill>
            </p:spPr>
            <p:txBody>
              <a:bodyPr/>
              <a:lstStyle/>
              <a:p>
                <a:r>
                  <a:rPr lang="zh-CN" altLang="en-US">
                    <a:noFill/>
                  </a:rPr>
                  <a:t> </a:t>
                </a:r>
                <a:endParaRPr lang="zh-CN" altLang="en-US">
                  <a:noFill/>
                </a:endParaRPr>
              </a:p>
            </p:txBody>
          </p:sp>
        </mc:Fallback>
      </mc:AlternateContent>
      <p:grpSp>
        <p:nvGrpSpPr>
          <p:cNvPr id="74" name="组合 73"/>
          <p:cNvGrpSpPr/>
          <p:nvPr/>
        </p:nvGrpSpPr>
        <p:grpSpPr>
          <a:xfrm>
            <a:off x="149996" y="1505807"/>
            <a:ext cx="11925382" cy="2734007"/>
            <a:chOff x="149996" y="1505807"/>
            <a:chExt cx="11925382" cy="2734007"/>
          </a:xfrm>
        </p:grpSpPr>
        <p:sp>
          <p:nvSpPr>
            <p:cNvPr id="9" name="椭圆 8"/>
            <p:cNvSpPr/>
            <p:nvPr/>
          </p:nvSpPr>
          <p:spPr>
            <a:xfrm>
              <a:off x="1600200" y="2604051"/>
              <a:ext cx="540000" cy="54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400" b="1" dirty="0">
                  <a:solidFill>
                    <a:srgbClr val="000000"/>
                  </a:solidFill>
                </a:rPr>
                <a:t>×</a:t>
              </a:r>
              <a:endParaRPr lang="zh-CN" altLang="en-US" b="1" dirty="0">
                <a:solidFill>
                  <a:srgbClr val="000000"/>
                </a:solidFill>
              </a:endParaRPr>
            </a:p>
          </p:txBody>
        </p:sp>
        <p:sp>
          <p:nvSpPr>
            <p:cNvPr id="11" name="椭圆 10"/>
            <p:cNvSpPr/>
            <p:nvPr/>
          </p:nvSpPr>
          <p:spPr>
            <a:xfrm>
              <a:off x="3242472" y="2604051"/>
              <a:ext cx="540000" cy="54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400" b="1" dirty="0">
                  <a:solidFill>
                    <a:srgbClr val="000000"/>
                  </a:solidFill>
                </a:rPr>
                <a:t>+</a:t>
              </a:r>
              <a:endParaRPr lang="zh-CN" altLang="en-US" b="1" dirty="0">
                <a:solidFill>
                  <a:srgbClr val="000000"/>
                </a:solidFill>
              </a:endParaRPr>
            </a:p>
          </p:txBody>
        </p:sp>
        <p:sp>
          <p:nvSpPr>
            <p:cNvPr id="12" name="椭圆 11"/>
            <p:cNvSpPr/>
            <p:nvPr/>
          </p:nvSpPr>
          <p:spPr>
            <a:xfrm>
              <a:off x="4884744" y="2604051"/>
              <a:ext cx="540000" cy="54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400" b="1" dirty="0">
                  <a:solidFill>
                    <a:srgbClr val="000000"/>
                  </a:solidFill>
                </a:rPr>
                <a:t>×</a:t>
              </a:r>
              <a:endParaRPr lang="zh-CN" altLang="en-US" b="1" dirty="0">
                <a:solidFill>
                  <a:srgbClr val="000000"/>
                </a:solidFill>
              </a:endParaRPr>
            </a:p>
          </p:txBody>
        </p:sp>
        <p:sp>
          <p:nvSpPr>
            <p:cNvPr id="13" name="椭圆 12"/>
            <p:cNvSpPr/>
            <p:nvPr/>
          </p:nvSpPr>
          <p:spPr>
            <a:xfrm>
              <a:off x="6666162" y="2604051"/>
              <a:ext cx="540000" cy="54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0" rIns="0" rtlCol="0" anchor="ctr"/>
            <a:lstStyle/>
            <a:p>
              <a:pPr algn="ctr"/>
              <a:r>
                <a:rPr lang="en-US" altLang="zh-CN" b="1" dirty="0">
                  <a:solidFill>
                    <a:srgbClr val="000000"/>
                  </a:solidFill>
                </a:rPr>
                <a:t>exp</a:t>
              </a:r>
              <a:endParaRPr lang="zh-CN" altLang="en-US" b="1" dirty="0">
                <a:solidFill>
                  <a:srgbClr val="000000"/>
                </a:solidFill>
              </a:endParaRPr>
            </a:p>
          </p:txBody>
        </p:sp>
        <p:sp>
          <p:nvSpPr>
            <p:cNvPr id="14" name="椭圆 13"/>
            <p:cNvSpPr/>
            <p:nvPr/>
          </p:nvSpPr>
          <p:spPr>
            <a:xfrm>
              <a:off x="8308434" y="2604051"/>
              <a:ext cx="540000" cy="54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400" b="1" dirty="0">
                  <a:solidFill>
                    <a:srgbClr val="000000"/>
                  </a:solidFill>
                </a:rPr>
                <a:t>+</a:t>
              </a:r>
              <a:endParaRPr lang="zh-CN" altLang="en-US" b="1" dirty="0">
                <a:solidFill>
                  <a:srgbClr val="000000"/>
                </a:solidFill>
              </a:endParaRPr>
            </a:p>
          </p:txBody>
        </p:sp>
        <p:sp>
          <p:nvSpPr>
            <p:cNvPr id="15" name="椭圆 14"/>
            <p:cNvSpPr/>
            <p:nvPr/>
          </p:nvSpPr>
          <p:spPr>
            <a:xfrm>
              <a:off x="9950708" y="2604051"/>
              <a:ext cx="540000" cy="54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400" b="1" dirty="0">
                  <a:solidFill>
                    <a:srgbClr val="000000"/>
                  </a:solidFill>
                </a:rPr>
                <a:t>/</a:t>
              </a:r>
              <a:endParaRPr lang="zh-CN" altLang="en-US" b="1" dirty="0">
                <a:solidFill>
                  <a:srgbClr val="000000"/>
                </a:solidFill>
              </a:endParaRPr>
            </a:p>
          </p:txBody>
        </p:sp>
        <p:cxnSp>
          <p:nvCxnSpPr>
            <p:cNvPr id="17" name="直接箭头连接符 16"/>
            <p:cNvCxnSpPr>
              <a:stCxn id="9" idx="6"/>
              <a:endCxn id="11" idx="2"/>
            </p:cNvCxnSpPr>
            <p:nvPr/>
          </p:nvCxnSpPr>
          <p:spPr>
            <a:xfrm>
              <a:off x="2140200" y="2874051"/>
              <a:ext cx="1102272" cy="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1" idx="6"/>
              <a:endCxn id="12" idx="2"/>
            </p:cNvCxnSpPr>
            <p:nvPr/>
          </p:nvCxnSpPr>
          <p:spPr>
            <a:xfrm>
              <a:off x="3782472" y="2874051"/>
              <a:ext cx="1102272" cy="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2" idx="6"/>
              <a:endCxn id="13" idx="2"/>
            </p:cNvCxnSpPr>
            <p:nvPr/>
          </p:nvCxnSpPr>
          <p:spPr>
            <a:xfrm>
              <a:off x="5424744" y="2874051"/>
              <a:ext cx="1241418" cy="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3" idx="6"/>
              <a:endCxn id="14" idx="2"/>
            </p:cNvCxnSpPr>
            <p:nvPr/>
          </p:nvCxnSpPr>
          <p:spPr>
            <a:xfrm>
              <a:off x="7206162" y="2874051"/>
              <a:ext cx="1102272" cy="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4" idx="6"/>
              <a:endCxn id="15" idx="2"/>
            </p:cNvCxnSpPr>
            <p:nvPr/>
          </p:nvCxnSpPr>
          <p:spPr>
            <a:xfrm>
              <a:off x="8848434" y="2874051"/>
              <a:ext cx="1102274" cy="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5" idx="6"/>
            </p:cNvCxnSpPr>
            <p:nvPr/>
          </p:nvCxnSpPr>
          <p:spPr>
            <a:xfrm>
              <a:off x="10490708" y="2874051"/>
              <a:ext cx="468000" cy="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endCxn id="9" idx="4"/>
            </p:cNvCxnSpPr>
            <p:nvPr/>
          </p:nvCxnSpPr>
          <p:spPr>
            <a:xfrm flipV="1">
              <a:off x="1870200" y="3144051"/>
              <a:ext cx="0" cy="79200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1" idx="4"/>
            </p:cNvCxnSpPr>
            <p:nvPr/>
          </p:nvCxnSpPr>
          <p:spPr>
            <a:xfrm flipV="1">
              <a:off x="3512472" y="3144051"/>
              <a:ext cx="0" cy="79200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endCxn id="12" idx="4"/>
            </p:cNvCxnSpPr>
            <p:nvPr/>
          </p:nvCxnSpPr>
          <p:spPr>
            <a:xfrm flipV="1">
              <a:off x="5154744" y="3144051"/>
              <a:ext cx="0" cy="79200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14" idx="4"/>
            </p:cNvCxnSpPr>
            <p:nvPr/>
          </p:nvCxnSpPr>
          <p:spPr>
            <a:xfrm flipV="1">
              <a:off x="8578434" y="3144051"/>
              <a:ext cx="0" cy="79200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15" idx="0"/>
            </p:cNvCxnSpPr>
            <p:nvPr/>
          </p:nvCxnSpPr>
          <p:spPr>
            <a:xfrm flipH="1">
              <a:off x="10220708" y="1826207"/>
              <a:ext cx="900" cy="777844"/>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9" idx="2"/>
            </p:cNvCxnSpPr>
            <p:nvPr/>
          </p:nvCxnSpPr>
          <p:spPr>
            <a:xfrm>
              <a:off x="497928" y="2874051"/>
              <a:ext cx="1102272" cy="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矩形 45">
                  <a:extLst>
                    <a:ext uri="{FF2B5EF4-FFF2-40B4-BE49-F238E27FC236}">
                      <ele attr="{7558F2D2-E014-48B6-9D7B-78BBD705C63E}"/>
                    </a:ext>
                  </a:extLst>
                </p:cNvPr>
                <p:cNvSpPr/>
                <p:nvPr/>
              </p:nvSpPr>
              <p:spPr>
                <a:xfrm>
                  <a:off x="1651359" y="224887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h</m:t>
                            </m:r>
                          </m:e>
                          <m:sub>
                            <m:r>
                              <a:rPr lang="en-US" altLang="zh-CN" b="0" i="1" smtClean="0">
                                <a:solidFill>
                                  <a:srgbClr val="000000"/>
                                </a:solidFill>
                                <a:latin typeface="Cambria Math" panose="02040503050406030204" pitchFamily="18" charset="0"/>
                                <a:ea typeface="微软雅黑" panose="020B0503020204020204" pitchFamily="34" charset="-122"/>
                              </a:rPr>
                              <m:t>1</m:t>
                            </m:r>
                          </m:sub>
                        </m:sSub>
                      </m:oMath>
                    </m:oMathPara>
                  </a14:m>
                  <a:endParaRPr lang="zh-CN" altLang="en-US" dirty="0"/>
                </a:p>
              </p:txBody>
            </p:sp>
          </mc:Choice>
          <mc:Fallback>
            <p:sp>
              <p:nvSpPr>
                <p:cNvPr id="46" name="矩形 45"/>
                <p:cNvSpPr>
                  <a:spLocks noRot="1" noChangeAspect="1" noMove="1" noResize="1" noEditPoints="1" noAdjustHandles="1" noChangeArrowheads="1" noChangeShapeType="1" noTextEdit="1"/>
                </p:cNvSpPr>
                <p:nvPr/>
              </p:nvSpPr>
              <p:spPr>
                <a:xfrm>
                  <a:off x="1651359" y="2248875"/>
                  <a:ext cx="477438" cy="369332"/>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7" name="矩形 46">
                  <a:extLst>
                    <a:ext uri="{FF2B5EF4-FFF2-40B4-BE49-F238E27FC236}">
                      <ele attr="{CDD2B549-E8DA-4BFD-B071-E13FBED4F785}"/>
                    </a:ext>
                  </a:extLst>
                </p:cNvPr>
                <p:cNvSpPr/>
                <p:nvPr/>
              </p:nvSpPr>
              <p:spPr>
                <a:xfrm>
                  <a:off x="3285649" y="2248875"/>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h</m:t>
                            </m:r>
                          </m:e>
                          <m:sub>
                            <m:r>
                              <a:rPr lang="en-US" altLang="zh-CN" b="0" i="1" smtClean="0">
                                <a:solidFill>
                                  <a:srgbClr val="000000"/>
                                </a:solidFill>
                                <a:latin typeface="Cambria Math" panose="02040503050406030204" pitchFamily="18" charset="0"/>
                                <a:ea typeface="微软雅黑" panose="020B0503020204020204" pitchFamily="34" charset="-122"/>
                              </a:rPr>
                              <m:t>2</m:t>
                            </m:r>
                          </m:sub>
                        </m:sSub>
                      </m:oMath>
                    </m:oMathPara>
                  </a14:m>
                  <a:endParaRPr lang="zh-CN" altLang="en-US" dirty="0"/>
                </a:p>
              </p:txBody>
            </p:sp>
          </mc:Choice>
          <mc:Fallback>
            <p:sp>
              <p:nvSpPr>
                <p:cNvPr id="47" name="矩形 46"/>
                <p:cNvSpPr>
                  <a:spLocks noRot="1" noChangeAspect="1" noMove="1" noResize="1" noEditPoints="1" noAdjustHandles="1" noChangeArrowheads="1" noChangeShapeType="1" noTextEdit="1"/>
                </p:cNvSpPr>
                <p:nvPr/>
              </p:nvSpPr>
              <p:spPr>
                <a:xfrm>
                  <a:off x="3285649" y="2248875"/>
                  <a:ext cx="482761" cy="36933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8" name="矩形 47">
                  <a:extLst>
                    <a:ext uri="{FF2B5EF4-FFF2-40B4-BE49-F238E27FC236}">
                      <ele attr="{C5885153-AF03-4B26-877B-3C833CF00E95}"/>
                    </a:ext>
                  </a:extLst>
                </p:cNvPr>
                <p:cNvSpPr/>
                <p:nvPr/>
              </p:nvSpPr>
              <p:spPr>
                <a:xfrm>
                  <a:off x="4925262" y="2248875"/>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h</m:t>
                            </m:r>
                          </m:e>
                          <m:sub>
                            <m:r>
                              <a:rPr lang="en-US" altLang="zh-CN" b="0" i="1" smtClean="0">
                                <a:solidFill>
                                  <a:srgbClr val="000000"/>
                                </a:solidFill>
                                <a:latin typeface="Cambria Math" panose="02040503050406030204" pitchFamily="18" charset="0"/>
                                <a:ea typeface="微软雅黑" panose="020B0503020204020204" pitchFamily="34" charset="-122"/>
                              </a:rPr>
                              <m:t>3</m:t>
                            </m:r>
                          </m:sub>
                        </m:sSub>
                      </m:oMath>
                    </m:oMathPara>
                  </a14:m>
                  <a:endParaRPr lang="zh-CN" altLang="en-US" dirty="0"/>
                </a:p>
              </p:txBody>
            </p:sp>
          </mc:Choice>
          <mc:Fallback>
            <p:sp>
              <p:nvSpPr>
                <p:cNvPr id="48" name="矩形 47"/>
                <p:cNvSpPr>
                  <a:spLocks noRot="1" noChangeAspect="1" noMove="1" noResize="1" noEditPoints="1" noAdjustHandles="1" noChangeArrowheads="1" noChangeShapeType="1" noTextEdit="1"/>
                </p:cNvSpPr>
                <p:nvPr/>
              </p:nvSpPr>
              <p:spPr>
                <a:xfrm>
                  <a:off x="4925262" y="2248875"/>
                  <a:ext cx="482761" cy="369332"/>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9" name="矩形 48">
                  <a:extLst>
                    <a:ext uri="{FF2B5EF4-FFF2-40B4-BE49-F238E27FC236}">
                      <ele attr="{F55FEEC7-43DF-4017-926F-5A5E05EA27A6}"/>
                    </a:ext>
                  </a:extLst>
                </p:cNvPr>
                <p:cNvSpPr/>
                <p:nvPr/>
              </p:nvSpPr>
              <p:spPr>
                <a:xfrm>
                  <a:off x="6717321" y="2248875"/>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h</m:t>
                            </m:r>
                          </m:e>
                          <m:sub>
                            <m:r>
                              <a:rPr lang="en-US" altLang="zh-CN" b="0" i="1" smtClean="0">
                                <a:solidFill>
                                  <a:srgbClr val="000000"/>
                                </a:solidFill>
                                <a:latin typeface="Cambria Math" panose="02040503050406030204" pitchFamily="18" charset="0"/>
                                <a:ea typeface="微软雅黑" panose="020B0503020204020204" pitchFamily="34" charset="-122"/>
                              </a:rPr>
                              <m:t>4</m:t>
                            </m:r>
                          </m:sub>
                        </m:sSub>
                      </m:oMath>
                    </m:oMathPara>
                  </a14:m>
                  <a:endParaRPr lang="zh-CN" altLang="en-US" dirty="0"/>
                </a:p>
              </p:txBody>
            </p:sp>
          </mc:Choice>
          <mc:Fallback>
            <p:sp>
              <p:nvSpPr>
                <p:cNvPr id="49" name="矩形 48"/>
                <p:cNvSpPr>
                  <a:spLocks noRot="1" noChangeAspect="1" noMove="1" noResize="1" noEditPoints="1" noAdjustHandles="1" noChangeArrowheads="1" noChangeShapeType="1" noTextEdit="1"/>
                </p:cNvSpPr>
                <p:nvPr/>
              </p:nvSpPr>
              <p:spPr>
                <a:xfrm>
                  <a:off x="6717321" y="2248875"/>
                  <a:ext cx="482761" cy="369332"/>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0" name="矩形 49">
                  <a:extLst>
                    <a:ext uri="{FF2B5EF4-FFF2-40B4-BE49-F238E27FC236}">
                      <ele attr="{8FDD8318-41FF-45B2-BB89-E6B6245C79A4}"/>
                    </a:ext>
                  </a:extLst>
                </p:cNvPr>
                <p:cNvSpPr/>
                <p:nvPr/>
              </p:nvSpPr>
              <p:spPr>
                <a:xfrm>
                  <a:off x="8349654" y="224887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h</m:t>
                            </m:r>
                          </m:e>
                          <m:sub>
                            <m:r>
                              <a:rPr lang="en-US" altLang="zh-CN" b="0" i="1" smtClean="0">
                                <a:solidFill>
                                  <a:srgbClr val="000000"/>
                                </a:solidFill>
                                <a:latin typeface="Cambria Math" panose="02040503050406030204" pitchFamily="18" charset="0"/>
                                <a:ea typeface="微软雅黑" panose="020B0503020204020204" pitchFamily="34" charset="-122"/>
                              </a:rPr>
                              <m:t>5</m:t>
                            </m:r>
                          </m:sub>
                        </m:sSub>
                      </m:oMath>
                    </m:oMathPara>
                  </a14:m>
                  <a:endParaRPr lang="zh-CN" altLang="en-US" dirty="0"/>
                </a:p>
              </p:txBody>
            </p:sp>
          </mc:Choice>
          <mc:Fallback>
            <p:sp>
              <p:nvSpPr>
                <p:cNvPr id="50" name="矩形 49"/>
                <p:cNvSpPr>
                  <a:spLocks noRot="1" noChangeAspect="1" noMove="1" noResize="1" noEditPoints="1" noAdjustHandles="1" noChangeArrowheads="1" noChangeShapeType="1" noTextEdit="1"/>
                </p:cNvSpPr>
                <p:nvPr/>
              </p:nvSpPr>
              <p:spPr>
                <a:xfrm>
                  <a:off x="8349654" y="2248875"/>
                  <a:ext cx="482760" cy="369332"/>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1" name="矩形 50">
                  <a:extLst>
                    <a:ext uri="{FF2B5EF4-FFF2-40B4-BE49-F238E27FC236}">
                      <ele attr="{FFDA97B8-EC88-4FB3-B5B2-7E21846EE982}"/>
                    </a:ext>
                  </a:extLst>
                </p:cNvPr>
                <p:cNvSpPr/>
                <p:nvPr/>
              </p:nvSpPr>
              <p:spPr>
                <a:xfrm>
                  <a:off x="9788103" y="224887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h</m:t>
                            </m:r>
                          </m:e>
                          <m:sub>
                            <m:r>
                              <a:rPr lang="en-US" altLang="zh-CN" b="0" i="1" smtClean="0">
                                <a:solidFill>
                                  <a:srgbClr val="000000"/>
                                </a:solidFill>
                                <a:latin typeface="Cambria Math" panose="02040503050406030204" pitchFamily="18" charset="0"/>
                                <a:ea typeface="微软雅黑" panose="020B0503020204020204" pitchFamily="34" charset="-122"/>
                              </a:rPr>
                              <m:t>6</m:t>
                            </m:r>
                          </m:sub>
                        </m:sSub>
                      </m:oMath>
                    </m:oMathPara>
                  </a14:m>
                  <a:endParaRPr lang="zh-CN" altLang="en-US" dirty="0"/>
                </a:p>
              </p:txBody>
            </p:sp>
          </mc:Choice>
          <mc:Fallback>
            <p:sp>
              <p:nvSpPr>
                <p:cNvPr id="51" name="矩形 50"/>
                <p:cNvSpPr>
                  <a:spLocks noRot="1" noChangeAspect="1" noMove="1" noResize="1" noEditPoints="1" noAdjustHandles="1" noChangeArrowheads="1" noChangeShapeType="1" noTextEdit="1"/>
                </p:cNvSpPr>
                <p:nvPr/>
              </p:nvSpPr>
              <p:spPr>
                <a:xfrm>
                  <a:off x="9788103" y="2248875"/>
                  <a:ext cx="482760" cy="369332"/>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3" name="矩形 52">
                  <a:extLst>
                    <a:ext uri="{FF2B5EF4-FFF2-40B4-BE49-F238E27FC236}">
                      <ele attr="{0BFDB7D7-4971-4CE9-AAE0-046F6957156F}"/>
                    </a:ext>
                  </a:extLst>
                </p:cNvPr>
                <p:cNvSpPr/>
                <p:nvPr/>
              </p:nvSpPr>
              <p:spPr>
                <a:xfrm>
                  <a:off x="149996" y="2665561"/>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00000"/>
                            </a:solidFill>
                            <a:latin typeface="Cambria Math" panose="02040503050406030204" pitchFamily="18" charset="0"/>
                            <a:ea typeface="微软雅黑" panose="020B0503020204020204" pitchFamily="34" charset="-122"/>
                          </a:rPr>
                          <m:t>𝑥</m:t>
                        </m:r>
                      </m:oMath>
                    </m:oMathPara>
                  </a14:m>
                  <a:endParaRPr lang="zh-CN" altLang="en-US" dirty="0"/>
                </a:p>
              </p:txBody>
            </p:sp>
          </mc:Choice>
          <mc:Fallback>
            <p:sp>
              <p:nvSpPr>
                <p:cNvPr id="53" name="矩形 52"/>
                <p:cNvSpPr>
                  <a:spLocks noRot="1" noChangeAspect="1" noMove="1" noResize="1" noEditPoints="1" noAdjustHandles="1" noChangeArrowheads="1" noChangeShapeType="1" noTextEdit="1"/>
                </p:cNvSpPr>
                <p:nvPr/>
              </p:nvSpPr>
              <p:spPr>
                <a:xfrm>
                  <a:off x="149996" y="2665561"/>
                  <a:ext cx="377603" cy="369332"/>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4" name="矩形 53">
                  <a:extLst>
                    <a:ext uri="{FF2B5EF4-FFF2-40B4-BE49-F238E27FC236}">
                      <ele attr="{37859A86-D4B9-48F0-A7B3-9EDA63EC70E7}"/>
                    </a:ext>
                  </a:extLst>
                </p:cNvPr>
                <p:cNvSpPr/>
                <p:nvPr/>
              </p:nvSpPr>
              <p:spPr>
                <a:xfrm>
                  <a:off x="10880115" y="2665561"/>
                  <a:ext cx="11952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rgbClr val="000000"/>
                            </a:solidFill>
                            <a:latin typeface="Cambria Math" panose="02040503050406030204" pitchFamily="18" charset="0"/>
                            <a:ea typeface="微软雅黑" panose="020B0503020204020204" pitchFamily="34" charset="-122"/>
                          </a:rPr>
                          <m:t>𝑓</m:t>
                        </m:r>
                        <m:d>
                          <m:dPr>
                            <m:ctrlPr>
                              <a:rPr lang="en-US" altLang="zh-CN" i="1">
                                <a:solidFill>
                                  <a:srgbClr val="000000"/>
                                </a:solidFill>
                                <a:latin typeface="Cambria Math" panose="02040503050406030204" pitchFamily="18" charset="0"/>
                                <a:ea typeface="微软雅黑" panose="020B0503020204020204" pitchFamily="34" charset="-122"/>
                              </a:rPr>
                            </m:ctrlPr>
                          </m:dPr>
                          <m:e>
                            <m:r>
                              <a:rPr lang="en-US" altLang="zh-CN" i="1">
                                <a:solidFill>
                                  <a:srgbClr val="000000"/>
                                </a:solidFill>
                                <a:latin typeface="Cambria Math" panose="02040503050406030204" pitchFamily="18" charset="0"/>
                                <a:ea typeface="微软雅黑" panose="020B0503020204020204" pitchFamily="34" charset="-122"/>
                              </a:rPr>
                              <m:t>𝑥</m:t>
                            </m:r>
                            <m:r>
                              <a:rPr lang="en-US" altLang="zh-CN" i="1">
                                <a:solidFill>
                                  <a:srgbClr val="000000"/>
                                </a:solidFill>
                                <a:latin typeface="Cambria Math" panose="02040503050406030204" pitchFamily="18" charset="0"/>
                                <a:ea typeface="微软雅黑" panose="020B0503020204020204" pitchFamily="34" charset="-122"/>
                              </a:rPr>
                              <m:t>;</m:t>
                            </m:r>
                            <m:r>
                              <a:rPr lang="en-US" altLang="zh-CN" i="1">
                                <a:solidFill>
                                  <a:srgbClr val="000000"/>
                                </a:solidFill>
                                <a:latin typeface="Cambria Math" panose="02040503050406030204" pitchFamily="18" charset="0"/>
                                <a:ea typeface="微软雅黑" panose="020B0503020204020204" pitchFamily="34" charset="-122"/>
                              </a:rPr>
                              <m:t>𝑤</m:t>
                            </m:r>
                            <m:r>
                              <a:rPr lang="en-US" altLang="zh-CN" i="1">
                                <a:solidFill>
                                  <a:srgbClr val="000000"/>
                                </a:solidFill>
                                <a:latin typeface="Cambria Math" panose="02040503050406030204" pitchFamily="18" charset="0"/>
                                <a:ea typeface="微软雅黑" panose="020B0503020204020204" pitchFamily="34" charset="-122"/>
                              </a:rPr>
                              <m:t>,</m:t>
                            </m:r>
                            <m:r>
                              <a:rPr lang="en-US" altLang="zh-CN" i="1">
                                <a:solidFill>
                                  <a:srgbClr val="000000"/>
                                </a:solidFill>
                                <a:latin typeface="Cambria Math" panose="02040503050406030204" pitchFamily="18" charset="0"/>
                                <a:ea typeface="微软雅黑" panose="020B0503020204020204" pitchFamily="34" charset="-122"/>
                              </a:rPr>
                              <m:t>𝑏</m:t>
                            </m:r>
                          </m:e>
                        </m:d>
                      </m:oMath>
                    </m:oMathPara>
                  </a14:m>
                  <a:endParaRPr lang="zh-CN" altLang="en-US" dirty="0"/>
                </a:p>
              </p:txBody>
            </p:sp>
          </mc:Choice>
          <mc:Fallback>
            <p:sp>
              <p:nvSpPr>
                <p:cNvPr id="54" name="矩形 53"/>
                <p:cNvSpPr>
                  <a:spLocks noRot="1" noChangeAspect="1" noMove="1" noResize="1" noEditPoints="1" noAdjustHandles="1" noChangeArrowheads="1" noChangeShapeType="1" noTextEdit="1"/>
                </p:cNvSpPr>
                <p:nvPr/>
              </p:nvSpPr>
              <p:spPr>
                <a:xfrm>
                  <a:off x="10880115" y="2665561"/>
                  <a:ext cx="1195263" cy="369332"/>
                </a:xfrm>
                <a:prstGeom prst="rect">
                  <a:avLst/>
                </a:prstGeom>
                <a:blipFill rotWithShape="1">
                  <a:blip r:embed="rId9"/>
                  <a:stretch>
                    <a:fillRect b="-1311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7" name="矩形 56">
                  <a:extLst>
                    <a:ext uri="{FF2B5EF4-FFF2-40B4-BE49-F238E27FC236}">
                      <ele attr="{84ECB8B7-808A-4048-BA18-4D3BB8A762D1}"/>
                    </a:ext>
                  </a:extLst>
                </p:cNvPr>
                <p:cNvSpPr/>
                <p:nvPr/>
              </p:nvSpPr>
              <p:spPr>
                <a:xfrm>
                  <a:off x="1647567" y="3870482"/>
                  <a:ext cx="4238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00000"/>
                            </a:solidFill>
                            <a:latin typeface="Cambria Math" panose="02040503050406030204" pitchFamily="18" charset="0"/>
                            <a:ea typeface="微软雅黑" panose="020B0503020204020204" pitchFamily="34" charset="-122"/>
                          </a:rPr>
                          <m:t>𝑤</m:t>
                        </m:r>
                      </m:oMath>
                    </m:oMathPara>
                  </a14:m>
                  <a:endParaRPr lang="zh-CN" altLang="en-US" dirty="0"/>
                </a:p>
              </p:txBody>
            </p:sp>
          </mc:Choice>
          <mc:Fallback>
            <p:sp>
              <p:nvSpPr>
                <p:cNvPr id="57" name="矩形 56"/>
                <p:cNvSpPr>
                  <a:spLocks noRot="1" noChangeAspect="1" noMove="1" noResize="1" noEditPoints="1" noAdjustHandles="1" noChangeArrowheads="1" noChangeShapeType="1" noTextEdit="1"/>
                </p:cNvSpPr>
                <p:nvPr/>
              </p:nvSpPr>
              <p:spPr>
                <a:xfrm>
                  <a:off x="1647567" y="3870482"/>
                  <a:ext cx="423834" cy="369332"/>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8" name="矩形 57">
                  <a:extLst>
                    <a:ext uri="{FF2B5EF4-FFF2-40B4-BE49-F238E27FC236}">
                      <ele attr="{8E9A81CF-8124-404F-B5B4-AFE46E3D0445}"/>
                    </a:ext>
                  </a:extLst>
                </p:cNvPr>
                <p:cNvSpPr/>
                <p:nvPr/>
              </p:nvSpPr>
              <p:spPr>
                <a:xfrm>
                  <a:off x="3319655" y="3870482"/>
                  <a:ext cx="3772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panose="02040503050406030204" pitchFamily="18" charset="0"/>
                            <a:ea typeface="微软雅黑" panose="020B0503020204020204" pitchFamily="34" charset="-122"/>
                          </a:rPr>
                          <m:t>𝑏</m:t>
                        </m:r>
                      </m:oMath>
                    </m:oMathPara>
                  </a14:m>
                  <a:endParaRPr lang="zh-CN" altLang="en-US" dirty="0"/>
                </a:p>
              </p:txBody>
            </p:sp>
          </mc:Choice>
          <mc:Fallback>
            <p:sp>
              <p:nvSpPr>
                <p:cNvPr id="58" name="矩形 57"/>
                <p:cNvSpPr>
                  <a:spLocks noRot="1" noChangeAspect="1" noMove="1" noResize="1" noEditPoints="1" noAdjustHandles="1" noChangeArrowheads="1" noChangeShapeType="1" noTextEdit="1"/>
                </p:cNvSpPr>
                <p:nvPr/>
              </p:nvSpPr>
              <p:spPr>
                <a:xfrm>
                  <a:off x="3319655" y="3870482"/>
                  <a:ext cx="377283" cy="369332"/>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9" name="矩形 58">
                  <a:extLst>
                    <a:ext uri="{FF2B5EF4-FFF2-40B4-BE49-F238E27FC236}">
                      <ele attr="{42715EC7-BDFC-499F-AA15-5F2CC52C53E3}"/>
                    </a:ext>
                  </a:extLst>
                </p:cNvPr>
                <p:cNvSpPr/>
                <p:nvPr/>
              </p:nvSpPr>
              <p:spPr>
                <a:xfrm>
                  <a:off x="4913009" y="3870482"/>
                  <a:ext cx="5485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panose="02040503050406030204" pitchFamily="18" charset="0"/>
                            <a:ea typeface="微软雅黑" panose="020B0503020204020204" pitchFamily="34" charset="-122"/>
                          </a:rPr>
                          <m:t>−1</m:t>
                        </m:r>
                      </m:oMath>
                    </m:oMathPara>
                  </a14:m>
                  <a:endParaRPr lang="zh-CN" altLang="en-US" dirty="0"/>
                </a:p>
              </p:txBody>
            </p:sp>
          </mc:Choice>
          <mc:Fallback>
            <p:sp>
              <p:nvSpPr>
                <p:cNvPr id="59" name="矩形 58"/>
                <p:cNvSpPr>
                  <a:spLocks noRot="1" noChangeAspect="1" noMove="1" noResize="1" noEditPoints="1" noAdjustHandles="1" noChangeArrowheads="1" noChangeShapeType="1" noTextEdit="1"/>
                </p:cNvSpPr>
                <p:nvPr/>
              </p:nvSpPr>
              <p:spPr>
                <a:xfrm>
                  <a:off x="4913009" y="3870482"/>
                  <a:ext cx="548548" cy="369332"/>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0" name="矩形 59">
                  <a:extLst>
                    <a:ext uri="{FF2B5EF4-FFF2-40B4-BE49-F238E27FC236}">
                      <ele attr="{466703A1-3526-4EC3-B5F1-939FABC2C306}"/>
                    </a:ext>
                  </a:extLst>
                </p:cNvPr>
                <p:cNvSpPr/>
                <p:nvPr/>
              </p:nvSpPr>
              <p:spPr>
                <a:xfrm>
                  <a:off x="8390072" y="3870482"/>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p:sp>
              <p:nvSpPr>
                <p:cNvPr id="60" name="矩形 59"/>
                <p:cNvSpPr>
                  <a:spLocks noRot="1" noChangeAspect="1" noMove="1" noResize="1" noEditPoints="1" noAdjustHandles="1" noChangeArrowheads="1" noChangeShapeType="1" noTextEdit="1"/>
                </p:cNvSpPr>
                <p:nvPr/>
              </p:nvSpPr>
              <p:spPr>
                <a:xfrm>
                  <a:off x="8390072" y="3870482"/>
                  <a:ext cx="375423" cy="369332"/>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1" name="矩形 60">
                  <a:extLst>
                    <a:ext uri="{FF2B5EF4-FFF2-40B4-BE49-F238E27FC236}">
                      <ele attr="{3EE3D04C-D2FA-4FE6-B021-35D70AF2C9E2}"/>
                    </a:ext>
                  </a:extLst>
                </p:cNvPr>
                <p:cNvSpPr/>
                <p:nvPr/>
              </p:nvSpPr>
              <p:spPr>
                <a:xfrm>
                  <a:off x="10028669" y="1505807"/>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panose="02040503050406030204" pitchFamily="18" charset="0"/>
                            <a:ea typeface="微软雅黑" panose="020B0503020204020204" pitchFamily="34" charset="-122"/>
                          </a:rPr>
                          <m:t>1</m:t>
                        </m:r>
                      </m:oMath>
                    </m:oMathPara>
                  </a14:m>
                  <a:endParaRPr lang="zh-CN" altLang="en-US" dirty="0"/>
                </a:p>
              </p:txBody>
            </p:sp>
          </mc:Choice>
          <mc:Fallback>
            <p:sp>
              <p:nvSpPr>
                <p:cNvPr id="61" name="矩形 60"/>
                <p:cNvSpPr>
                  <a:spLocks noRot="1" noChangeAspect="1" noMove="1" noResize="1" noEditPoints="1" noAdjustHandles="1" noChangeArrowheads="1" noChangeShapeType="1" noTextEdit="1"/>
                </p:cNvSpPr>
                <p:nvPr/>
              </p:nvSpPr>
              <p:spPr>
                <a:xfrm>
                  <a:off x="10028669" y="1505807"/>
                  <a:ext cx="375423" cy="369332"/>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2" name="矩形 61">
                  <a:extLst>
                    <a:ext uri="{FF2B5EF4-FFF2-40B4-BE49-F238E27FC236}">
                      <ele attr="{E86C6DB4-8642-43D9-989C-082A68591907}"/>
                    </a:ext>
                  </a:extLst>
                </p:cNvPr>
                <p:cNvSpPr/>
                <p:nvPr/>
              </p:nvSpPr>
              <p:spPr>
                <a:xfrm>
                  <a:off x="490699" y="2974921"/>
                  <a:ext cx="1046248"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1600" i="1" kern="0" smtClean="0">
                                <a:solidFill>
                                  <a:srgbClr val="000000"/>
                                </a:solidFill>
                                <a:latin typeface="Cambria Math" panose="02040503050406030204" pitchFamily="18" charset="0"/>
                                <a:ea typeface="微软雅黑" panose="020B0503020204020204" pitchFamily="34" charset="-122"/>
                              </a:rPr>
                            </m:ctrlPr>
                          </m:fPr>
                          <m:num>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i="1">
                                    <a:solidFill>
                                      <a:srgbClr val="000000"/>
                                    </a:solidFill>
                                    <a:latin typeface="Cambria Math" panose="02040503050406030204" pitchFamily="18" charset="0"/>
                                    <a:ea typeface="微软雅黑" panose="020B0503020204020204" pitchFamily="34" charset="-122"/>
                                  </a:rPr>
                                  <m:t>1</m:t>
                                </m:r>
                              </m:sub>
                            </m:sSub>
                            <m:r>
                              <m:rPr>
                                <m:nor/>
                              </m:rPr>
                              <a:rPr lang="zh-CN" altLang="en-US" sz="1600" dirty="0"/>
                              <m:t> </m:t>
                            </m:r>
                          </m:num>
                          <m:den>
                            <m:r>
                              <a:rPr lang="zh-CN" altLang="en-US" sz="1600" i="1" kern="0">
                                <a:solidFill>
                                  <a:srgbClr val="000000"/>
                                </a:solidFill>
                                <a:latin typeface="Cambria Math" panose="02040503050406030204" pitchFamily="18" charset="0"/>
                                <a:ea typeface="微软雅黑" panose="020B0503020204020204" pitchFamily="34" charset="-122"/>
                              </a:rPr>
                              <m:t>𝜕</m:t>
                            </m:r>
                            <m:r>
                              <a:rPr lang="en-US" altLang="zh-CN" sz="1600" i="1" kern="0">
                                <a:solidFill>
                                  <a:srgbClr val="000000"/>
                                </a:solidFill>
                                <a:latin typeface="Cambria Math" panose="02040503050406030204" pitchFamily="18" charset="0"/>
                                <a:ea typeface="微软雅黑" panose="020B0503020204020204" pitchFamily="34" charset="-122"/>
                              </a:rPr>
                              <m:t>𝑥</m:t>
                            </m:r>
                          </m:den>
                        </m:f>
                        <m:r>
                          <a:rPr lang="en-US" altLang="zh-CN" sz="1600" b="0" i="1" kern="0" smtClean="0">
                            <a:solidFill>
                              <a:srgbClr val="000000"/>
                            </a:solidFill>
                            <a:latin typeface="Cambria Math" panose="02040503050406030204" pitchFamily="18" charset="0"/>
                            <a:ea typeface="微软雅黑" panose="020B0503020204020204" pitchFamily="34" charset="-122"/>
                          </a:rPr>
                          <m:t>=</m:t>
                        </m:r>
                        <m:r>
                          <a:rPr lang="en-US" altLang="zh-CN" sz="1600" b="0" i="1" kern="0" smtClean="0">
                            <a:solidFill>
                              <a:srgbClr val="000000"/>
                            </a:solidFill>
                            <a:latin typeface="Cambria Math" panose="02040503050406030204" pitchFamily="18" charset="0"/>
                            <a:ea typeface="微软雅黑" panose="020B0503020204020204" pitchFamily="34" charset="-122"/>
                          </a:rPr>
                          <m:t>𝑤</m:t>
                        </m:r>
                      </m:oMath>
                    </m:oMathPara>
                  </a14:m>
                  <a:endParaRPr lang="zh-CN" altLang="en-US" sz="1600" dirty="0"/>
                </a:p>
              </p:txBody>
            </p:sp>
          </mc:Choice>
          <mc:Fallback>
            <p:sp>
              <p:nvSpPr>
                <p:cNvPr id="62" name="矩形 61"/>
                <p:cNvSpPr>
                  <a:spLocks noRot="1" noChangeAspect="1" noMove="1" noResize="1" noEditPoints="1" noAdjustHandles="1" noChangeArrowheads="1" noChangeShapeType="1" noTextEdit="1"/>
                </p:cNvSpPr>
                <p:nvPr/>
              </p:nvSpPr>
              <p:spPr>
                <a:xfrm>
                  <a:off x="490699" y="2974921"/>
                  <a:ext cx="1046248" cy="560538"/>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3" name="矩形 62">
                  <a:extLst>
                    <a:ext uri="{FF2B5EF4-FFF2-40B4-BE49-F238E27FC236}">
                      <ele attr="{4834C9FA-41F6-4A06-B74E-B98F172CEA37}"/>
                    </a:ext>
                  </a:extLst>
                </p:cNvPr>
                <p:cNvSpPr/>
                <p:nvPr/>
              </p:nvSpPr>
              <p:spPr>
                <a:xfrm>
                  <a:off x="2170015" y="2929588"/>
                  <a:ext cx="1006494" cy="600805"/>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f>
                          <m:fPr>
                            <m:ctrlPr>
                              <a:rPr lang="en-US" altLang="zh-CN" sz="1600" i="1" kern="0" smtClean="0">
                                <a:solidFill>
                                  <a:srgbClr val="000000"/>
                                </a:solidFill>
                                <a:latin typeface="Cambria Math" panose="02040503050406030204" pitchFamily="18" charset="0"/>
                                <a:ea typeface="微软雅黑" panose="020B0503020204020204" pitchFamily="34" charset="-122"/>
                              </a:rPr>
                            </m:ctrlPr>
                          </m:fPr>
                          <m:num>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b="0" i="1" smtClean="0">
                                    <a:solidFill>
                                      <a:srgbClr val="000000"/>
                                    </a:solidFill>
                                    <a:latin typeface="Cambria Math" panose="02040503050406030204" pitchFamily="18" charset="0"/>
                                    <a:ea typeface="微软雅黑" panose="020B0503020204020204" pitchFamily="34" charset="-122"/>
                                  </a:rPr>
                                  <m:t>2</m:t>
                                </m:r>
                              </m:sub>
                            </m:sSub>
                            <m:r>
                              <m:rPr>
                                <m:nor/>
                              </m:rPr>
                              <a:rPr lang="zh-CN" altLang="en-US" sz="1600" dirty="0"/>
                              <m:t> </m:t>
                            </m:r>
                          </m:num>
                          <m:den>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i="1">
                                    <a:solidFill>
                                      <a:srgbClr val="000000"/>
                                    </a:solidFill>
                                    <a:latin typeface="Cambria Math" panose="02040503050406030204" pitchFamily="18" charset="0"/>
                                    <a:ea typeface="微软雅黑" panose="020B0503020204020204" pitchFamily="34" charset="-122"/>
                                  </a:rPr>
                                  <m:t>1</m:t>
                                </m:r>
                              </m:sub>
                            </m:sSub>
                            <m:r>
                              <m:rPr>
                                <m:nor/>
                              </m:rPr>
                              <a:rPr lang="zh-CN" altLang="en-US" sz="1600" dirty="0"/>
                              <m:t> </m:t>
                            </m:r>
                          </m:den>
                        </m:f>
                        <m:r>
                          <a:rPr lang="en-US" altLang="zh-CN" sz="1600" b="0" i="1" kern="0" smtClean="0">
                            <a:solidFill>
                              <a:srgbClr val="000000"/>
                            </a:solidFill>
                            <a:latin typeface="Cambria Math" panose="02040503050406030204" pitchFamily="18" charset="0"/>
                            <a:ea typeface="微软雅黑" panose="020B0503020204020204" pitchFamily="34" charset="-122"/>
                          </a:rPr>
                          <m:t>=1</m:t>
                        </m:r>
                      </m:oMath>
                    </m:oMathPara>
                  </a14:m>
                  <a:endParaRPr lang="zh-CN" altLang="en-US" sz="1600" dirty="0"/>
                </a:p>
              </p:txBody>
            </p:sp>
          </mc:Choice>
          <mc:Fallback>
            <p:sp>
              <p:nvSpPr>
                <p:cNvPr id="63" name="矩形 62"/>
                <p:cNvSpPr>
                  <a:spLocks noRot="1" noChangeAspect="1" noMove="1" noResize="1" noEditPoints="1" noAdjustHandles="1" noChangeArrowheads="1" noChangeShapeType="1" noTextEdit="1"/>
                </p:cNvSpPr>
                <p:nvPr/>
              </p:nvSpPr>
              <p:spPr>
                <a:xfrm>
                  <a:off x="2170015" y="2929588"/>
                  <a:ext cx="1006494" cy="600805"/>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4" name="矩形 63">
                  <a:extLst>
                    <a:ext uri="{FF2B5EF4-FFF2-40B4-BE49-F238E27FC236}">
                      <ele attr="{F4601DF6-C822-4063-9253-A8D4EDF64C18}"/>
                    </a:ext>
                  </a:extLst>
                </p:cNvPr>
                <p:cNvSpPr/>
                <p:nvPr/>
              </p:nvSpPr>
              <p:spPr>
                <a:xfrm>
                  <a:off x="495027" y="3593937"/>
                  <a:ext cx="1003159"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1600" i="1" kern="0" smtClean="0">
                                <a:solidFill>
                                  <a:srgbClr val="000000"/>
                                </a:solidFill>
                                <a:latin typeface="Cambria Math" panose="02040503050406030204" pitchFamily="18" charset="0"/>
                                <a:ea typeface="微软雅黑" panose="020B0503020204020204" pitchFamily="34" charset="-122"/>
                              </a:rPr>
                            </m:ctrlPr>
                          </m:fPr>
                          <m:num>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b="0" i="1" smtClean="0">
                                    <a:solidFill>
                                      <a:srgbClr val="000000"/>
                                    </a:solidFill>
                                    <a:latin typeface="Cambria Math" panose="02040503050406030204" pitchFamily="18" charset="0"/>
                                    <a:ea typeface="微软雅黑" panose="020B0503020204020204" pitchFamily="34" charset="-122"/>
                                  </a:rPr>
                                  <m:t>1</m:t>
                                </m:r>
                              </m:sub>
                            </m:sSub>
                            <m:r>
                              <m:rPr>
                                <m:nor/>
                              </m:rPr>
                              <a:rPr lang="zh-CN" altLang="en-US" sz="1600" dirty="0"/>
                              <m:t> </m:t>
                            </m:r>
                          </m:num>
                          <m:den>
                            <m:r>
                              <a:rPr lang="zh-CN" altLang="en-US" sz="1600" i="1" kern="0">
                                <a:solidFill>
                                  <a:srgbClr val="000000"/>
                                </a:solidFill>
                                <a:latin typeface="Cambria Math" panose="02040503050406030204" pitchFamily="18" charset="0"/>
                                <a:ea typeface="微软雅黑" panose="020B0503020204020204" pitchFamily="34" charset="-122"/>
                              </a:rPr>
                              <m:t>𝜕</m:t>
                            </m:r>
                            <m:r>
                              <a:rPr lang="en-US" altLang="zh-CN" sz="1600" i="1" kern="0">
                                <a:solidFill>
                                  <a:srgbClr val="000000"/>
                                </a:solidFill>
                                <a:latin typeface="Cambria Math" panose="02040503050406030204" pitchFamily="18" charset="0"/>
                                <a:ea typeface="微软雅黑" panose="020B0503020204020204" pitchFamily="34" charset="-122"/>
                              </a:rPr>
                              <m:t>𝑤</m:t>
                            </m:r>
                          </m:den>
                        </m:f>
                        <m:r>
                          <a:rPr lang="en-US" altLang="zh-CN" sz="1600" b="0" i="1" kern="0" smtClean="0">
                            <a:solidFill>
                              <a:srgbClr val="000000"/>
                            </a:solidFill>
                            <a:latin typeface="Cambria Math" panose="02040503050406030204" pitchFamily="18" charset="0"/>
                            <a:ea typeface="微软雅黑" panose="020B0503020204020204" pitchFamily="34" charset="-122"/>
                          </a:rPr>
                          <m:t>=</m:t>
                        </m:r>
                        <m:r>
                          <a:rPr lang="en-US" altLang="zh-CN" sz="1600" b="0" i="1" kern="0" smtClean="0">
                            <a:solidFill>
                              <a:srgbClr val="000000"/>
                            </a:solidFill>
                            <a:latin typeface="Cambria Math" panose="02040503050406030204" pitchFamily="18" charset="0"/>
                            <a:ea typeface="微软雅黑" panose="020B0503020204020204" pitchFamily="34" charset="-122"/>
                          </a:rPr>
                          <m:t>𝑥</m:t>
                        </m:r>
                      </m:oMath>
                    </m:oMathPara>
                  </a14:m>
                  <a:endParaRPr lang="zh-CN" altLang="en-US" sz="1600" dirty="0"/>
                </a:p>
              </p:txBody>
            </p:sp>
          </mc:Choice>
          <mc:Fallback>
            <p:sp>
              <p:nvSpPr>
                <p:cNvPr id="64" name="矩形 63"/>
                <p:cNvSpPr>
                  <a:spLocks noRot="1" noChangeAspect="1" noMove="1" noResize="1" noEditPoints="1" noAdjustHandles="1" noChangeArrowheads="1" noChangeShapeType="1" noTextEdit="1"/>
                </p:cNvSpPr>
                <p:nvPr/>
              </p:nvSpPr>
              <p:spPr>
                <a:xfrm>
                  <a:off x="495027" y="3593937"/>
                  <a:ext cx="1003159" cy="560538"/>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5" name="矩形 64">
                  <a:extLst>
                    <a:ext uri="{FF2B5EF4-FFF2-40B4-BE49-F238E27FC236}">
                      <ele attr="{F22FADA7-2843-4307-91B4-9092672334DB}"/>
                    </a:ext>
                  </a:extLst>
                </p:cNvPr>
                <p:cNvSpPr/>
                <p:nvPr/>
              </p:nvSpPr>
              <p:spPr>
                <a:xfrm>
                  <a:off x="2170291" y="3567096"/>
                  <a:ext cx="1006494" cy="560538"/>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f>
                          <m:fPr>
                            <m:ctrlPr>
                              <a:rPr lang="en-US" altLang="zh-CN" sz="1600" i="1" kern="0" smtClean="0">
                                <a:solidFill>
                                  <a:srgbClr val="000000"/>
                                </a:solidFill>
                                <a:latin typeface="Cambria Math" panose="02040503050406030204" pitchFamily="18" charset="0"/>
                                <a:ea typeface="微软雅黑" panose="020B0503020204020204" pitchFamily="34" charset="-122"/>
                              </a:rPr>
                            </m:ctrlPr>
                          </m:fPr>
                          <m:num>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b="0" i="1" smtClean="0">
                                    <a:solidFill>
                                      <a:srgbClr val="000000"/>
                                    </a:solidFill>
                                    <a:latin typeface="Cambria Math" panose="02040503050406030204" pitchFamily="18" charset="0"/>
                                    <a:ea typeface="微软雅黑" panose="020B0503020204020204" pitchFamily="34" charset="-122"/>
                                  </a:rPr>
                                  <m:t>2</m:t>
                                </m:r>
                              </m:sub>
                            </m:sSub>
                            <m:r>
                              <m:rPr>
                                <m:nor/>
                              </m:rPr>
                              <a:rPr lang="zh-CN" altLang="en-US" sz="1600" dirty="0"/>
                              <m:t> </m:t>
                            </m:r>
                          </m:num>
                          <m:den>
                            <m:r>
                              <a:rPr lang="zh-CN" altLang="en-US" sz="1600" i="1" kern="0">
                                <a:solidFill>
                                  <a:srgbClr val="000000"/>
                                </a:solidFill>
                                <a:latin typeface="Cambria Math" panose="02040503050406030204" pitchFamily="18" charset="0"/>
                                <a:ea typeface="微软雅黑" panose="020B0503020204020204" pitchFamily="34" charset="-122"/>
                              </a:rPr>
                              <m:t>𝜕</m:t>
                            </m:r>
                            <m:r>
                              <a:rPr lang="en-US" altLang="zh-CN" sz="1600" b="0" i="1" smtClean="0">
                                <a:solidFill>
                                  <a:srgbClr val="000000"/>
                                </a:solidFill>
                                <a:latin typeface="Cambria Math" panose="02040503050406030204" pitchFamily="18" charset="0"/>
                                <a:ea typeface="微软雅黑" panose="020B0503020204020204" pitchFamily="34" charset="-122"/>
                              </a:rPr>
                              <m:t>𝑏</m:t>
                            </m:r>
                            <m:r>
                              <m:rPr>
                                <m:nor/>
                              </m:rPr>
                              <a:rPr lang="zh-CN" altLang="en-US" sz="1600" dirty="0"/>
                              <m:t> </m:t>
                            </m:r>
                          </m:den>
                        </m:f>
                        <m:r>
                          <a:rPr lang="en-US" altLang="zh-CN" sz="1600" b="0" i="1" kern="0" smtClean="0">
                            <a:solidFill>
                              <a:srgbClr val="000000"/>
                            </a:solidFill>
                            <a:latin typeface="Cambria Math" panose="02040503050406030204" pitchFamily="18" charset="0"/>
                            <a:ea typeface="微软雅黑" panose="020B0503020204020204" pitchFamily="34" charset="-122"/>
                          </a:rPr>
                          <m:t>=1</m:t>
                        </m:r>
                      </m:oMath>
                    </m:oMathPara>
                  </a14:m>
                  <a:endParaRPr lang="zh-CN" altLang="en-US" sz="1600" dirty="0"/>
                </a:p>
              </p:txBody>
            </p:sp>
          </mc:Choice>
          <mc:Fallback>
            <p:sp>
              <p:nvSpPr>
                <p:cNvPr id="65" name="矩形 64"/>
                <p:cNvSpPr>
                  <a:spLocks noRot="1" noChangeAspect="1" noMove="1" noResize="1" noEditPoints="1" noAdjustHandles="1" noChangeArrowheads="1" noChangeShapeType="1" noTextEdit="1"/>
                </p:cNvSpPr>
                <p:nvPr/>
              </p:nvSpPr>
              <p:spPr>
                <a:xfrm>
                  <a:off x="2170291" y="3567096"/>
                  <a:ext cx="1006494" cy="560538"/>
                </a:xfrm>
                <a:prstGeom prst="rect">
                  <a:avLst/>
                </a:prstGeom>
                <a:blipFill rotWithShape="1">
                  <a:blip r:embed="rId1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6" name="矩形 65">
                  <a:extLst>
                    <a:ext uri="{FF2B5EF4-FFF2-40B4-BE49-F238E27FC236}">
                      <ele attr="{4BAC53F6-1070-4C26-9F44-CB9A6DF232A1}"/>
                    </a:ext>
                  </a:extLst>
                </p:cNvPr>
                <p:cNvSpPr/>
                <p:nvPr/>
              </p:nvSpPr>
              <p:spPr>
                <a:xfrm>
                  <a:off x="3764618" y="2929588"/>
                  <a:ext cx="1160381" cy="600805"/>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f>
                          <m:fPr>
                            <m:ctrlPr>
                              <a:rPr lang="en-US" altLang="zh-CN" sz="1600" i="1" kern="0" smtClean="0">
                                <a:solidFill>
                                  <a:srgbClr val="000000"/>
                                </a:solidFill>
                                <a:latin typeface="Cambria Math" panose="02040503050406030204" pitchFamily="18" charset="0"/>
                                <a:ea typeface="微软雅黑" panose="020B0503020204020204" pitchFamily="34" charset="-122"/>
                              </a:rPr>
                            </m:ctrlPr>
                          </m:fPr>
                          <m:num>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b="0" i="1" smtClean="0">
                                    <a:solidFill>
                                      <a:srgbClr val="000000"/>
                                    </a:solidFill>
                                    <a:latin typeface="Cambria Math" panose="02040503050406030204" pitchFamily="18" charset="0"/>
                                    <a:ea typeface="微软雅黑" panose="020B0503020204020204" pitchFamily="34" charset="-122"/>
                                  </a:rPr>
                                  <m:t>3</m:t>
                                </m:r>
                              </m:sub>
                            </m:sSub>
                            <m:r>
                              <m:rPr>
                                <m:nor/>
                              </m:rPr>
                              <a:rPr lang="zh-CN" altLang="en-US" sz="1600" dirty="0"/>
                              <m:t> </m:t>
                            </m:r>
                          </m:num>
                          <m:den>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b="0" i="1" smtClean="0">
                                    <a:solidFill>
                                      <a:srgbClr val="000000"/>
                                    </a:solidFill>
                                    <a:latin typeface="Cambria Math" panose="02040503050406030204" pitchFamily="18" charset="0"/>
                                    <a:ea typeface="微软雅黑" panose="020B0503020204020204" pitchFamily="34" charset="-122"/>
                                  </a:rPr>
                                  <m:t>2</m:t>
                                </m:r>
                              </m:sub>
                            </m:sSub>
                            <m:r>
                              <m:rPr>
                                <m:nor/>
                              </m:rPr>
                              <a:rPr lang="zh-CN" altLang="en-US" sz="1600" dirty="0"/>
                              <m:t> </m:t>
                            </m:r>
                          </m:den>
                        </m:f>
                        <m:r>
                          <a:rPr lang="en-US" altLang="zh-CN" sz="1600" b="0" i="1" kern="0" smtClean="0">
                            <a:solidFill>
                              <a:srgbClr val="000000"/>
                            </a:solidFill>
                            <a:latin typeface="Cambria Math" panose="02040503050406030204" pitchFamily="18" charset="0"/>
                            <a:ea typeface="微软雅黑" panose="020B0503020204020204" pitchFamily="34" charset="-122"/>
                          </a:rPr>
                          <m:t>=−1</m:t>
                        </m:r>
                      </m:oMath>
                    </m:oMathPara>
                  </a14:m>
                  <a:endParaRPr lang="zh-CN" altLang="en-US" sz="1600" dirty="0"/>
                </a:p>
              </p:txBody>
            </p:sp>
          </mc:Choice>
          <mc:Fallback>
            <p:sp>
              <p:nvSpPr>
                <p:cNvPr id="66" name="矩形 65"/>
                <p:cNvSpPr>
                  <a:spLocks noRot="1" noChangeAspect="1" noMove="1" noResize="1" noEditPoints="1" noAdjustHandles="1" noChangeArrowheads="1" noChangeShapeType="1" noTextEdit="1"/>
                </p:cNvSpPr>
                <p:nvPr/>
              </p:nvSpPr>
              <p:spPr>
                <a:xfrm>
                  <a:off x="3764618" y="2929588"/>
                  <a:ext cx="1160381" cy="600805"/>
                </a:xfrm>
                <a:prstGeom prst="rect">
                  <a:avLst/>
                </a:prstGeom>
                <a:blipFill rotWithShape="1">
                  <a:blip r:embed="rId1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7" name="矩形 66">
                  <a:extLst>
                    <a:ext uri="{FF2B5EF4-FFF2-40B4-BE49-F238E27FC236}">
                      <ele attr="{C3408720-F5DE-426A-B1FA-C1ACE250B4BF}"/>
                    </a:ext>
                  </a:extLst>
                </p:cNvPr>
                <p:cNvSpPr/>
                <p:nvPr/>
              </p:nvSpPr>
              <p:spPr>
                <a:xfrm>
                  <a:off x="5274984" y="2929588"/>
                  <a:ext cx="1584088" cy="602088"/>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f>
                          <m:fPr>
                            <m:ctrlPr>
                              <a:rPr lang="en-US" altLang="zh-CN" sz="1600" i="1" kern="0" smtClean="0">
                                <a:solidFill>
                                  <a:srgbClr val="000000"/>
                                </a:solidFill>
                                <a:latin typeface="Cambria Math" panose="02040503050406030204" pitchFamily="18" charset="0"/>
                                <a:ea typeface="微软雅黑" panose="020B0503020204020204" pitchFamily="34" charset="-122"/>
                              </a:rPr>
                            </m:ctrlPr>
                          </m:fPr>
                          <m:num>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b="0" i="1" smtClean="0">
                                    <a:solidFill>
                                      <a:srgbClr val="000000"/>
                                    </a:solidFill>
                                    <a:latin typeface="Cambria Math" panose="02040503050406030204" pitchFamily="18" charset="0"/>
                                    <a:ea typeface="微软雅黑" panose="020B0503020204020204" pitchFamily="34" charset="-122"/>
                                  </a:rPr>
                                  <m:t>4</m:t>
                                </m:r>
                              </m:sub>
                            </m:sSub>
                            <m:r>
                              <m:rPr>
                                <m:nor/>
                              </m:rPr>
                              <a:rPr lang="zh-CN" altLang="en-US" sz="1600" dirty="0"/>
                              <m:t> </m:t>
                            </m:r>
                          </m:num>
                          <m:den>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b="0" i="1" smtClean="0">
                                    <a:solidFill>
                                      <a:srgbClr val="000000"/>
                                    </a:solidFill>
                                    <a:latin typeface="Cambria Math" panose="02040503050406030204" pitchFamily="18" charset="0"/>
                                    <a:ea typeface="微软雅黑" panose="020B0503020204020204" pitchFamily="34" charset="-122"/>
                                  </a:rPr>
                                  <m:t>3</m:t>
                                </m:r>
                              </m:sub>
                            </m:sSub>
                            <m:r>
                              <m:rPr>
                                <m:nor/>
                              </m:rPr>
                              <a:rPr lang="zh-CN" altLang="en-US" sz="1600" dirty="0"/>
                              <m:t> </m:t>
                            </m:r>
                          </m:den>
                        </m:f>
                        <m:r>
                          <a:rPr lang="en-US" altLang="zh-CN" sz="1600" b="0" i="1" kern="0" smtClean="0">
                            <a:solidFill>
                              <a:srgbClr val="000000"/>
                            </a:solidFill>
                            <a:latin typeface="Cambria Math" panose="02040503050406030204" pitchFamily="18" charset="0"/>
                            <a:ea typeface="微软雅黑" panose="020B0503020204020204" pitchFamily="34" charset="-122"/>
                          </a:rPr>
                          <m:t>=</m:t>
                        </m:r>
                        <m:func>
                          <m:funcPr>
                            <m:ctrlPr>
                              <a:rPr lang="en-US" altLang="zh-CN" sz="1600" b="0" i="1" kern="0" smtClean="0">
                                <a:solidFill>
                                  <a:srgbClr val="000000"/>
                                </a:solidFill>
                                <a:latin typeface="Cambria Math" panose="02040503050406030204" pitchFamily="18" charset="0"/>
                                <a:ea typeface="微软雅黑" panose="020B0503020204020204" pitchFamily="34" charset="-122"/>
                              </a:rPr>
                            </m:ctrlPr>
                          </m:funcPr>
                          <m:fName>
                            <m:r>
                              <m:rPr>
                                <m:sty m:val="p"/>
                              </m:rPr>
                              <a:rPr lang="en-US" altLang="zh-CN" sz="1600" b="0" i="0" kern="0" smtClean="0">
                                <a:solidFill>
                                  <a:srgbClr val="000000"/>
                                </a:solidFill>
                                <a:latin typeface="Cambria Math" panose="02040503050406030204" pitchFamily="18" charset="0"/>
                                <a:ea typeface="微软雅黑" panose="020B0503020204020204" pitchFamily="34" charset="-122"/>
                              </a:rPr>
                              <m:t>exp</m:t>
                            </m:r>
                          </m:fName>
                          <m:e>
                            <m:r>
                              <a:rPr lang="en-US" altLang="zh-CN" sz="1600" b="0" i="1" kern="0" smtClea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i="1">
                                    <a:solidFill>
                                      <a:srgbClr val="000000"/>
                                    </a:solidFill>
                                    <a:latin typeface="Cambria Math" panose="02040503050406030204" pitchFamily="18" charset="0"/>
                                    <a:ea typeface="微软雅黑" panose="020B0503020204020204" pitchFamily="34" charset="-122"/>
                                  </a:rPr>
                                  <m:t>3</m:t>
                                </m:r>
                              </m:sub>
                            </m:sSub>
                            <m:r>
                              <a:rPr lang="en-US" altLang="zh-CN" sz="1600" b="0" i="1" kern="0" smtClean="0">
                                <a:solidFill>
                                  <a:srgbClr val="000000"/>
                                </a:solidFill>
                                <a:latin typeface="Cambria Math" panose="02040503050406030204" pitchFamily="18" charset="0"/>
                                <a:ea typeface="微软雅黑" panose="020B0503020204020204" pitchFamily="34" charset="-122"/>
                              </a:rPr>
                              <m:t>)</m:t>
                            </m:r>
                          </m:e>
                        </m:func>
                      </m:oMath>
                    </m:oMathPara>
                  </a14:m>
                  <a:endParaRPr lang="zh-CN" altLang="en-US" sz="1600" dirty="0"/>
                </a:p>
              </p:txBody>
            </p:sp>
          </mc:Choice>
          <mc:Fallback>
            <p:sp>
              <p:nvSpPr>
                <p:cNvPr id="67" name="矩形 66"/>
                <p:cNvSpPr>
                  <a:spLocks noRot="1" noChangeAspect="1" noMove="1" noResize="1" noEditPoints="1" noAdjustHandles="1" noChangeArrowheads="1" noChangeShapeType="1" noTextEdit="1"/>
                </p:cNvSpPr>
                <p:nvPr/>
              </p:nvSpPr>
              <p:spPr>
                <a:xfrm>
                  <a:off x="5274984" y="2929588"/>
                  <a:ext cx="1584088" cy="602088"/>
                </a:xfrm>
                <a:prstGeom prst="rect">
                  <a:avLst/>
                </a:prstGeom>
                <a:blipFill rotWithShape="1">
                  <a:blip r:embed="rId2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8" name="矩形 67">
                  <a:extLst>
                    <a:ext uri="{FF2B5EF4-FFF2-40B4-BE49-F238E27FC236}">
                      <ele attr="{5537ED6B-4DC6-4F7A-9811-1E623CF70E1E}"/>
                    </a:ext>
                  </a:extLst>
                </p:cNvPr>
                <p:cNvSpPr/>
                <p:nvPr/>
              </p:nvSpPr>
              <p:spPr>
                <a:xfrm>
                  <a:off x="7258955" y="2929587"/>
                  <a:ext cx="1006494" cy="600805"/>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f>
                          <m:fPr>
                            <m:ctrlPr>
                              <a:rPr lang="en-US" altLang="zh-CN" sz="1600" i="1" kern="0" smtClean="0">
                                <a:solidFill>
                                  <a:srgbClr val="000000"/>
                                </a:solidFill>
                                <a:latin typeface="Cambria Math" panose="02040503050406030204" pitchFamily="18" charset="0"/>
                                <a:ea typeface="微软雅黑" panose="020B0503020204020204" pitchFamily="34" charset="-122"/>
                              </a:rPr>
                            </m:ctrlPr>
                          </m:fPr>
                          <m:num>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b="0" i="1" smtClean="0">
                                    <a:solidFill>
                                      <a:srgbClr val="000000"/>
                                    </a:solidFill>
                                    <a:latin typeface="Cambria Math" panose="02040503050406030204" pitchFamily="18" charset="0"/>
                                    <a:ea typeface="微软雅黑" panose="020B0503020204020204" pitchFamily="34" charset="-122"/>
                                  </a:rPr>
                                  <m:t>5</m:t>
                                </m:r>
                              </m:sub>
                            </m:sSub>
                            <m:r>
                              <m:rPr>
                                <m:nor/>
                              </m:rPr>
                              <a:rPr lang="zh-CN" altLang="en-US" sz="1600" dirty="0"/>
                              <m:t> </m:t>
                            </m:r>
                          </m:num>
                          <m:den>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b="0" i="1" smtClean="0">
                                    <a:solidFill>
                                      <a:srgbClr val="000000"/>
                                    </a:solidFill>
                                    <a:latin typeface="Cambria Math" panose="02040503050406030204" pitchFamily="18" charset="0"/>
                                    <a:ea typeface="微软雅黑" panose="020B0503020204020204" pitchFamily="34" charset="-122"/>
                                  </a:rPr>
                                  <m:t>4</m:t>
                                </m:r>
                              </m:sub>
                            </m:sSub>
                            <m:r>
                              <m:rPr>
                                <m:nor/>
                              </m:rPr>
                              <a:rPr lang="zh-CN" altLang="en-US" sz="1600" dirty="0"/>
                              <m:t> </m:t>
                            </m:r>
                          </m:den>
                        </m:f>
                        <m:r>
                          <a:rPr lang="en-US" altLang="zh-CN" sz="1600" b="0" i="1" kern="0" smtClean="0">
                            <a:solidFill>
                              <a:srgbClr val="000000"/>
                            </a:solidFill>
                            <a:latin typeface="Cambria Math" panose="02040503050406030204" pitchFamily="18" charset="0"/>
                            <a:ea typeface="微软雅黑" panose="020B0503020204020204" pitchFamily="34" charset="-122"/>
                          </a:rPr>
                          <m:t>=1</m:t>
                        </m:r>
                      </m:oMath>
                    </m:oMathPara>
                  </a14:m>
                  <a:endParaRPr lang="zh-CN" altLang="en-US" sz="1600" dirty="0"/>
                </a:p>
              </p:txBody>
            </p:sp>
          </mc:Choice>
          <mc:Fallback>
            <p:sp>
              <p:nvSpPr>
                <p:cNvPr id="68" name="矩形 67"/>
                <p:cNvSpPr>
                  <a:spLocks noRot="1" noChangeAspect="1" noMove="1" noResize="1" noEditPoints="1" noAdjustHandles="1" noChangeArrowheads="1" noChangeShapeType="1" noTextEdit="1"/>
                </p:cNvSpPr>
                <p:nvPr/>
              </p:nvSpPr>
              <p:spPr>
                <a:xfrm>
                  <a:off x="7258955" y="2929587"/>
                  <a:ext cx="1006494" cy="600805"/>
                </a:xfrm>
                <a:prstGeom prst="rect">
                  <a:avLst/>
                </a:prstGeom>
                <a:blipFill rotWithShape="1">
                  <a:blip r:embed="rId2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9" name="矩形 68">
                  <a:extLst>
                    <a:ext uri="{FF2B5EF4-FFF2-40B4-BE49-F238E27FC236}">
                      <ele attr="{DB64878B-AFDF-4456-8D6C-BC785168D79C}"/>
                    </a:ext>
                  </a:extLst>
                </p:cNvPr>
                <p:cNvSpPr/>
                <p:nvPr/>
              </p:nvSpPr>
              <p:spPr>
                <a:xfrm>
                  <a:off x="8751097" y="2929587"/>
                  <a:ext cx="1293175" cy="622927"/>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f>
                          <m:fPr>
                            <m:ctrlPr>
                              <a:rPr lang="en-US" altLang="zh-CN" sz="1600" i="1" kern="0" smtClean="0">
                                <a:solidFill>
                                  <a:srgbClr val="000000"/>
                                </a:solidFill>
                                <a:latin typeface="Cambria Math" panose="02040503050406030204" pitchFamily="18" charset="0"/>
                                <a:ea typeface="微软雅黑" panose="020B0503020204020204" pitchFamily="34" charset="-122"/>
                              </a:rPr>
                            </m:ctrlPr>
                          </m:fPr>
                          <m:num>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b="0" i="1" smtClean="0">
                                    <a:solidFill>
                                      <a:srgbClr val="000000"/>
                                    </a:solidFill>
                                    <a:latin typeface="Cambria Math" panose="02040503050406030204" pitchFamily="18" charset="0"/>
                                    <a:ea typeface="微软雅黑" panose="020B0503020204020204" pitchFamily="34" charset="-122"/>
                                  </a:rPr>
                                  <m:t>6</m:t>
                                </m:r>
                              </m:sub>
                            </m:sSub>
                            <m:r>
                              <m:rPr>
                                <m:nor/>
                              </m:rPr>
                              <a:rPr lang="zh-CN" altLang="en-US" sz="1600" dirty="0"/>
                              <m:t> </m:t>
                            </m:r>
                          </m:num>
                          <m:den>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b="0" i="1" smtClean="0">
                                    <a:solidFill>
                                      <a:srgbClr val="000000"/>
                                    </a:solidFill>
                                    <a:latin typeface="Cambria Math" panose="02040503050406030204" pitchFamily="18" charset="0"/>
                                    <a:ea typeface="微软雅黑" panose="020B0503020204020204" pitchFamily="34" charset="-122"/>
                                  </a:rPr>
                                  <m:t>5</m:t>
                                </m:r>
                              </m:sub>
                            </m:sSub>
                            <m:r>
                              <m:rPr>
                                <m:nor/>
                              </m:rPr>
                              <a:rPr lang="zh-CN" altLang="en-US" sz="1600" dirty="0"/>
                              <m:t> </m:t>
                            </m:r>
                          </m:den>
                        </m:f>
                        <m:r>
                          <a:rPr lang="en-US" altLang="zh-CN" sz="1600" b="0" i="1" kern="0" smtClean="0">
                            <a:solidFill>
                              <a:srgbClr val="000000"/>
                            </a:solidFill>
                            <a:latin typeface="Cambria Math" panose="02040503050406030204" pitchFamily="18" charset="0"/>
                            <a:ea typeface="微软雅黑" panose="020B0503020204020204" pitchFamily="34" charset="-122"/>
                          </a:rPr>
                          <m:t>=−</m:t>
                        </m:r>
                        <m:f>
                          <m:fPr>
                            <m:ctrlPr>
                              <a:rPr lang="en-US" altLang="zh-CN" sz="1600" b="0" i="1" kern="0" smtClean="0">
                                <a:solidFill>
                                  <a:srgbClr val="000000"/>
                                </a:solidFill>
                                <a:latin typeface="Cambria Math" panose="02040503050406030204" pitchFamily="18" charset="0"/>
                                <a:ea typeface="微软雅黑" panose="020B0503020204020204" pitchFamily="34" charset="-122"/>
                              </a:rPr>
                            </m:ctrlPr>
                          </m:fPr>
                          <m:num>
                            <m:r>
                              <a:rPr lang="en-US" altLang="zh-CN" sz="1600" b="0" i="1" kern="0" smtClean="0">
                                <a:solidFill>
                                  <a:srgbClr val="000000"/>
                                </a:solidFill>
                                <a:latin typeface="Cambria Math" panose="02040503050406030204" pitchFamily="18" charset="0"/>
                                <a:ea typeface="微软雅黑" panose="020B0503020204020204" pitchFamily="34" charset="-122"/>
                              </a:rPr>
                              <m:t>1</m:t>
                            </m:r>
                          </m:num>
                          <m:den>
                            <m:sSubSup>
                              <m:sSubSupPr>
                                <m:ctrlPr>
                                  <a:rPr lang="en-US" altLang="zh-CN" sz="1600" b="0" i="1" kern="0" smtClean="0">
                                    <a:solidFill>
                                      <a:srgbClr val="000000"/>
                                    </a:solidFill>
                                    <a:latin typeface="Cambria Math" panose="02040503050406030204" pitchFamily="18" charset="0"/>
                                    <a:ea typeface="微软雅黑" panose="020B0503020204020204" pitchFamily="34" charset="-122"/>
                                  </a:rPr>
                                </m:ctrlPr>
                              </m:sSubSupPr>
                              <m:e>
                                <m:r>
                                  <a:rPr lang="en-US" altLang="zh-CN" sz="1600" b="0" i="1" kern="0" smtClean="0">
                                    <a:solidFill>
                                      <a:srgbClr val="000000"/>
                                    </a:solidFill>
                                    <a:latin typeface="Cambria Math" panose="02040503050406030204" pitchFamily="18" charset="0"/>
                                    <a:ea typeface="微软雅黑" panose="020B0503020204020204" pitchFamily="34" charset="-122"/>
                                  </a:rPr>
                                  <m:t>h</m:t>
                                </m:r>
                              </m:e>
                              <m:sub>
                                <m:r>
                                  <a:rPr lang="en-US" altLang="zh-CN" sz="1600" b="0" i="1" kern="0" smtClean="0">
                                    <a:solidFill>
                                      <a:srgbClr val="000000"/>
                                    </a:solidFill>
                                    <a:latin typeface="Cambria Math" panose="02040503050406030204" pitchFamily="18" charset="0"/>
                                    <a:ea typeface="微软雅黑" panose="020B0503020204020204" pitchFamily="34" charset="-122"/>
                                  </a:rPr>
                                  <m:t>5</m:t>
                                </m:r>
                              </m:sub>
                              <m:sup>
                                <m:r>
                                  <a:rPr lang="en-US" altLang="zh-CN" sz="1600" b="0" i="1" kern="0" smtClean="0">
                                    <a:solidFill>
                                      <a:srgbClr val="000000"/>
                                    </a:solidFill>
                                    <a:latin typeface="Cambria Math" panose="02040503050406030204" pitchFamily="18" charset="0"/>
                                    <a:ea typeface="微软雅黑" panose="020B0503020204020204" pitchFamily="34" charset="-122"/>
                                  </a:rPr>
                                  <m:t>2</m:t>
                                </m:r>
                              </m:sup>
                            </m:sSubSup>
                          </m:den>
                        </m:f>
                      </m:oMath>
                    </m:oMathPara>
                  </a14:m>
                  <a:endParaRPr lang="zh-CN" altLang="en-US" sz="1600" dirty="0"/>
                </a:p>
              </p:txBody>
            </p:sp>
          </mc:Choice>
          <mc:Fallback>
            <p:sp>
              <p:nvSpPr>
                <p:cNvPr id="69" name="矩形 68"/>
                <p:cNvSpPr>
                  <a:spLocks noRot="1" noChangeAspect="1" noMove="1" noResize="1" noEditPoints="1" noAdjustHandles="1" noChangeArrowheads="1" noChangeShapeType="1" noTextEdit="1"/>
                </p:cNvSpPr>
                <p:nvPr/>
              </p:nvSpPr>
              <p:spPr>
                <a:xfrm>
                  <a:off x="8751097" y="2929587"/>
                  <a:ext cx="1293175" cy="622927"/>
                </a:xfrm>
                <a:prstGeom prst="rect">
                  <a:avLst/>
                </a:prstGeom>
                <a:blipFill rotWithShape="1">
                  <a:blip r:embed="rId22"/>
                  <a:stretch>
                    <a:fillRect/>
                  </a:stretch>
                </a:blipFill>
              </p:spPr>
              <p:txBody>
                <a:bodyPr/>
                <a:lstStyle/>
                <a:p>
                  <a:r>
                    <a:rPr lang="zh-CN" altLang="en-US">
                      <a:noFill/>
                    </a:rPr>
                    <a:t> </a:t>
                  </a:r>
                  <a:endParaRPr lang="zh-CN" altLang="en-US">
                    <a:noFill/>
                  </a:endParaRP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计算图</a:t>
            </a:r>
            <a:endParaRPr lang="zh-CN" altLang="en-US" sz="28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文本框 6">
                <a:extLst>
                  <a:ext uri="{FF2B5EF4-FFF2-40B4-BE49-F238E27FC236}">
                    <ele attr="{9B93766D-60F1-4025-824D-0A1CABC32B9A}"/>
                  </a:ext>
                </a:extLst>
              </p:cNvPr>
              <p:cNvSpPr txBox="1">
                <a:spLocks/>
              </p:cNvSpPr>
              <p:nvPr/>
            </p:nvSpPr>
            <p:spPr>
              <a:xfrm>
                <a:off x="-2" y="773471"/>
                <a:ext cx="12192001" cy="1192035"/>
              </a:xfrm>
              <a:prstGeom prst="rect">
                <a:avLst/>
              </a:prstGeom>
              <a:noFill/>
            </p:spPr>
            <p:txBody>
              <a:bodyPr wrap="square" rtlCol="0">
                <a:noAutofit/>
              </a:bodyPr>
              <a:lstStyle/>
              <a:p>
                <a:pPr marL="457200" indent="-457200">
                  <a:lnSpc>
                    <a:spcPct val="150000"/>
                  </a:lnSpc>
                  <a:buClr>
                    <a:srgbClr val="0000FF"/>
                  </a:buClr>
                  <a:buFont typeface="Wingdings" panose="05000000000000000000" pitchFamily="2" charset="2"/>
                  <a:buChar char="n"/>
                </a:pPr>
                <a:r>
                  <a:rPr lang="zh-CN" altLang="en-US" sz="2800" b="1" dirty="0">
                    <a:solidFill>
                      <a:srgbClr val="0000FF"/>
                    </a:solidFill>
                    <a:latin typeface="微软雅黑" panose="020B0503020204020204" pitchFamily="34" charset="-122"/>
                    <a:ea typeface="微软雅黑" panose="020B0503020204020204" pitchFamily="34" charset="-122"/>
                  </a:rPr>
                  <a:t>计算图实例</a:t>
                </a:r>
                <a:endParaRPr lang="en-US" altLang="zh-CN" sz="2800" b="1" dirty="0">
                  <a:solidFill>
                    <a:srgbClr val="0000FF"/>
                  </a:solidFill>
                  <a:latin typeface="微软雅黑" panose="020B0503020204020204" pitchFamily="34" charset="-122"/>
                  <a:ea typeface="微软雅黑" panose="020B0503020204020204" pitchFamily="34" charset="-122"/>
                </a:endParaRPr>
              </a:p>
              <a:p>
                <a:pPr lvl="1">
                  <a:buClr>
                    <a:srgbClr val="0000FF"/>
                  </a:buClr>
                </a:pPr>
                <a:r>
                  <a:rPr lang="zh-CN" altLang="en-US" sz="2200" dirty="0">
                    <a:solidFill>
                      <a:srgbClr val="000000"/>
                    </a:solidFill>
                    <a:latin typeface="微软雅黑" panose="020B0503020204020204" pitchFamily="34" charset="-122"/>
                    <a:ea typeface="微软雅黑" panose="020B0503020204020204" pitchFamily="34" charset="-122"/>
                  </a:rPr>
                  <a:t>当</a:t>
                </a:r>
                <a14:m>
                  <m:oMath xmlns:m="http://schemas.openxmlformats.org/officeDocument/2006/math">
                    <m:r>
                      <a:rPr lang="en-US" altLang="zh-CN" sz="2200" i="1">
                        <a:solidFill>
                          <a:srgbClr val="000000"/>
                        </a:solidFill>
                        <a:latin typeface="Cambria Math" panose="02040503050406030204" pitchFamily="18" charset="0"/>
                        <a:ea typeface="微软雅黑" panose="020B0503020204020204" pitchFamily="34" charset="-122"/>
                      </a:rPr>
                      <m:t>𝑥</m:t>
                    </m:r>
                    <m:r>
                      <a:rPr lang="en-US" altLang="zh-CN" sz="2200" i="1">
                        <a:solidFill>
                          <a:srgbClr val="000000"/>
                        </a:solidFill>
                        <a:latin typeface="Cambria Math" panose="02040503050406030204" pitchFamily="18" charset="0"/>
                        <a:ea typeface="微软雅黑" panose="020B0503020204020204" pitchFamily="34" charset="-122"/>
                      </a:rPr>
                      <m:t>=1,</m:t>
                    </m:r>
                    <m:r>
                      <a:rPr lang="en-US" altLang="zh-CN" sz="2200" i="1">
                        <a:solidFill>
                          <a:srgbClr val="000000"/>
                        </a:solidFill>
                        <a:latin typeface="Cambria Math" panose="02040503050406030204" pitchFamily="18" charset="0"/>
                        <a:ea typeface="微软雅黑" panose="020B0503020204020204" pitchFamily="34" charset="-122"/>
                      </a:rPr>
                      <m:t>𝑤</m:t>
                    </m:r>
                    <m:r>
                      <a:rPr lang="en-US" altLang="zh-CN" sz="2200" i="1">
                        <a:solidFill>
                          <a:srgbClr val="000000"/>
                        </a:solidFill>
                        <a:latin typeface="Cambria Math" panose="02040503050406030204" pitchFamily="18" charset="0"/>
                        <a:ea typeface="微软雅黑" panose="020B0503020204020204" pitchFamily="34" charset="-122"/>
                      </a:rPr>
                      <m:t>=0,</m:t>
                    </m:r>
                    <m:r>
                      <a:rPr lang="en-US" altLang="zh-CN" sz="2200" i="1">
                        <a:solidFill>
                          <a:srgbClr val="000000"/>
                        </a:solidFill>
                        <a:latin typeface="Cambria Math" panose="02040503050406030204" pitchFamily="18" charset="0"/>
                        <a:ea typeface="微软雅黑" panose="020B0503020204020204" pitchFamily="34" charset="-122"/>
                      </a:rPr>
                      <m:t>𝑏</m:t>
                    </m:r>
                    <m:r>
                      <a:rPr lang="en-US" altLang="zh-CN" sz="2200" i="1">
                        <a:solidFill>
                          <a:srgbClr val="000000"/>
                        </a:solidFill>
                        <a:latin typeface="Cambria Math" panose="02040503050406030204" pitchFamily="18" charset="0"/>
                        <a:ea typeface="微软雅黑" panose="020B0503020204020204" pitchFamily="34" charset="-122"/>
                      </a:rPr>
                      <m:t>=0</m:t>
                    </m:r>
                  </m:oMath>
                </a14:m>
                <a:r>
                  <a:rPr lang="zh-CN" altLang="en-US" sz="2200" dirty="0"/>
                  <a:t>时</a:t>
                </a:r>
                <a:r>
                  <a:rPr lang="zh-CN" altLang="en-US" sz="2200" dirty="0">
                    <a:solidFill>
                      <a:srgbClr val="000000"/>
                    </a:solidFill>
                    <a:latin typeface="微软雅黑" panose="020B0503020204020204" pitchFamily="34" charset="-122"/>
                    <a:ea typeface="微软雅黑" panose="020B0503020204020204" pitchFamily="34" charset="-122"/>
                  </a:rPr>
                  <a:t>：</a:t>
                </a:r>
                <a:endParaRPr lang="en-US" altLang="zh-CN" sz="2200" dirty="0">
                  <a:solidFill>
                    <a:srgbClr val="000000"/>
                  </a:solidFill>
                  <a:latin typeface="微软雅黑" panose="020B0503020204020204" pitchFamily="34" charset="-122"/>
                  <a:ea typeface="微软雅黑" panose="020B0503020204020204" pitchFamily="34" charset="-122"/>
                </a:endParaRPr>
              </a:p>
              <a:p>
                <a:pPr lvl="1">
                  <a:buClr>
                    <a:srgbClr val="0000FF"/>
                  </a:buClr>
                </a:pPr>
                <a:endParaRPr lang="en-US" altLang="zh-CN" sz="2200" dirty="0">
                  <a:solidFill>
                    <a:srgbClr val="000000"/>
                  </a:solidFill>
                  <a:latin typeface="微软雅黑" panose="020B0503020204020204" pitchFamily="34" charset="-122"/>
                  <a:ea typeface="微软雅黑" panose="020B0503020204020204" pitchFamily="34" charset="-122"/>
                </a:endParaRPr>
              </a:p>
              <a:p>
                <a:pPr lvl="1">
                  <a:buClr>
                    <a:srgbClr val="0000FF"/>
                  </a:buClr>
                </a:pPr>
                <a:endParaRPr lang="en-US" altLang="zh-CN" sz="2200" dirty="0">
                  <a:solidFill>
                    <a:srgbClr val="000000"/>
                  </a:solidFill>
                  <a:latin typeface="微软雅黑" panose="020B0503020204020204" pitchFamily="34" charset="-122"/>
                  <a:ea typeface="微软雅黑" panose="020B0503020204020204" pitchFamily="34" charset="-122"/>
                </a:endParaRPr>
              </a:p>
              <a:p>
                <a:pPr lvl="1">
                  <a:buClr>
                    <a:srgbClr val="0000FF"/>
                  </a:buClr>
                </a:pPr>
                <a:endParaRPr lang="en-US" altLang="zh-CN" sz="2200" dirty="0">
                  <a:solidFill>
                    <a:srgbClr val="000000"/>
                  </a:solidFill>
                  <a:latin typeface="微软雅黑" panose="020B0503020204020204" pitchFamily="34" charset="-122"/>
                  <a:ea typeface="微软雅黑" panose="020B0503020204020204" pitchFamily="34" charset="-122"/>
                </a:endParaRPr>
              </a:p>
              <a:p>
                <a:pPr lvl="1">
                  <a:buClr>
                    <a:srgbClr val="0000FF"/>
                  </a:buClr>
                </a:pPr>
                <a:endParaRPr lang="en-US" altLang="zh-CN" sz="2200" dirty="0">
                  <a:solidFill>
                    <a:srgbClr val="000000"/>
                  </a:solidFill>
                  <a:latin typeface="微软雅黑" panose="020B0503020204020204" pitchFamily="34" charset="-122"/>
                  <a:ea typeface="微软雅黑" panose="020B0503020204020204" pitchFamily="34" charset="-122"/>
                </a:endParaRPr>
              </a:p>
              <a:p>
                <a:pPr lvl="1">
                  <a:buClr>
                    <a:srgbClr val="0000FF"/>
                  </a:buClr>
                </a:pPr>
                <a:endParaRPr lang="en-US" altLang="zh-CN" sz="2200" dirty="0">
                  <a:solidFill>
                    <a:srgbClr val="000000"/>
                  </a:solidFill>
                  <a:latin typeface="微软雅黑" panose="020B0503020204020204" pitchFamily="34" charset="-122"/>
                  <a:ea typeface="微软雅黑" panose="020B0503020204020204" pitchFamily="34" charset="-122"/>
                </a:endParaRPr>
              </a:p>
              <a:p>
                <a:pPr lvl="1">
                  <a:buClr>
                    <a:srgbClr val="0000FF"/>
                  </a:buClr>
                </a:pPr>
                <a:endParaRPr lang="en-US" altLang="zh-CN" sz="2200" dirty="0">
                  <a:solidFill>
                    <a:srgbClr val="000000"/>
                  </a:solidFill>
                  <a:latin typeface="微软雅黑" panose="020B0503020204020204" pitchFamily="34" charset="-122"/>
                  <a:ea typeface="微软雅黑" panose="020B0503020204020204" pitchFamily="34" charset="-122"/>
                </a:endParaRPr>
              </a:p>
              <a:p>
                <a:pPr lvl="1">
                  <a:buClr>
                    <a:srgbClr val="0000FF"/>
                  </a:buClr>
                </a:pPr>
                <a:endParaRPr lang="en-US" altLang="zh-CN" sz="2200" dirty="0">
                  <a:solidFill>
                    <a:srgbClr val="000000"/>
                  </a:solidFill>
                  <a:latin typeface="微软雅黑" panose="020B0503020204020204" pitchFamily="34" charset="-122"/>
                  <a:ea typeface="微软雅黑" panose="020B0503020204020204" pitchFamily="34" charset="-122"/>
                </a:endParaRPr>
              </a:p>
              <a:p>
                <a:pPr lvl="1">
                  <a:buClr>
                    <a:srgbClr val="0000FF"/>
                  </a:buClr>
                </a:pPr>
                <a:endParaRPr lang="en-US" altLang="zh-CN" sz="2200" dirty="0">
                  <a:solidFill>
                    <a:srgbClr val="000000"/>
                  </a:solidFill>
                  <a:latin typeface="微软雅黑" panose="020B0503020204020204" pitchFamily="34" charset="-122"/>
                  <a:ea typeface="微软雅黑" panose="020B0503020204020204" pitchFamily="34" charset="-122"/>
                </a:endParaRPr>
              </a:p>
              <a:p>
                <a:pPr lvl="1">
                  <a:spcAft>
                    <a:spcPts val="1200"/>
                  </a:spcAft>
                  <a:buClr>
                    <a:srgbClr val="0000FF"/>
                  </a:buClr>
                </a:pPr>
                <a:r>
                  <a:rPr lang="en-US" altLang="zh-CN" sz="2200" kern="0" dirty="0">
                    <a:solidFill>
                      <a:srgbClr val="000000"/>
                    </a:solidFill>
                    <a:ea typeface="微软雅黑" panose="020B0503020204020204" pitchFamily="34" charset="-122"/>
                  </a:rPr>
                  <a:t>                                </a:t>
                </a:r>
                <a14:m>
                  <m:oMath xmlns:m="http://schemas.openxmlformats.org/officeDocument/2006/math">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𝑓</m:t>
                        </m:r>
                        <m:d>
                          <m:dPr>
                            <m:ctrlPr>
                              <a:rPr lang="en-US" altLang="zh-CN" sz="2200" i="1">
                                <a:solidFill>
                                  <a:srgbClr val="000000"/>
                                </a:solidFill>
                                <a:latin typeface="Cambria Math" panose="02040503050406030204" pitchFamily="18" charset="0"/>
                                <a:ea typeface="微软雅黑" panose="020B0503020204020204" pitchFamily="34" charset="-122"/>
                              </a:rPr>
                            </m:ctrlPr>
                          </m:dPr>
                          <m:e>
                            <m:r>
                              <a:rPr lang="en-US" altLang="zh-CN" sz="2200" i="1">
                                <a:solidFill>
                                  <a:srgbClr val="000000"/>
                                </a:solidFill>
                                <a:latin typeface="Cambria Math" panose="02040503050406030204" pitchFamily="18" charset="0"/>
                                <a:ea typeface="微软雅黑" panose="020B0503020204020204" pitchFamily="34" charset="-122"/>
                              </a:rPr>
                              <m:t>𝑥</m:t>
                            </m:r>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𝑤</m:t>
                            </m:r>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𝑏</m:t>
                            </m:r>
                          </m:e>
                        </m:d>
                      </m:num>
                      <m:den>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𝑤</m:t>
                        </m:r>
                      </m:den>
                    </m:f>
                    <m:sSub>
                      <m:sSubPr>
                        <m:ctrlPr>
                          <a:rPr lang="en-US" altLang="zh-CN" sz="2200" i="1" kern="0" smtClean="0">
                            <a:solidFill>
                              <a:srgbClr val="000000"/>
                            </a:solidFill>
                            <a:latin typeface="Cambria Math" panose="02040503050406030204" pitchFamily="18" charset="0"/>
                            <a:ea typeface="微软雅黑" panose="020B0503020204020204" pitchFamily="34" charset="-122"/>
                          </a:rPr>
                        </m:ctrlPr>
                      </m:sSubPr>
                      <m:e>
                        <m:r>
                          <a:rPr lang="en-US" altLang="zh-CN" sz="2200" b="0" i="1" kern="0" smtClean="0">
                            <a:solidFill>
                              <a:srgbClr val="000000"/>
                            </a:solidFill>
                            <a:latin typeface="Cambria Math" panose="02040503050406030204" pitchFamily="18" charset="0"/>
                            <a:ea typeface="微软雅黑" panose="020B0503020204020204" pitchFamily="34" charset="-122"/>
                          </a:rPr>
                          <m:t>|</m:t>
                        </m:r>
                      </m:e>
                      <m:sub>
                        <m:r>
                          <a:rPr lang="en-US" altLang="zh-CN" sz="2200" i="1">
                            <a:solidFill>
                              <a:srgbClr val="000000"/>
                            </a:solidFill>
                            <a:latin typeface="Cambria Math" panose="02040503050406030204" pitchFamily="18" charset="0"/>
                            <a:ea typeface="微软雅黑" panose="020B0503020204020204" pitchFamily="34" charset="-122"/>
                          </a:rPr>
                          <m:t>𝑥</m:t>
                        </m:r>
                        <m:r>
                          <a:rPr lang="en-US" altLang="zh-CN" sz="2200" i="1">
                            <a:solidFill>
                              <a:srgbClr val="000000"/>
                            </a:solidFill>
                            <a:latin typeface="Cambria Math" panose="02040503050406030204" pitchFamily="18" charset="0"/>
                            <a:ea typeface="微软雅黑" panose="020B0503020204020204" pitchFamily="34" charset="-122"/>
                          </a:rPr>
                          <m:t>=1,</m:t>
                        </m:r>
                        <m:r>
                          <a:rPr lang="en-US" altLang="zh-CN" sz="2200" i="1">
                            <a:solidFill>
                              <a:srgbClr val="000000"/>
                            </a:solidFill>
                            <a:latin typeface="Cambria Math" panose="02040503050406030204" pitchFamily="18" charset="0"/>
                            <a:ea typeface="微软雅黑" panose="020B0503020204020204" pitchFamily="34" charset="-122"/>
                          </a:rPr>
                          <m:t>𝑤</m:t>
                        </m:r>
                        <m:r>
                          <a:rPr lang="en-US" altLang="zh-CN" sz="2200" i="1">
                            <a:solidFill>
                              <a:srgbClr val="000000"/>
                            </a:solidFill>
                            <a:latin typeface="Cambria Math" panose="02040503050406030204" pitchFamily="18" charset="0"/>
                            <a:ea typeface="微软雅黑" panose="020B0503020204020204" pitchFamily="34" charset="-122"/>
                          </a:rPr>
                          <m:t>=0,</m:t>
                        </m:r>
                        <m:r>
                          <a:rPr lang="en-US" altLang="zh-CN" sz="2200" i="1">
                            <a:solidFill>
                              <a:srgbClr val="000000"/>
                            </a:solidFill>
                            <a:latin typeface="Cambria Math" panose="02040503050406030204" pitchFamily="18" charset="0"/>
                            <a:ea typeface="微软雅黑" panose="020B0503020204020204" pitchFamily="34" charset="-122"/>
                          </a:rPr>
                          <m:t>𝑏</m:t>
                        </m:r>
                        <m:r>
                          <a:rPr lang="en-US" altLang="zh-CN" sz="2200" i="1">
                            <a:solidFill>
                              <a:srgbClr val="000000"/>
                            </a:solidFill>
                            <a:latin typeface="Cambria Math" panose="02040503050406030204" pitchFamily="18" charset="0"/>
                            <a:ea typeface="微软雅黑" panose="020B0503020204020204" pitchFamily="34" charset="-122"/>
                          </a:rPr>
                          <m:t>=0</m:t>
                        </m:r>
                      </m:sub>
                    </m:sSub>
                    <m:r>
                      <a:rPr lang="en-US" altLang="zh-CN" sz="2200" i="1" kern="0">
                        <a:solidFill>
                          <a:srgbClr val="000000"/>
                        </a:solidFill>
                        <a:latin typeface="Cambria Math" panose="02040503050406030204" pitchFamily="18" charset="0"/>
                        <a:ea typeface="微软雅黑" panose="020B0503020204020204" pitchFamily="34" charset="-122"/>
                      </a:rPr>
                      <m:t>=</m:t>
                    </m:r>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𝑓</m:t>
                        </m:r>
                        <m:d>
                          <m:dPr>
                            <m:ctrlPr>
                              <a:rPr lang="en-US" altLang="zh-CN" sz="2200" i="1">
                                <a:solidFill>
                                  <a:srgbClr val="000000"/>
                                </a:solidFill>
                                <a:latin typeface="Cambria Math" panose="02040503050406030204" pitchFamily="18" charset="0"/>
                                <a:ea typeface="微软雅黑" panose="020B0503020204020204" pitchFamily="34" charset="-122"/>
                              </a:rPr>
                            </m:ctrlPr>
                          </m:dPr>
                          <m:e>
                            <m:r>
                              <a:rPr lang="en-US" altLang="zh-CN" sz="2200" i="1">
                                <a:solidFill>
                                  <a:srgbClr val="000000"/>
                                </a:solidFill>
                                <a:latin typeface="Cambria Math" panose="02040503050406030204" pitchFamily="18" charset="0"/>
                                <a:ea typeface="微软雅黑" panose="020B0503020204020204" pitchFamily="34" charset="-122"/>
                              </a:rPr>
                              <m:t>𝑥</m:t>
                            </m:r>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𝑤</m:t>
                            </m:r>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𝑏</m:t>
                            </m:r>
                          </m:e>
                        </m:d>
                      </m:num>
                      <m:den>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6</m:t>
                            </m:r>
                          </m:sub>
                        </m:sSub>
                      </m:den>
                    </m:f>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6</m:t>
                            </m:r>
                          </m:sub>
                        </m:sSub>
                        <m:r>
                          <m:rPr>
                            <m:nor/>
                          </m:rPr>
                          <a:rPr lang="zh-CN" altLang="en-US" sz="2200" dirty="0"/>
                          <m:t> </m:t>
                        </m:r>
                      </m:num>
                      <m:den>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5</m:t>
                            </m:r>
                          </m:sub>
                        </m:sSub>
                        <m:r>
                          <m:rPr>
                            <m:nor/>
                          </m:rPr>
                          <a:rPr lang="zh-CN" altLang="en-US" sz="2200" dirty="0"/>
                          <m:t> </m:t>
                        </m:r>
                      </m:den>
                    </m:f>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5</m:t>
                            </m:r>
                          </m:sub>
                        </m:sSub>
                        <m:r>
                          <m:rPr>
                            <m:nor/>
                          </m:rPr>
                          <a:rPr lang="zh-CN" altLang="en-US" sz="2200" dirty="0"/>
                          <m:t> </m:t>
                        </m:r>
                      </m:num>
                      <m:den>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4</m:t>
                            </m:r>
                          </m:sub>
                        </m:sSub>
                        <m:r>
                          <m:rPr>
                            <m:nor/>
                          </m:rPr>
                          <a:rPr lang="zh-CN" altLang="en-US" sz="2200" dirty="0"/>
                          <m:t> </m:t>
                        </m:r>
                      </m:den>
                    </m:f>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4</m:t>
                            </m:r>
                          </m:sub>
                        </m:sSub>
                        <m:r>
                          <m:rPr>
                            <m:nor/>
                          </m:rPr>
                          <a:rPr lang="zh-CN" altLang="en-US" sz="2200" dirty="0"/>
                          <m:t> </m:t>
                        </m:r>
                      </m:num>
                      <m:den>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3</m:t>
                            </m:r>
                          </m:sub>
                        </m:sSub>
                        <m:r>
                          <m:rPr>
                            <m:nor/>
                          </m:rPr>
                          <a:rPr lang="zh-CN" altLang="en-US" sz="2200" dirty="0"/>
                          <m:t> </m:t>
                        </m:r>
                      </m:den>
                    </m:f>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3</m:t>
                            </m:r>
                          </m:sub>
                        </m:sSub>
                        <m:r>
                          <m:rPr>
                            <m:nor/>
                          </m:rPr>
                          <a:rPr lang="zh-CN" altLang="en-US" sz="2200" dirty="0"/>
                          <m:t> </m:t>
                        </m:r>
                      </m:num>
                      <m:den>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2</m:t>
                            </m:r>
                          </m:sub>
                        </m:sSub>
                        <m:r>
                          <m:rPr>
                            <m:nor/>
                          </m:rPr>
                          <a:rPr lang="zh-CN" altLang="en-US" sz="2200" dirty="0"/>
                          <m:t> </m:t>
                        </m:r>
                      </m:den>
                    </m:f>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2</m:t>
                            </m:r>
                          </m:sub>
                        </m:sSub>
                        <m:r>
                          <m:rPr>
                            <m:nor/>
                          </m:rPr>
                          <a:rPr lang="zh-CN" altLang="en-US" sz="2200" dirty="0"/>
                          <m:t> </m:t>
                        </m:r>
                      </m:num>
                      <m:den>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1</m:t>
                            </m:r>
                          </m:sub>
                        </m:sSub>
                        <m:r>
                          <m:rPr>
                            <m:nor/>
                          </m:rPr>
                          <a:rPr lang="zh-CN" altLang="en-US" sz="2200" dirty="0"/>
                          <m:t> </m:t>
                        </m:r>
                      </m:den>
                    </m:f>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1</m:t>
                            </m:r>
                          </m:sub>
                        </m:sSub>
                        <m:r>
                          <m:rPr>
                            <m:nor/>
                          </m:rPr>
                          <a:rPr lang="zh-CN" altLang="en-US" sz="2200" dirty="0"/>
                          <m:t> </m:t>
                        </m:r>
                      </m:num>
                      <m:den>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𝑤</m:t>
                        </m:r>
                      </m:den>
                    </m:f>
                  </m:oMath>
                </a14:m>
                <a:endParaRPr lang="en-US" altLang="zh-CN" sz="2200" dirty="0">
                  <a:solidFill>
                    <a:srgbClr val="000000"/>
                  </a:solidFill>
                  <a:latin typeface="微软雅黑" panose="020B0503020204020204" pitchFamily="34" charset="-122"/>
                  <a:ea typeface="微软雅黑" panose="020B0503020204020204" pitchFamily="34" charset="-122"/>
                </a:endParaRPr>
              </a:p>
              <a:p>
                <a:pPr lvl="1">
                  <a:spcAft>
                    <a:spcPts val="1200"/>
                  </a:spcAft>
                  <a:buClr>
                    <a:srgbClr val="0000FF"/>
                  </a:buClr>
                </a:pPr>
                <a:r>
                  <a:rPr lang="en-US" altLang="zh-CN" sz="2200" dirty="0">
                    <a:solidFill>
                      <a:srgbClr val="0000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200" i="1" kern="0">
                        <a:solidFill>
                          <a:srgbClr val="000000"/>
                        </a:solidFill>
                        <a:latin typeface="Cambria Math" panose="02040503050406030204" pitchFamily="18" charset="0"/>
                        <a:ea typeface="微软雅黑" panose="020B0503020204020204" pitchFamily="34" charset="-122"/>
                      </a:rPr>
                      <m:t>=</m:t>
                    </m:r>
                    <m:r>
                      <a:rPr lang="en-US" altLang="zh-CN" sz="2200" b="0" i="1" kern="0" smtClean="0">
                        <a:solidFill>
                          <a:srgbClr val="000000"/>
                        </a:solidFill>
                        <a:latin typeface="Cambria Math" panose="02040503050406030204" pitchFamily="18" charset="0"/>
                        <a:ea typeface="微软雅黑" panose="020B0503020204020204" pitchFamily="34" charset="-122"/>
                      </a:rPr>
                      <m:t>1</m:t>
                    </m:r>
                    <m:r>
                      <a:rPr lang="en-US" altLang="zh-CN" sz="2200" b="0" i="1" kern="0" smtClean="0">
                        <a:solidFill>
                          <a:srgbClr val="000000"/>
                        </a:solidFill>
                        <a:latin typeface="Cambria Math" panose="02040503050406030204" pitchFamily="18" charset="0"/>
                        <a:ea typeface="Cambria Math" panose="02040503050406030204" pitchFamily="18" charset="0"/>
                      </a:rPr>
                      <m:t>×−0.25</m:t>
                    </m:r>
                    <m:r>
                      <a:rPr lang="en-US" altLang="zh-CN" sz="2200" i="1" kern="0">
                        <a:solidFill>
                          <a:srgbClr val="000000"/>
                        </a:solidFill>
                        <a:latin typeface="Cambria Math" panose="02040503050406030204" pitchFamily="18" charset="0"/>
                        <a:ea typeface="Cambria Math" panose="02040503050406030204" pitchFamily="18" charset="0"/>
                      </a:rPr>
                      <m:t>×</m:t>
                    </m:r>
                    <m:r>
                      <a:rPr lang="en-US" altLang="zh-CN" sz="2200" b="0" i="0" kern="0" smtClean="0">
                        <a:solidFill>
                          <a:srgbClr val="000000"/>
                        </a:solidFill>
                        <a:latin typeface="Cambria Math" panose="02040503050406030204" pitchFamily="18" charset="0"/>
                        <a:ea typeface="Cambria Math" panose="02040503050406030204" pitchFamily="18" charset="0"/>
                      </a:rPr>
                      <m:t>1</m:t>
                    </m:r>
                    <m:r>
                      <a:rPr lang="en-US" altLang="zh-CN" sz="2200" i="1" kern="0">
                        <a:solidFill>
                          <a:srgbClr val="000000"/>
                        </a:solidFill>
                        <a:latin typeface="Cambria Math" panose="02040503050406030204" pitchFamily="18" charset="0"/>
                        <a:ea typeface="Cambria Math" panose="02040503050406030204" pitchFamily="18" charset="0"/>
                      </a:rPr>
                      <m:t>×</m:t>
                    </m:r>
                    <m:r>
                      <a:rPr lang="en-US" altLang="zh-CN" sz="2200" b="0" i="1" kern="0" smtClean="0">
                        <a:solidFill>
                          <a:srgbClr val="000000"/>
                        </a:solidFill>
                        <a:latin typeface="Cambria Math" panose="02040503050406030204" pitchFamily="18" charset="0"/>
                        <a:ea typeface="Cambria Math" panose="02040503050406030204" pitchFamily="18" charset="0"/>
                      </a:rPr>
                      <m:t>1</m:t>
                    </m:r>
                    <m:r>
                      <a:rPr lang="en-US" altLang="zh-CN" sz="2200" i="1" kern="0">
                        <a:solidFill>
                          <a:srgbClr val="000000"/>
                        </a:solidFill>
                        <a:latin typeface="Cambria Math" panose="02040503050406030204" pitchFamily="18" charset="0"/>
                        <a:ea typeface="Cambria Math" panose="02040503050406030204" pitchFamily="18" charset="0"/>
                      </a:rPr>
                      <m:t>×</m:t>
                    </m:r>
                    <m:r>
                      <a:rPr lang="en-US" altLang="zh-CN" sz="2200" b="0" i="1" kern="0" smtClean="0">
                        <a:solidFill>
                          <a:srgbClr val="000000"/>
                        </a:solidFill>
                        <a:latin typeface="Cambria Math" panose="02040503050406030204" pitchFamily="18" charset="0"/>
                        <a:ea typeface="Cambria Math" panose="02040503050406030204" pitchFamily="18" charset="0"/>
                      </a:rPr>
                      <m:t>−1</m:t>
                    </m:r>
                    <m:r>
                      <a:rPr lang="en-US" altLang="zh-CN" sz="2200" i="1" kern="0">
                        <a:solidFill>
                          <a:srgbClr val="000000"/>
                        </a:solidFill>
                        <a:latin typeface="Cambria Math" panose="02040503050406030204" pitchFamily="18" charset="0"/>
                        <a:ea typeface="Cambria Math" panose="02040503050406030204" pitchFamily="18" charset="0"/>
                      </a:rPr>
                      <m:t>×</m:t>
                    </m:r>
                    <m:r>
                      <a:rPr lang="en-US" altLang="zh-CN" sz="2200" b="0" i="1" kern="0" smtClean="0">
                        <a:solidFill>
                          <a:srgbClr val="000000"/>
                        </a:solidFill>
                        <a:latin typeface="Cambria Math" panose="02040503050406030204" pitchFamily="18" charset="0"/>
                        <a:ea typeface="Cambria Math" panose="02040503050406030204" pitchFamily="18" charset="0"/>
                      </a:rPr>
                      <m:t>1</m:t>
                    </m:r>
                    <m:r>
                      <a:rPr lang="en-US" altLang="zh-CN" sz="2200" i="1" kern="0">
                        <a:solidFill>
                          <a:srgbClr val="000000"/>
                        </a:solidFill>
                        <a:latin typeface="Cambria Math" panose="02040503050406030204" pitchFamily="18" charset="0"/>
                        <a:ea typeface="Cambria Math" panose="02040503050406030204" pitchFamily="18" charset="0"/>
                      </a:rPr>
                      <m:t>×</m:t>
                    </m:r>
                    <m:r>
                      <a:rPr lang="en-US" altLang="zh-CN" sz="2200" b="0" i="1" kern="0" smtClean="0">
                        <a:solidFill>
                          <a:srgbClr val="000000"/>
                        </a:solidFill>
                        <a:latin typeface="Cambria Math" panose="02040503050406030204" pitchFamily="18" charset="0"/>
                        <a:ea typeface="Cambria Math" panose="02040503050406030204" pitchFamily="18" charset="0"/>
                      </a:rPr>
                      <m:t>1</m:t>
                    </m:r>
                    <m:r>
                      <a:rPr lang="en-US" altLang="zh-CN" sz="2200" i="1" kern="0">
                        <a:solidFill>
                          <a:srgbClr val="000000"/>
                        </a:solidFill>
                        <a:latin typeface="Cambria Math" panose="02040503050406030204" pitchFamily="18" charset="0"/>
                        <a:ea typeface="Cambria Math" panose="02040503050406030204" pitchFamily="18" charset="0"/>
                      </a:rPr>
                      <m:t>=</m:t>
                    </m:r>
                    <m:r>
                      <a:rPr lang="en-US" altLang="zh-CN" sz="2200" b="0" i="1" kern="0" smtClean="0">
                        <a:solidFill>
                          <a:srgbClr val="000000"/>
                        </a:solidFill>
                        <a:latin typeface="Cambria Math" panose="02040503050406030204" pitchFamily="18" charset="0"/>
                        <a:ea typeface="Cambria Math" panose="02040503050406030204" pitchFamily="18" charset="0"/>
                      </a:rPr>
                      <m:t>0.25</m:t>
                    </m:r>
                  </m:oMath>
                </a14:m>
                <a:endParaRPr lang="en-US" altLang="zh-CN" sz="2200" dirty="0">
                  <a:solidFill>
                    <a:srgbClr val="000000"/>
                  </a:solidFill>
                  <a:latin typeface="微软雅黑" panose="020B0503020204020204" pitchFamily="34" charset="-122"/>
                  <a:ea typeface="微软雅黑" panose="020B0503020204020204" pitchFamily="34" charset="-122"/>
                </a:endParaRPr>
              </a:p>
              <a:p>
                <a:pPr lvl="1">
                  <a:spcAft>
                    <a:spcPts val="1200"/>
                  </a:spcAft>
                  <a:buClr>
                    <a:srgbClr val="0000FF"/>
                  </a:buClr>
                </a:pPr>
                <a:r>
                  <a:rPr lang="en-US" altLang="zh-CN" sz="2200" kern="0" dirty="0">
                    <a:solidFill>
                      <a:srgbClr val="000000"/>
                    </a:solidFill>
                    <a:ea typeface="微软雅黑" panose="020B0503020204020204" pitchFamily="34" charset="-122"/>
                  </a:rPr>
                  <a:t>                                </a:t>
                </a:r>
                <a14:m>
                  <m:oMath xmlns:m="http://schemas.openxmlformats.org/officeDocument/2006/math">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𝑓</m:t>
                        </m:r>
                        <m:d>
                          <m:dPr>
                            <m:ctrlPr>
                              <a:rPr lang="en-US" altLang="zh-CN" sz="2200" i="1">
                                <a:solidFill>
                                  <a:srgbClr val="000000"/>
                                </a:solidFill>
                                <a:latin typeface="Cambria Math" panose="02040503050406030204" pitchFamily="18" charset="0"/>
                                <a:ea typeface="微软雅黑" panose="020B0503020204020204" pitchFamily="34" charset="-122"/>
                              </a:rPr>
                            </m:ctrlPr>
                          </m:dPr>
                          <m:e>
                            <m:r>
                              <a:rPr lang="en-US" altLang="zh-CN" sz="2200" i="1">
                                <a:solidFill>
                                  <a:srgbClr val="000000"/>
                                </a:solidFill>
                                <a:latin typeface="Cambria Math" panose="02040503050406030204" pitchFamily="18" charset="0"/>
                                <a:ea typeface="微软雅黑" panose="020B0503020204020204" pitchFamily="34" charset="-122"/>
                              </a:rPr>
                              <m:t>𝑥</m:t>
                            </m:r>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𝑤</m:t>
                            </m:r>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𝑏</m:t>
                            </m:r>
                          </m:e>
                        </m:d>
                      </m:num>
                      <m:den>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i="1" kern="0">
                            <a:solidFill>
                              <a:srgbClr val="000000"/>
                            </a:solidFill>
                            <a:latin typeface="Cambria Math" panose="02040503050406030204" pitchFamily="18" charset="0"/>
                            <a:ea typeface="微软雅黑" panose="020B0503020204020204" pitchFamily="34" charset="-122"/>
                          </a:rPr>
                          <m:t>𝑏</m:t>
                        </m:r>
                      </m:den>
                    </m:f>
                    <m:sSub>
                      <m:sSubPr>
                        <m:ctrlPr>
                          <a:rPr lang="en-US" altLang="zh-CN" sz="2200" i="1" kern="0">
                            <a:solidFill>
                              <a:srgbClr val="000000"/>
                            </a:solidFill>
                            <a:latin typeface="Cambria Math" panose="02040503050406030204" pitchFamily="18" charset="0"/>
                            <a:ea typeface="微软雅黑" panose="020B0503020204020204" pitchFamily="34" charset="-122"/>
                          </a:rPr>
                        </m:ctrlPr>
                      </m:sSubPr>
                      <m:e>
                        <m:r>
                          <a:rPr lang="en-US" altLang="zh-CN" sz="2200" i="1" kern="0">
                            <a:solidFill>
                              <a:srgbClr val="000000"/>
                            </a:solidFill>
                            <a:latin typeface="Cambria Math" panose="02040503050406030204" pitchFamily="18" charset="0"/>
                            <a:ea typeface="微软雅黑" panose="020B0503020204020204" pitchFamily="34" charset="-122"/>
                          </a:rPr>
                          <m:t>|</m:t>
                        </m:r>
                      </m:e>
                      <m:sub>
                        <m:r>
                          <a:rPr lang="en-US" altLang="zh-CN" sz="2200" i="1">
                            <a:solidFill>
                              <a:srgbClr val="000000"/>
                            </a:solidFill>
                            <a:latin typeface="Cambria Math" panose="02040503050406030204" pitchFamily="18" charset="0"/>
                            <a:ea typeface="微软雅黑" panose="020B0503020204020204" pitchFamily="34" charset="-122"/>
                          </a:rPr>
                          <m:t>𝑥</m:t>
                        </m:r>
                        <m:r>
                          <a:rPr lang="en-US" altLang="zh-CN" sz="2200" i="1">
                            <a:solidFill>
                              <a:srgbClr val="000000"/>
                            </a:solidFill>
                            <a:latin typeface="Cambria Math" panose="02040503050406030204" pitchFamily="18" charset="0"/>
                            <a:ea typeface="微软雅黑" panose="020B0503020204020204" pitchFamily="34" charset="-122"/>
                          </a:rPr>
                          <m:t>=1,</m:t>
                        </m:r>
                        <m:r>
                          <a:rPr lang="en-US" altLang="zh-CN" sz="2200" i="1">
                            <a:solidFill>
                              <a:srgbClr val="000000"/>
                            </a:solidFill>
                            <a:latin typeface="Cambria Math" panose="02040503050406030204" pitchFamily="18" charset="0"/>
                            <a:ea typeface="微软雅黑" panose="020B0503020204020204" pitchFamily="34" charset="-122"/>
                          </a:rPr>
                          <m:t>𝑤</m:t>
                        </m:r>
                        <m:r>
                          <a:rPr lang="en-US" altLang="zh-CN" sz="2200" i="1">
                            <a:solidFill>
                              <a:srgbClr val="000000"/>
                            </a:solidFill>
                            <a:latin typeface="Cambria Math" panose="02040503050406030204" pitchFamily="18" charset="0"/>
                            <a:ea typeface="微软雅黑" panose="020B0503020204020204" pitchFamily="34" charset="-122"/>
                          </a:rPr>
                          <m:t>=0,</m:t>
                        </m:r>
                        <m:r>
                          <a:rPr lang="en-US" altLang="zh-CN" sz="2200" i="1">
                            <a:solidFill>
                              <a:srgbClr val="000000"/>
                            </a:solidFill>
                            <a:latin typeface="Cambria Math" panose="02040503050406030204" pitchFamily="18" charset="0"/>
                            <a:ea typeface="微软雅黑" panose="020B0503020204020204" pitchFamily="34" charset="-122"/>
                          </a:rPr>
                          <m:t>𝑏</m:t>
                        </m:r>
                        <m:r>
                          <a:rPr lang="en-US" altLang="zh-CN" sz="2200" i="1">
                            <a:solidFill>
                              <a:srgbClr val="000000"/>
                            </a:solidFill>
                            <a:latin typeface="Cambria Math" panose="02040503050406030204" pitchFamily="18" charset="0"/>
                            <a:ea typeface="微软雅黑" panose="020B0503020204020204" pitchFamily="34" charset="-122"/>
                          </a:rPr>
                          <m:t>=0</m:t>
                        </m:r>
                      </m:sub>
                    </m:sSub>
                    <m:r>
                      <a:rPr lang="en-US" altLang="zh-CN" sz="2200" i="1" kern="0">
                        <a:solidFill>
                          <a:srgbClr val="000000"/>
                        </a:solidFill>
                        <a:latin typeface="Cambria Math" panose="02040503050406030204" pitchFamily="18" charset="0"/>
                        <a:ea typeface="微软雅黑" panose="020B0503020204020204" pitchFamily="34" charset="-122"/>
                      </a:rPr>
                      <m:t>=</m:t>
                    </m:r>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𝑓</m:t>
                        </m:r>
                        <m:d>
                          <m:dPr>
                            <m:ctrlPr>
                              <a:rPr lang="en-US" altLang="zh-CN" sz="2200" i="1">
                                <a:solidFill>
                                  <a:srgbClr val="000000"/>
                                </a:solidFill>
                                <a:latin typeface="Cambria Math" panose="02040503050406030204" pitchFamily="18" charset="0"/>
                                <a:ea typeface="微软雅黑" panose="020B0503020204020204" pitchFamily="34" charset="-122"/>
                              </a:rPr>
                            </m:ctrlPr>
                          </m:dPr>
                          <m:e>
                            <m:r>
                              <a:rPr lang="en-US" altLang="zh-CN" sz="2200" i="1">
                                <a:solidFill>
                                  <a:srgbClr val="000000"/>
                                </a:solidFill>
                                <a:latin typeface="Cambria Math" panose="02040503050406030204" pitchFamily="18" charset="0"/>
                                <a:ea typeface="微软雅黑" panose="020B0503020204020204" pitchFamily="34" charset="-122"/>
                              </a:rPr>
                              <m:t>𝑥</m:t>
                            </m:r>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𝑤</m:t>
                            </m:r>
                            <m:r>
                              <a:rPr lang="en-US" altLang="zh-CN" sz="2200" i="1">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𝑏</m:t>
                            </m:r>
                          </m:e>
                        </m:d>
                      </m:num>
                      <m:den>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6</m:t>
                            </m:r>
                          </m:sub>
                        </m:sSub>
                      </m:den>
                    </m:f>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6</m:t>
                            </m:r>
                          </m:sub>
                        </m:sSub>
                        <m:r>
                          <m:rPr>
                            <m:nor/>
                          </m:rPr>
                          <a:rPr lang="zh-CN" altLang="en-US" sz="2200" dirty="0"/>
                          <m:t> </m:t>
                        </m:r>
                      </m:num>
                      <m:den>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5</m:t>
                            </m:r>
                          </m:sub>
                        </m:sSub>
                        <m:r>
                          <m:rPr>
                            <m:nor/>
                          </m:rPr>
                          <a:rPr lang="zh-CN" altLang="en-US" sz="2200" dirty="0"/>
                          <m:t> </m:t>
                        </m:r>
                      </m:den>
                    </m:f>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5</m:t>
                            </m:r>
                          </m:sub>
                        </m:sSub>
                        <m:r>
                          <m:rPr>
                            <m:nor/>
                          </m:rPr>
                          <a:rPr lang="zh-CN" altLang="en-US" sz="2200" dirty="0"/>
                          <m:t> </m:t>
                        </m:r>
                      </m:num>
                      <m:den>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4</m:t>
                            </m:r>
                          </m:sub>
                        </m:sSub>
                        <m:r>
                          <m:rPr>
                            <m:nor/>
                          </m:rPr>
                          <a:rPr lang="zh-CN" altLang="en-US" sz="2200" dirty="0"/>
                          <m:t> </m:t>
                        </m:r>
                      </m:den>
                    </m:f>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4</m:t>
                            </m:r>
                          </m:sub>
                        </m:sSub>
                        <m:r>
                          <m:rPr>
                            <m:nor/>
                          </m:rPr>
                          <a:rPr lang="zh-CN" altLang="en-US" sz="2200" dirty="0"/>
                          <m:t> </m:t>
                        </m:r>
                      </m:num>
                      <m:den>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3</m:t>
                            </m:r>
                          </m:sub>
                        </m:sSub>
                        <m:r>
                          <m:rPr>
                            <m:nor/>
                          </m:rPr>
                          <a:rPr lang="zh-CN" altLang="en-US" sz="2200" dirty="0"/>
                          <m:t> </m:t>
                        </m:r>
                      </m:den>
                    </m:f>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3</m:t>
                            </m:r>
                          </m:sub>
                        </m:sSub>
                        <m:r>
                          <m:rPr>
                            <m:nor/>
                          </m:rPr>
                          <a:rPr lang="zh-CN" altLang="en-US" sz="2200" dirty="0"/>
                          <m:t> </m:t>
                        </m:r>
                      </m:num>
                      <m:den>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2</m:t>
                            </m:r>
                          </m:sub>
                        </m:sSub>
                        <m:r>
                          <m:rPr>
                            <m:nor/>
                          </m:rPr>
                          <a:rPr lang="zh-CN" altLang="en-US" sz="2200" dirty="0"/>
                          <m:t> </m:t>
                        </m:r>
                      </m:den>
                    </m:f>
                    <m:f>
                      <m:fPr>
                        <m:ctrlPr>
                          <a:rPr lang="en-US" altLang="zh-CN" sz="2200" i="1" kern="0">
                            <a:solidFill>
                              <a:srgbClr val="000000"/>
                            </a:solidFill>
                            <a:latin typeface="Cambria Math" panose="02040503050406030204" pitchFamily="18" charset="0"/>
                            <a:ea typeface="微软雅黑" panose="020B0503020204020204" pitchFamily="34" charset="-122"/>
                          </a:rPr>
                        </m:ctrlPr>
                      </m:fPr>
                      <m:num>
                        <m:r>
                          <a:rPr lang="zh-CN" altLang="en-US" sz="2200" i="1" kern="0">
                            <a:solidFill>
                              <a:srgbClr val="000000"/>
                            </a:solidFill>
                            <a:latin typeface="Cambria Math" panose="02040503050406030204" pitchFamily="18" charset="0"/>
                            <a:ea typeface="微软雅黑" panose="020B0503020204020204" pitchFamily="34" charset="-122"/>
                          </a:rPr>
                          <m:t>𝜕</m:t>
                        </m:r>
                        <m:sSub>
                          <m:sSubPr>
                            <m:ctrlPr>
                              <a:rPr lang="en-US" altLang="zh-CN" sz="2200" i="1">
                                <a:solidFill>
                                  <a:srgbClr val="000000"/>
                                </a:solidFill>
                                <a:latin typeface="Cambria Math" panose="02040503050406030204" pitchFamily="18" charset="0"/>
                                <a:ea typeface="微软雅黑" panose="020B0503020204020204" pitchFamily="34" charset="-122"/>
                              </a:rPr>
                            </m:ctrlPr>
                          </m:sSubPr>
                          <m:e>
                            <m:r>
                              <a:rPr lang="en-US" altLang="zh-CN" sz="2200" i="1">
                                <a:solidFill>
                                  <a:srgbClr val="000000"/>
                                </a:solidFill>
                                <a:latin typeface="Cambria Math" panose="02040503050406030204" pitchFamily="18" charset="0"/>
                                <a:ea typeface="微软雅黑" panose="020B0503020204020204" pitchFamily="34" charset="-122"/>
                              </a:rPr>
                              <m:t>h</m:t>
                            </m:r>
                          </m:e>
                          <m:sub>
                            <m:r>
                              <a:rPr lang="en-US" altLang="zh-CN" sz="2200" i="1">
                                <a:solidFill>
                                  <a:srgbClr val="000000"/>
                                </a:solidFill>
                                <a:latin typeface="Cambria Math" panose="02040503050406030204" pitchFamily="18" charset="0"/>
                                <a:ea typeface="微软雅黑" panose="020B0503020204020204" pitchFamily="34" charset="-122"/>
                              </a:rPr>
                              <m:t>2</m:t>
                            </m:r>
                          </m:sub>
                        </m:sSub>
                        <m:r>
                          <m:rPr>
                            <m:nor/>
                          </m:rPr>
                          <a:rPr lang="zh-CN" altLang="en-US" sz="2200" dirty="0"/>
                          <m:t> </m:t>
                        </m:r>
                      </m:num>
                      <m:den>
                        <m:r>
                          <a:rPr lang="zh-CN" altLang="en-US" sz="2200" i="1" kern="0">
                            <a:solidFill>
                              <a:srgbClr val="000000"/>
                            </a:solidFill>
                            <a:latin typeface="Cambria Math" panose="02040503050406030204" pitchFamily="18" charset="0"/>
                            <a:ea typeface="微软雅黑" panose="020B0503020204020204" pitchFamily="34" charset="-122"/>
                          </a:rPr>
                          <m:t>𝜕</m:t>
                        </m:r>
                        <m:r>
                          <a:rPr lang="en-US" altLang="zh-CN" sz="2200" i="1">
                            <a:solidFill>
                              <a:srgbClr val="000000"/>
                            </a:solidFill>
                            <a:latin typeface="Cambria Math" panose="02040503050406030204" pitchFamily="18" charset="0"/>
                            <a:ea typeface="微软雅黑" panose="020B0503020204020204" pitchFamily="34" charset="-122"/>
                          </a:rPr>
                          <m:t>𝑏</m:t>
                        </m:r>
                        <m:r>
                          <m:rPr>
                            <m:nor/>
                          </m:rPr>
                          <a:rPr lang="zh-CN" altLang="en-US" sz="2200" dirty="0"/>
                          <m:t> </m:t>
                        </m:r>
                      </m:den>
                    </m:f>
                  </m:oMath>
                </a14:m>
                <a:endParaRPr lang="en-US" altLang="zh-CN" sz="2200" dirty="0">
                  <a:solidFill>
                    <a:srgbClr val="000000"/>
                  </a:solidFill>
                  <a:latin typeface="微软雅黑" panose="020B0503020204020204" pitchFamily="34" charset="-122"/>
                  <a:ea typeface="微软雅黑" panose="020B0503020204020204" pitchFamily="34" charset="-122"/>
                </a:endParaRPr>
              </a:p>
              <a:p>
                <a:pPr lvl="1">
                  <a:spcAft>
                    <a:spcPts val="1200"/>
                  </a:spcAft>
                  <a:buClr>
                    <a:srgbClr val="0000FF"/>
                  </a:buClr>
                </a:pPr>
                <a:r>
                  <a:rPr lang="en-US" altLang="zh-CN" sz="2200" kern="0" dirty="0">
                    <a:solidFill>
                      <a:srgbClr val="000000"/>
                    </a:solidFill>
                    <a:ea typeface="微软雅黑" panose="020B0503020204020204" pitchFamily="34" charset="-122"/>
                  </a:rPr>
                  <a:t>                                                                 </a:t>
                </a:r>
                <a14:m>
                  <m:oMath xmlns:m="http://schemas.openxmlformats.org/officeDocument/2006/math">
                    <m:r>
                      <a:rPr lang="en-US" altLang="zh-CN" sz="2200" i="1" kern="0">
                        <a:solidFill>
                          <a:srgbClr val="000000"/>
                        </a:solidFill>
                        <a:latin typeface="Cambria Math" panose="02040503050406030204" pitchFamily="18" charset="0"/>
                        <a:ea typeface="微软雅黑" panose="020B0503020204020204" pitchFamily="34" charset="-122"/>
                      </a:rPr>
                      <m:t>=1</m:t>
                    </m:r>
                    <m:r>
                      <a:rPr lang="en-US" altLang="zh-CN" sz="2200" i="1" kern="0">
                        <a:solidFill>
                          <a:srgbClr val="000000"/>
                        </a:solidFill>
                        <a:latin typeface="Cambria Math" panose="02040503050406030204" pitchFamily="18" charset="0"/>
                        <a:ea typeface="Cambria Math" panose="02040503050406030204" pitchFamily="18" charset="0"/>
                      </a:rPr>
                      <m:t>×−0.25×</m:t>
                    </m:r>
                    <m:r>
                      <a:rPr lang="en-US" altLang="zh-CN" sz="2200" kern="0">
                        <a:solidFill>
                          <a:srgbClr val="000000"/>
                        </a:solidFill>
                        <a:latin typeface="Cambria Math" panose="02040503050406030204" pitchFamily="18" charset="0"/>
                        <a:ea typeface="Cambria Math" panose="02040503050406030204" pitchFamily="18" charset="0"/>
                      </a:rPr>
                      <m:t>1</m:t>
                    </m:r>
                    <m:r>
                      <a:rPr lang="en-US" altLang="zh-CN" sz="2200" i="1" kern="0">
                        <a:solidFill>
                          <a:srgbClr val="000000"/>
                        </a:solidFill>
                        <a:latin typeface="Cambria Math" panose="02040503050406030204" pitchFamily="18" charset="0"/>
                        <a:ea typeface="Cambria Math" panose="02040503050406030204" pitchFamily="18" charset="0"/>
                      </a:rPr>
                      <m:t>×1×−1×1=0.25</m:t>
                    </m:r>
                  </m:oMath>
                </a14:m>
                <a:endParaRPr lang="en-US" altLang="zh-CN" sz="2200" dirty="0">
                  <a:solidFill>
                    <a:srgbClr val="000000"/>
                  </a:solidFill>
                  <a:latin typeface="微软雅黑" panose="020B0503020204020204" pitchFamily="34" charset="-122"/>
                  <a:ea typeface="微软雅黑" panose="020B0503020204020204" pitchFamily="34" charset="-122"/>
                </a:endParaRPr>
              </a:p>
              <a:p>
                <a:pPr>
                  <a:lnSpc>
                    <a:spcPct val="150000"/>
                  </a:lnSpc>
                  <a:buClr>
                    <a:srgbClr val="0000FF"/>
                  </a:buClr>
                </a:pPr>
                <a:endParaRPr lang="en-US" altLang="zh-CN" sz="2800" b="1" dirty="0">
                  <a:solidFill>
                    <a:srgbClr val="0000FF"/>
                  </a:solidFill>
                  <a:latin typeface="微软雅黑" panose="020B0503020204020204" pitchFamily="34" charset="-122"/>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2" y="773471"/>
                <a:ext cx="12192001" cy="1192035"/>
              </a:xfrm>
              <a:prstGeom prst="rect">
                <a:avLst/>
              </a:prstGeom>
              <a:blipFill rotWithShape="1">
                <a:blip r:embed="rId1"/>
                <a:stretch>
                  <a:fillRect l="-850" b="-400000"/>
                </a:stretch>
              </a:blipFill>
            </p:spPr>
            <p:txBody>
              <a:bodyPr/>
              <a:lstStyle/>
              <a:p>
                <a:r>
                  <a:rPr lang="zh-CN" altLang="en-US">
                    <a:noFill/>
                  </a:rPr>
                  <a:t> </a:t>
                </a:r>
                <a:endParaRPr lang="zh-CN" altLang="en-US">
                  <a:noFill/>
                </a:endParaRPr>
              </a:p>
            </p:txBody>
          </p:sp>
        </mc:Fallback>
      </mc:AlternateContent>
      <p:grpSp>
        <p:nvGrpSpPr>
          <p:cNvPr id="61" name="组合 60"/>
          <p:cNvGrpSpPr/>
          <p:nvPr/>
        </p:nvGrpSpPr>
        <p:grpSpPr>
          <a:xfrm>
            <a:off x="149996" y="1311883"/>
            <a:ext cx="11925382" cy="2894889"/>
            <a:chOff x="149996" y="1311883"/>
            <a:chExt cx="11925382" cy="2894889"/>
          </a:xfrm>
        </p:grpSpPr>
        <p:sp>
          <p:nvSpPr>
            <p:cNvPr id="9" name="椭圆 8"/>
            <p:cNvSpPr/>
            <p:nvPr/>
          </p:nvSpPr>
          <p:spPr>
            <a:xfrm>
              <a:off x="1600200" y="2410127"/>
              <a:ext cx="540000" cy="54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400" b="1" dirty="0">
                  <a:solidFill>
                    <a:srgbClr val="000000"/>
                  </a:solidFill>
                </a:rPr>
                <a:t>×</a:t>
              </a:r>
              <a:endParaRPr lang="zh-CN" altLang="en-US" b="1" dirty="0">
                <a:solidFill>
                  <a:srgbClr val="000000"/>
                </a:solidFill>
              </a:endParaRPr>
            </a:p>
          </p:txBody>
        </p:sp>
        <p:sp>
          <p:nvSpPr>
            <p:cNvPr id="10" name="椭圆 9"/>
            <p:cNvSpPr/>
            <p:nvPr/>
          </p:nvSpPr>
          <p:spPr>
            <a:xfrm>
              <a:off x="3242472" y="2410127"/>
              <a:ext cx="540000" cy="54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400" b="1" dirty="0">
                  <a:solidFill>
                    <a:srgbClr val="000000"/>
                  </a:solidFill>
                </a:rPr>
                <a:t>+</a:t>
              </a:r>
              <a:endParaRPr lang="zh-CN" altLang="en-US" b="1" dirty="0">
                <a:solidFill>
                  <a:srgbClr val="000000"/>
                </a:solidFill>
              </a:endParaRPr>
            </a:p>
          </p:txBody>
        </p:sp>
        <p:sp>
          <p:nvSpPr>
            <p:cNvPr id="11" name="椭圆 10"/>
            <p:cNvSpPr/>
            <p:nvPr/>
          </p:nvSpPr>
          <p:spPr>
            <a:xfrm>
              <a:off x="4884744" y="2410127"/>
              <a:ext cx="540000" cy="54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400" b="1" dirty="0">
                  <a:solidFill>
                    <a:srgbClr val="000000"/>
                  </a:solidFill>
                </a:rPr>
                <a:t>×</a:t>
              </a:r>
              <a:endParaRPr lang="zh-CN" altLang="en-US" b="1" dirty="0">
                <a:solidFill>
                  <a:srgbClr val="000000"/>
                </a:solidFill>
              </a:endParaRPr>
            </a:p>
          </p:txBody>
        </p:sp>
        <p:sp>
          <p:nvSpPr>
            <p:cNvPr id="12" name="椭圆 11"/>
            <p:cNvSpPr/>
            <p:nvPr/>
          </p:nvSpPr>
          <p:spPr>
            <a:xfrm>
              <a:off x="6666162" y="2410127"/>
              <a:ext cx="540000" cy="54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0" rIns="0" rtlCol="0" anchor="ctr"/>
            <a:lstStyle/>
            <a:p>
              <a:pPr algn="ctr"/>
              <a:r>
                <a:rPr lang="en-US" altLang="zh-CN" b="1" dirty="0">
                  <a:solidFill>
                    <a:srgbClr val="000000"/>
                  </a:solidFill>
                </a:rPr>
                <a:t>exp</a:t>
              </a:r>
              <a:endParaRPr lang="zh-CN" altLang="en-US" b="1" dirty="0">
                <a:solidFill>
                  <a:srgbClr val="000000"/>
                </a:solidFill>
              </a:endParaRPr>
            </a:p>
          </p:txBody>
        </p:sp>
        <p:sp>
          <p:nvSpPr>
            <p:cNvPr id="13" name="椭圆 12"/>
            <p:cNvSpPr/>
            <p:nvPr/>
          </p:nvSpPr>
          <p:spPr>
            <a:xfrm>
              <a:off x="8308434" y="2410127"/>
              <a:ext cx="540000" cy="54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400" b="1" dirty="0">
                  <a:solidFill>
                    <a:srgbClr val="000000"/>
                  </a:solidFill>
                </a:rPr>
                <a:t>+</a:t>
              </a:r>
              <a:endParaRPr lang="zh-CN" altLang="en-US" b="1" dirty="0">
                <a:solidFill>
                  <a:srgbClr val="000000"/>
                </a:solidFill>
              </a:endParaRPr>
            </a:p>
          </p:txBody>
        </p:sp>
        <p:sp>
          <p:nvSpPr>
            <p:cNvPr id="14" name="椭圆 13"/>
            <p:cNvSpPr/>
            <p:nvPr/>
          </p:nvSpPr>
          <p:spPr>
            <a:xfrm>
              <a:off x="9950708" y="2410127"/>
              <a:ext cx="540000" cy="54000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400" b="1" dirty="0">
                  <a:solidFill>
                    <a:srgbClr val="000000"/>
                  </a:solidFill>
                </a:rPr>
                <a:t>/</a:t>
              </a:r>
              <a:endParaRPr lang="zh-CN" altLang="en-US" b="1" dirty="0">
                <a:solidFill>
                  <a:srgbClr val="000000"/>
                </a:solidFill>
              </a:endParaRPr>
            </a:p>
          </p:txBody>
        </p:sp>
        <p:cxnSp>
          <p:nvCxnSpPr>
            <p:cNvPr id="15" name="直接箭头连接符 14"/>
            <p:cNvCxnSpPr>
              <a:stCxn id="9" idx="6"/>
              <a:endCxn id="10" idx="2"/>
            </p:cNvCxnSpPr>
            <p:nvPr/>
          </p:nvCxnSpPr>
          <p:spPr>
            <a:xfrm>
              <a:off x="2140200" y="2680127"/>
              <a:ext cx="1102272" cy="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0" idx="6"/>
              <a:endCxn id="11" idx="2"/>
            </p:cNvCxnSpPr>
            <p:nvPr/>
          </p:nvCxnSpPr>
          <p:spPr>
            <a:xfrm>
              <a:off x="3782472" y="2680127"/>
              <a:ext cx="1102272" cy="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1" idx="6"/>
              <a:endCxn id="12" idx="2"/>
            </p:cNvCxnSpPr>
            <p:nvPr/>
          </p:nvCxnSpPr>
          <p:spPr>
            <a:xfrm>
              <a:off x="5424744" y="2680127"/>
              <a:ext cx="1241418" cy="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2" idx="6"/>
              <a:endCxn id="13" idx="2"/>
            </p:cNvCxnSpPr>
            <p:nvPr/>
          </p:nvCxnSpPr>
          <p:spPr>
            <a:xfrm>
              <a:off x="7206162" y="2680127"/>
              <a:ext cx="1102272" cy="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3" idx="6"/>
              <a:endCxn id="14" idx="2"/>
            </p:cNvCxnSpPr>
            <p:nvPr/>
          </p:nvCxnSpPr>
          <p:spPr>
            <a:xfrm>
              <a:off x="8848434" y="2680127"/>
              <a:ext cx="1102274" cy="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4" idx="6"/>
            </p:cNvCxnSpPr>
            <p:nvPr/>
          </p:nvCxnSpPr>
          <p:spPr>
            <a:xfrm>
              <a:off x="10490708" y="2680127"/>
              <a:ext cx="468000" cy="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9" idx="4"/>
            </p:cNvCxnSpPr>
            <p:nvPr/>
          </p:nvCxnSpPr>
          <p:spPr>
            <a:xfrm flipV="1">
              <a:off x="1870200" y="2950127"/>
              <a:ext cx="0" cy="79200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10" idx="4"/>
            </p:cNvCxnSpPr>
            <p:nvPr/>
          </p:nvCxnSpPr>
          <p:spPr>
            <a:xfrm flipV="1">
              <a:off x="3512472" y="2950127"/>
              <a:ext cx="0" cy="79200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11" idx="4"/>
            </p:cNvCxnSpPr>
            <p:nvPr/>
          </p:nvCxnSpPr>
          <p:spPr>
            <a:xfrm flipV="1">
              <a:off x="5154744" y="2950127"/>
              <a:ext cx="0" cy="79200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3" idx="4"/>
            </p:cNvCxnSpPr>
            <p:nvPr/>
          </p:nvCxnSpPr>
          <p:spPr>
            <a:xfrm flipV="1">
              <a:off x="8578434" y="2950127"/>
              <a:ext cx="0" cy="79200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endCxn id="14" idx="0"/>
            </p:cNvCxnSpPr>
            <p:nvPr/>
          </p:nvCxnSpPr>
          <p:spPr>
            <a:xfrm flipH="1">
              <a:off x="10220708" y="1632283"/>
              <a:ext cx="900" cy="777844"/>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9" idx="2"/>
            </p:cNvCxnSpPr>
            <p:nvPr/>
          </p:nvCxnSpPr>
          <p:spPr>
            <a:xfrm>
              <a:off x="497928" y="2680127"/>
              <a:ext cx="1102272" cy="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矩形 26">
                  <a:extLst>
                    <a:ext uri="{FF2B5EF4-FFF2-40B4-BE49-F238E27FC236}">
                      <ele attr="{502FAB9B-6FF9-4D12-BFF6-A9ED8CAB7359}"/>
                    </a:ext>
                  </a:extLst>
                </p:cNvPr>
                <p:cNvSpPr/>
                <p:nvPr/>
              </p:nvSpPr>
              <p:spPr>
                <a:xfrm>
                  <a:off x="1651359" y="2054951"/>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h</m:t>
                            </m:r>
                          </m:e>
                          <m:sub>
                            <m:r>
                              <a:rPr lang="en-US" altLang="zh-CN" b="0" i="1" smtClean="0">
                                <a:solidFill>
                                  <a:srgbClr val="000000"/>
                                </a:solidFill>
                                <a:latin typeface="Cambria Math" panose="02040503050406030204" pitchFamily="18" charset="0"/>
                                <a:ea typeface="微软雅黑" panose="020B0503020204020204" pitchFamily="34" charset="-122"/>
                              </a:rPr>
                              <m:t>1</m:t>
                            </m:r>
                          </m:sub>
                        </m:sSub>
                      </m:oMath>
                    </m:oMathPara>
                  </a14:m>
                  <a:endParaRPr lang="zh-CN" altLang="en-US" dirty="0"/>
                </a:p>
              </p:txBody>
            </p:sp>
          </mc:Choice>
          <mc:Fallback>
            <p:sp>
              <p:nvSpPr>
                <p:cNvPr id="27" name="矩形 26"/>
                <p:cNvSpPr>
                  <a:spLocks noRot="1" noChangeAspect="1" noMove="1" noResize="1" noEditPoints="1" noAdjustHandles="1" noChangeArrowheads="1" noChangeShapeType="1" noTextEdit="1"/>
                </p:cNvSpPr>
                <p:nvPr/>
              </p:nvSpPr>
              <p:spPr>
                <a:xfrm>
                  <a:off x="1651359" y="2054951"/>
                  <a:ext cx="477438" cy="369332"/>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8" name="矩形 27">
                  <a:extLst>
                    <a:ext uri="{FF2B5EF4-FFF2-40B4-BE49-F238E27FC236}">
                      <ele attr="{D57DD00C-87CA-43FE-863E-6EAB1521B833}"/>
                    </a:ext>
                  </a:extLst>
                </p:cNvPr>
                <p:cNvSpPr/>
                <p:nvPr/>
              </p:nvSpPr>
              <p:spPr>
                <a:xfrm>
                  <a:off x="3285649" y="2054951"/>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h</m:t>
                            </m:r>
                          </m:e>
                          <m:sub>
                            <m:r>
                              <a:rPr lang="en-US" altLang="zh-CN" b="0" i="1" smtClean="0">
                                <a:solidFill>
                                  <a:srgbClr val="000000"/>
                                </a:solidFill>
                                <a:latin typeface="Cambria Math" panose="02040503050406030204" pitchFamily="18" charset="0"/>
                                <a:ea typeface="微软雅黑" panose="020B0503020204020204" pitchFamily="34" charset="-122"/>
                              </a:rPr>
                              <m:t>2</m:t>
                            </m:r>
                          </m:sub>
                        </m:sSub>
                      </m:oMath>
                    </m:oMathPara>
                  </a14:m>
                  <a:endParaRPr lang="zh-CN" altLang="en-US" dirty="0"/>
                </a:p>
              </p:txBody>
            </p:sp>
          </mc:Choice>
          <mc:Fallback>
            <p:sp>
              <p:nvSpPr>
                <p:cNvPr id="28" name="矩形 27"/>
                <p:cNvSpPr>
                  <a:spLocks noRot="1" noChangeAspect="1" noMove="1" noResize="1" noEditPoints="1" noAdjustHandles="1" noChangeArrowheads="1" noChangeShapeType="1" noTextEdit="1"/>
                </p:cNvSpPr>
                <p:nvPr/>
              </p:nvSpPr>
              <p:spPr>
                <a:xfrm>
                  <a:off x="3285649" y="2054951"/>
                  <a:ext cx="482761" cy="36933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9" name="矩形 28">
                  <a:extLst>
                    <a:ext uri="{FF2B5EF4-FFF2-40B4-BE49-F238E27FC236}">
                      <ele attr="{86F56C2E-F052-4580-BAB3-30AC265E2345}"/>
                    </a:ext>
                  </a:extLst>
                </p:cNvPr>
                <p:cNvSpPr/>
                <p:nvPr/>
              </p:nvSpPr>
              <p:spPr>
                <a:xfrm>
                  <a:off x="4925262" y="2054951"/>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h</m:t>
                            </m:r>
                          </m:e>
                          <m:sub>
                            <m:r>
                              <a:rPr lang="en-US" altLang="zh-CN" b="0" i="1" smtClean="0">
                                <a:solidFill>
                                  <a:srgbClr val="000000"/>
                                </a:solidFill>
                                <a:latin typeface="Cambria Math" panose="02040503050406030204" pitchFamily="18" charset="0"/>
                                <a:ea typeface="微软雅黑" panose="020B0503020204020204" pitchFamily="34" charset="-122"/>
                              </a:rPr>
                              <m:t>3</m:t>
                            </m:r>
                          </m:sub>
                        </m:sSub>
                      </m:oMath>
                    </m:oMathPara>
                  </a14:m>
                  <a:endParaRPr lang="zh-CN" altLang="en-US" dirty="0"/>
                </a:p>
              </p:txBody>
            </p:sp>
          </mc:Choice>
          <mc:Fallback>
            <p:sp>
              <p:nvSpPr>
                <p:cNvPr id="29" name="矩形 28"/>
                <p:cNvSpPr>
                  <a:spLocks noRot="1" noChangeAspect="1" noMove="1" noResize="1" noEditPoints="1" noAdjustHandles="1" noChangeArrowheads="1" noChangeShapeType="1" noTextEdit="1"/>
                </p:cNvSpPr>
                <p:nvPr/>
              </p:nvSpPr>
              <p:spPr>
                <a:xfrm>
                  <a:off x="4925262" y="2054951"/>
                  <a:ext cx="482761" cy="369332"/>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0" name="矩形 29">
                  <a:extLst>
                    <a:ext uri="{FF2B5EF4-FFF2-40B4-BE49-F238E27FC236}">
                      <ele attr="{AF28DCCD-EDC9-49E3-A2EF-84044374C8BF}"/>
                    </a:ext>
                  </a:extLst>
                </p:cNvPr>
                <p:cNvSpPr/>
                <p:nvPr/>
              </p:nvSpPr>
              <p:spPr>
                <a:xfrm>
                  <a:off x="6717321" y="2054951"/>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h</m:t>
                            </m:r>
                          </m:e>
                          <m:sub>
                            <m:r>
                              <a:rPr lang="en-US" altLang="zh-CN" b="0" i="1" smtClean="0">
                                <a:solidFill>
                                  <a:srgbClr val="000000"/>
                                </a:solidFill>
                                <a:latin typeface="Cambria Math" panose="02040503050406030204" pitchFamily="18" charset="0"/>
                                <a:ea typeface="微软雅黑" panose="020B0503020204020204" pitchFamily="34" charset="-122"/>
                              </a:rPr>
                              <m:t>4</m:t>
                            </m:r>
                          </m:sub>
                        </m:sSub>
                      </m:oMath>
                    </m:oMathPara>
                  </a14:m>
                  <a:endParaRPr lang="zh-CN" altLang="en-US" dirty="0"/>
                </a:p>
              </p:txBody>
            </p:sp>
          </mc:Choice>
          <mc:Fallback>
            <p:sp>
              <p:nvSpPr>
                <p:cNvPr id="30" name="矩形 29"/>
                <p:cNvSpPr>
                  <a:spLocks noRot="1" noChangeAspect="1" noMove="1" noResize="1" noEditPoints="1" noAdjustHandles="1" noChangeArrowheads="1" noChangeShapeType="1" noTextEdit="1"/>
                </p:cNvSpPr>
                <p:nvPr/>
              </p:nvSpPr>
              <p:spPr>
                <a:xfrm>
                  <a:off x="6717321" y="2054951"/>
                  <a:ext cx="482761" cy="369332"/>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1" name="矩形 30">
                  <a:extLst>
                    <a:ext uri="{FF2B5EF4-FFF2-40B4-BE49-F238E27FC236}">
                      <ele attr="{2DF44EDC-3F3D-43AA-A2C7-CEBB9D3CEA30}"/>
                    </a:ext>
                  </a:extLst>
                </p:cNvPr>
                <p:cNvSpPr/>
                <p:nvPr/>
              </p:nvSpPr>
              <p:spPr>
                <a:xfrm>
                  <a:off x="8349654" y="2054951"/>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h</m:t>
                            </m:r>
                          </m:e>
                          <m:sub>
                            <m:r>
                              <a:rPr lang="en-US" altLang="zh-CN" b="0" i="1" smtClean="0">
                                <a:solidFill>
                                  <a:srgbClr val="000000"/>
                                </a:solidFill>
                                <a:latin typeface="Cambria Math" panose="02040503050406030204" pitchFamily="18" charset="0"/>
                                <a:ea typeface="微软雅黑" panose="020B0503020204020204" pitchFamily="34" charset="-122"/>
                              </a:rPr>
                              <m:t>5</m:t>
                            </m:r>
                          </m:sub>
                        </m:sSub>
                      </m:oMath>
                    </m:oMathPara>
                  </a14:m>
                  <a:endParaRPr lang="zh-CN" altLang="en-US" dirty="0"/>
                </a:p>
              </p:txBody>
            </p:sp>
          </mc:Choice>
          <mc:Fallback>
            <p:sp>
              <p:nvSpPr>
                <p:cNvPr id="31" name="矩形 30"/>
                <p:cNvSpPr>
                  <a:spLocks noRot="1" noChangeAspect="1" noMove="1" noResize="1" noEditPoints="1" noAdjustHandles="1" noChangeArrowheads="1" noChangeShapeType="1" noTextEdit="1"/>
                </p:cNvSpPr>
                <p:nvPr/>
              </p:nvSpPr>
              <p:spPr>
                <a:xfrm>
                  <a:off x="8349654" y="2054951"/>
                  <a:ext cx="482760" cy="369332"/>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2" name="矩形 31">
                  <a:extLst>
                    <a:ext uri="{FF2B5EF4-FFF2-40B4-BE49-F238E27FC236}">
                      <ele attr="{2E21C7E3-7604-4C94-BF31-160DECF3ADEE}"/>
                    </a:ext>
                  </a:extLst>
                </p:cNvPr>
                <p:cNvSpPr/>
                <p:nvPr/>
              </p:nvSpPr>
              <p:spPr>
                <a:xfrm>
                  <a:off x="9788103" y="2054951"/>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h</m:t>
                            </m:r>
                          </m:e>
                          <m:sub>
                            <m:r>
                              <a:rPr lang="en-US" altLang="zh-CN" b="0" i="1" smtClean="0">
                                <a:solidFill>
                                  <a:srgbClr val="000000"/>
                                </a:solidFill>
                                <a:latin typeface="Cambria Math" panose="02040503050406030204" pitchFamily="18" charset="0"/>
                                <a:ea typeface="微软雅黑" panose="020B0503020204020204" pitchFamily="34" charset="-122"/>
                              </a:rPr>
                              <m:t>6</m:t>
                            </m:r>
                          </m:sub>
                        </m:sSub>
                      </m:oMath>
                    </m:oMathPara>
                  </a14:m>
                  <a:endParaRPr lang="zh-CN" altLang="en-US" dirty="0"/>
                </a:p>
              </p:txBody>
            </p:sp>
          </mc:Choice>
          <mc:Fallback>
            <p:sp>
              <p:nvSpPr>
                <p:cNvPr id="32" name="矩形 31"/>
                <p:cNvSpPr>
                  <a:spLocks noRot="1" noChangeAspect="1" noMove="1" noResize="1" noEditPoints="1" noAdjustHandles="1" noChangeArrowheads="1" noChangeShapeType="1" noTextEdit="1"/>
                </p:cNvSpPr>
                <p:nvPr/>
              </p:nvSpPr>
              <p:spPr>
                <a:xfrm>
                  <a:off x="9788103" y="2054951"/>
                  <a:ext cx="482760" cy="369332"/>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3" name="矩形 32">
                  <a:extLst>
                    <a:ext uri="{FF2B5EF4-FFF2-40B4-BE49-F238E27FC236}">
                      <ele attr="{A682888D-717C-41E4-99F7-983096DB3B0A}"/>
                    </a:ext>
                  </a:extLst>
                </p:cNvPr>
                <p:cNvSpPr/>
                <p:nvPr/>
              </p:nvSpPr>
              <p:spPr>
                <a:xfrm>
                  <a:off x="149996" y="2471637"/>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00000"/>
                            </a:solidFill>
                            <a:latin typeface="Cambria Math" panose="02040503050406030204" pitchFamily="18" charset="0"/>
                            <a:ea typeface="微软雅黑" panose="020B0503020204020204" pitchFamily="34" charset="-122"/>
                          </a:rPr>
                          <m:t>𝑥</m:t>
                        </m:r>
                      </m:oMath>
                    </m:oMathPara>
                  </a14:m>
                  <a:endParaRPr lang="zh-CN" altLang="en-US" dirty="0"/>
                </a:p>
              </p:txBody>
            </p:sp>
          </mc:Choice>
          <mc:Fallback>
            <p:sp>
              <p:nvSpPr>
                <p:cNvPr id="33" name="矩形 32"/>
                <p:cNvSpPr>
                  <a:spLocks noRot="1" noChangeAspect="1" noMove="1" noResize="1" noEditPoints="1" noAdjustHandles="1" noChangeArrowheads="1" noChangeShapeType="1" noTextEdit="1"/>
                </p:cNvSpPr>
                <p:nvPr/>
              </p:nvSpPr>
              <p:spPr>
                <a:xfrm>
                  <a:off x="149996" y="2471637"/>
                  <a:ext cx="377603" cy="369332"/>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4" name="矩形 33">
                  <a:extLst>
                    <a:ext uri="{FF2B5EF4-FFF2-40B4-BE49-F238E27FC236}">
                      <ele attr="{BF261B3B-D2B9-462E-BA55-0838744EC0EB}"/>
                    </a:ext>
                  </a:extLst>
                </p:cNvPr>
                <p:cNvSpPr/>
                <p:nvPr/>
              </p:nvSpPr>
              <p:spPr>
                <a:xfrm>
                  <a:off x="10880115" y="2471637"/>
                  <a:ext cx="11952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rgbClr val="000000"/>
                            </a:solidFill>
                            <a:latin typeface="Cambria Math" panose="02040503050406030204" pitchFamily="18" charset="0"/>
                            <a:ea typeface="微软雅黑" panose="020B0503020204020204" pitchFamily="34" charset="-122"/>
                          </a:rPr>
                          <m:t>𝑓</m:t>
                        </m:r>
                        <m:d>
                          <m:dPr>
                            <m:ctrlPr>
                              <a:rPr lang="en-US" altLang="zh-CN" i="1">
                                <a:solidFill>
                                  <a:srgbClr val="000000"/>
                                </a:solidFill>
                                <a:latin typeface="Cambria Math" panose="02040503050406030204" pitchFamily="18" charset="0"/>
                                <a:ea typeface="微软雅黑" panose="020B0503020204020204" pitchFamily="34" charset="-122"/>
                              </a:rPr>
                            </m:ctrlPr>
                          </m:dPr>
                          <m:e>
                            <m:r>
                              <a:rPr lang="en-US" altLang="zh-CN" i="1">
                                <a:solidFill>
                                  <a:srgbClr val="000000"/>
                                </a:solidFill>
                                <a:latin typeface="Cambria Math" panose="02040503050406030204" pitchFamily="18" charset="0"/>
                                <a:ea typeface="微软雅黑" panose="020B0503020204020204" pitchFamily="34" charset="-122"/>
                              </a:rPr>
                              <m:t>𝑥</m:t>
                            </m:r>
                            <m:r>
                              <a:rPr lang="en-US" altLang="zh-CN" i="1">
                                <a:solidFill>
                                  <a:srgbClr val="000000"/>
                                </a:solidFill>
                                <a:latin typeface="Cambria Math" panose="02040503050406030204" pitchFamily="18" charset="0"/>
                                <a:ea typeface="微软雅黑" panose="020B0503020204020204" pitchFamily="34" charset="-122"/>
                              </a:rPr>
                              <m:t>;</m:t>
                            </m:r>
                            <m:r>
                              <a:rPr lang="en-US" altLang="zh-CN" i="1">
                                <a:solidFill>
                                  <a:srgbClr val="000000"/>
                                </a:solidFill>
                                <a:latin typeface="Cambria Math" panose="02040503050406030204" pitchFamily="18" charset="0"/>
                                <a:ea typeface="微软雅黑" panose="020B0503020204020204" pitchFamily="34" charset="-122"/>
                              </a:rPr>
                              <m:t>𝑤</m:t>
                            </m:r>
                            <m:r>
                              <a:rPr lang="en-US" altLang="zh-CN" i="1">
                                <a:solidFill>
                                  <a:srgbClr val="000000"/>
                                </a:solidFill>
                                <a:latin typeface="Cambria Math" panose="02040503050406030204" pitchFamily="18" charset="0"/>
                                <a:ea typeface="微软雅黑" panose="020B0503020204020204" pitchFamily="34" charset="-122"/>
                              </a:rPr>
                              <m:t>,</m:t>
                            </m:r>
                            <m:r>
                              <a:rPr lang="en-US" altLang="zh-CN" i="1">
                                <a:solidFill>
                                  <a:srgbClr val="000000"/>
                                </a:solidFill>
                                <a:latin typeface="Cambria Math" panose="02040503050406030204" pitchFamily="18" charset="0"/>
                                <a:ea typeface="微软雅黑" panose="020B0503020204020204" pitchFamily="34" charset="-122"/>
                              </a:rPr>
                              <m:t>𝑏</m:t>
                            </m:r>
                          </m:e>
                        </m:d>
                      </m:oMath>
                    </m:oMathPara>
                  </a14:m>
                  <a:endParaRPr lang="zh-CN" altLang="en-US" dirty="0"/>
                </a:p>
              </p:txBody>
            </p:sp>
          </mc:Choice>
          <mc:Fallback>
            <p:sp>
              <p:nvSpPr>
                <p:cNvPr id="34" name="矩形 33"/>
                <p:cNvSpPr>
                  <a:spLocks noRot="1" noChangeAspect="1" noMove="1" noResize="1" noEditPoints="1" noAdjustHandles="1" noChangeArrowheads="1" noChangeShapeType="1" noTextEdit="1"/>
                </p:cNvSpPr>
                <p:nvPr/>
              </p:nvSpPr>
              <p:spPr>
                <a:xfrm>
                  <a:off x="10880115" y="2471637"/>
                  <a:ext cx="1195263" cy="369332"/>
                </a:xfrm>
                <a:prstGeom prst="rect">
                  <a:avLst/>
                </a:prstGeom>
                <a:blipFill rotWithShape="1">
                  <a:blip r:embed="rId9"/>
                  <a:stretch>
                    <a:fillRect b="-1311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5" name="矩形 34">
                  <a:extLst>
                    <a:ext uri="{FF2B5EF4-FFF2-40B4-BE49-F238E27FC236}">
                      <ele attr="{E6C96581-7D6C-4635-B73C-16A760CE5F6C}"/>
                    </a:ext>
                  </a:extLst>
                </p:cNvPr>
                <p:cNvSpPr/>
                <p:nvPr/>
              </p:nvSpPr>
              <p:spPr>
                <a:xfrm>
                  <a:off x="1647567" y="3676558"/>
                  <a:ext cx="4238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00000"/>
                            </a:solidFill>
                            <a:latin typeface="Cambria Math" panose="02040503050406030204" pitchFamily="18" charset="0"/>
                            <a:ea typeface="微软雅黑" panose="020B0503020204020204" pitchFamily="34" charset="-122"/>
                          </a:rPr>
                          <m:t>𝑤</m:t>
                        </m:r>
                      </m:oMath>
                    </m:oMathPara>
                  </a14:m>
                  <a:endParaRPr lang="zh-CN" altLang="en-US" dirty="0"/>
                </a:p>
              </p:txBody>
            </p:sp>
          </mc:Choice>
          <mc:Fallback>
            <p:sp>
              <p:nvSpPr>
                <p:cNvPr id="35" name="矩形 34"/>
                <p:cNvSpPr>
                  <a:spLocks noRot="1" noChangeAspect="1" noMove="1" noResize="1" noEditPoints="1" noAdjustHandles="1" noChangeArrowheads="1" noChangeShapeType="1" noTextEdit="1"/>
                </p:cNvSpPr>
                <p:nvPr/>
              </p:nvSpPr>
              <p:spPr>
                <a:xfrm>
                  <a:off x="1647567" y="3676558"/>
                  <a:ext cx="423834" cy="369332"/>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6" name="矩形 35">
                  <a:extLst>
                    <a:ext uri="{FF2B5EF4-FFF2-40B4-BE49-F238E27FC236}">
                      <ele attr="{BC03F644-D4F8-4F7D-8C0E-1B831A59B1A6}"/>
                    </a:ext>
                  </a:extLst>
                </p:cNvPr>
                <p:cNvSpPr/>
                <p:nvPr/>
              </p:nvSpPr>
              <p:spPr>
                <a:xfrm>
                  <a:off x="3319655" y="3676558"/>
                  <a:ext cx="3772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panose="02040503050406030204" pitchFamily="18" charset="0"/>
                            <a:ea typeface="微软雅黑" panose="020B0503020204020204" pitchFamily="34" charset="-122"/>
                          </a:rPr>
                          <m:t>𝑏</m:t>
                        </m:r>
                      </m:oMath>
                    </m:oMathPara>
                  </a14:m>
                  <a:endParaRPr lang="zh-CN" altLang="en-US" dirty="0"/>
                </a:p>
              </p:txBody>
            </p:sp>
          </mc:Choice>
          <mc:Fallback>
            <p:sp>
              <p:nvSpPr>
                <p:cNvPr id="36" name="矩形 35"/>
                <p:cNvSpPr>
                  <a:spLocks noRot="1" noChangeAspect="1" noMove="1" noResize="1" noEditPoints="1" noAdjustHandles="1" noChangeArrowheads="1" noChangeShapeType="1" noTextEdit="1"/>
                </p:cNvSpPr>
                <p:nvPr/>
              </p:nvSpPr>
              <p:spPr>
                <a:xfrm>
                  <a:off x="3319655" y="3676558"/>
                  <a:ext cx="377283" cy="369332"/>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7" name="矩形 36">
                  <a:extLst>
                    <a:ext uri="{FF2B5EF4-FFF2-40B4-BE49-F238E27FC236}">
                      <ele attr="{C36235B3-E80A-4F3B-8AA6-B187DC47974C}"/>
                    </a:ext>
                  </a:extLst>
                </p:cNvPr>
                <p:cNvSpPr/>
                <p:nvPr/>
              </p:nvSpPr>
              <p:spPr>
                <a:xfrm>
                  <a:off x="4913009" y="3676558"/>
                  <a:ext cx="5485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panose="02040503050406030204" pitchFamily="18" charset="0"/>
                            <a:ea typeface="微软雅黑" panose="020B0503020204020204" pitchFamily="34" charset="-122"/>
                          </a:rPr>
                          <m:t>−1</m:t>
                        </m:r>
                      </m:oMath>
                    </m:oMathPara>
                  </a14:m>
                  <a:endParaRPr lang="zh-CN" altLang="en-US" dirty="0"/>
                </a:p>
              </p:txBody>
            </p:sp>
          </mc:Choice>
          <mc:Fallback>
            <p:sp>
              <p:nvSpPr>
                <p:cNvPr id="37" name="矩形 36"/>
                <p:cNvSpPr>
                  <a:spLocks noRot="1" noChangeAspect="1" noMove="1" noResize="1" noEditPoints="1" noAdjustHandles="1" noChangeArrowheads="1" noChangeShapeType="1" noTextEdit="1"/>
                </p:cNvSpPr>
                <p:nvPr/>
              </p:nvSpPr>
              <p:spPr>
                <a:xfrm>
                  <a:off x="4913009" y="3676558"/>
                  <a:ext cx="548548" cy="369332"/>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8" name="矩形 37">
                  <a:extLst>
                    <a:ext uri="{FF2B5EF4-FFF2-40B4-BE49-F238E27FC236}">
                      <ele attr="{07FD5592-3392-4D5C-9206-D61F911C0B97}"/>
                    </a:ext>
                  </a:extLst>
                </p:cNvPr>
                <p:cNvSpPr/>
                <p:nvPr/>
              </p:nvSpPr>
              <p:spPr>
                <a:xfrm>
                  <a:off x="8390072" y="3676558"/>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p:sp>
              <p:nvSpPr>
                <p:cNvPr id="38" name="矩形 37"/>
                <p:cNvSpPr>
                  <a:spLocks noRot="1" noChangeAspect="1" noMove="1" noResize="1" noEditPoints="1" noAdjustHandles="1" noChangeArrowheads="1" noChangeShapeType="1" noTextEdit="1"/>
                </p:cNvSpPr>
                <p:nvPr/>
              </p:nvSpPr>
              <p:spPr>
                <a:xfrm>
                  <a:off x="8390072" y="3676558"/>
                  <a:ext cx="375423" cy="369332"/>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9" name="矩形 38">
                  <a:extLst>
                    <a:ext uri="{FF2B5EF4-FFF2-40B4-BE49-F238E27FC236}">
                      <ele attr="{C55DA6AB-BDF1-4690-A015-F3AD58E3555A}"/>
                    </a:ext>
                  </a:extLst>
                </p:cNvPr>
                <p:cNvSpPr/>
                <p:nvPr/>
              </p:nvSpPr>
              <p:spPr>
                <a:xfrm>
                  <a:off x="10028669" y="131188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panose="02040503050406030204" pitchFamily="18" charset="0"/>
                            <a:ea typeface="微软雅黑" panose="020B0503020204020204" pitchFamily="34" charset="-122"/>
                          </a:rPr>
                          <m:t>1</m:t>
                        </m:r>
                      </m:oMath>
                    </m:oMathPara>
                  </a14:m>
                  <a:endParaRPr lang="zh-CN" altLang="en-US" dirty="0"/>
                </a:p>
              </p:txBody>
            </p:sp>
          </mc:Choice>
          <mc:Fallback>
            <p:sp>
              <p:nvSpPr>
                <p:cNvPr id="39" name="矩形 38"/>
                <p:cNvSpPr>
                  <a:spLocks noRot="1" noChangeAspect="1" noMove="1" noResize="1" noEditPoints="1" noAdjustHandles="1" noChangeArrowheads="1" noChangeShapeType="1" noTextEdit="1"/>
                </p:cNvSpPr>
                <p:nvPr/>
              </p:nvSpPr>
              <p:spPr>
                <a:xfrm>
                  <a:off x="10028669" y="1311883"/>
                  <a:ext cx="375423" cy="369332"/>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0" name="矩形 39">
                  <a:extLst>
                    <a:ext uri="{FF2B5EF4-FFF2-40B4-BE49-F238E27FC236}">
                      <ele attr="{EEA5D054-A179-474C-9B8C-82107AE606FF}"/>
                    </a:ext>
                  </a:extLst>
                </p:cNvPr>
                <p:cNvSpPr/>
                <p:nvPr/>
              </p:nvSpPr>
              <p:spPr>
                <a:xfrm>
                  <a:off x="490699" y="2780997"/>
                  <a:ext cx="989262" cy="8067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1600" i="1" kern="0" smtClean="0">
                                <a:solidFill>
                                  <a:srgbClr val="000000"/>
                                </a:solidFill>
                                <a:latin typeface="Cambria Math" panose="02040503050406030204" pitchFamily="18" charset="0"/>
                                <a:ea typeface="微软雅黑" panose="020B0503020204020204" pitchFamily="34" charset="-122"/>
                              </a:rPr>
                            </m:ctrlPr>
                          </m:fPr>
                          <m:num>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i="1">
                                    <a:solidFill>
                                      <a:srgbClr val="000000"/>
                                    </a:solidFill>
                                    <a:latin typeface="Cambria Math" panose="02040503050406030204" pitchFamily="18" charset="0"/>
                                    <a:ea typeface="微软雅黑" panose="020B0503020204020204" pitchFamily="34" charset="-122"/>
                                  </a:rPr>
                                  <m:t>1</m:t>
                                </m:r>
                              </m:sub>
                            </m:sSub>
                            <m:r>
                              <m:rPr>
                                <m:nor/>
                              </m:rPr>
                              <a:rPr lang="zh-CN" altLang="en-US" sz="1600" dirty="0"/>
                              <m:t> </m:t>
                            </m:r>
                          </m:num>
                          <m:den>
                            <m:r>
                              <a:rPr lang="zh-CN" altLang="en-US" sz="1600" i="1" kern="0">
                                <a:solidFill>
                                  <a:srgbClr val="000000"/>
                                </a:solidFill>
                                <a:latin typeface="Cambria Math" panose="02040503050406030204" pitchFamily="18" charset="0"/>
                                <a:ea typeface="微软雅黑" panose="020B0503020204020204" pitchFamily="34" charset="-122"/>
                              </a:rPr>
                              <m:t>𝜕</m:t>
                            </m:r>
                            <m:r>
                              <a:rPr lang="en-US" altLang="zh-CN" sz="1600" i="1" kern="0">
                                <a:solidFill>
                                  <a:srgbClr val="000000"/>
                                </a:solidFill>
                                <a:latin typeface="Cambria Math" panose="02040503050406030204" pitchFamily="18" charset="0"/>
                                <a:ea typeface="微软雅黑" panose="020B0503020204020204" pitchFamily="34" charset="-122"/>
                              </a:rPr>
                              <m:t>𝑥</m:t>
                            </m:r>
                          </m:den>
                        </m:f>
                        <m:r>
                          <a:rPr lang="en-US" altLang="zh-CN" sz="1600" b="0" i="1" kern="0" smtClean="0">
                            <a:solidFill>
                              <a:srgbClr val="000000"/>
                            </a:solidFill>
                            <a:latin typeface="Cambria Math" panose="02040503050406030204" pitchFamily="18" charset="0"/>
                            <a:ea typeface="微软雅黑" panose="020B0503020204020204" pitchFamily="34" charset="-122"/>
                          </a:rPr>
                          <m:t>=</m:t>
                        </m:r>
                        <m:r>
                          <a:rPr lang="en-US" altLang="zh-CN" sz="1600" b="0" i="1" kern="0" smtClean="0">
                            <a:solidFill>
                              <a:srgbClr val="000000"/>
                            </a:solidFill>
                            <a:latin typeface="Cambria Math" panose="02040503050406030204" pitchFamily="18" charset="0"/>
                            <a:ea typeface="微软雅黑" panose="020B0503020204020204" pitchFamily="34" charset="-122"/>
                          </a:rPr>
                          <m:t>𝑤</m:t>
                        </m:r>
                      </m:oMath>
                    </m:oMathPara>
                  </a14:m>
                  <a:endParaRPr lang="en-US" altLang="zh-CN" sz="1600" b="0" i="1" kern="0" dirty="0">
                    <a:solidFill>
                      <a:srgbClr val="000000"/>
                    </a:solidFill>
                    <a:latin typeface="Cambria Math" panose="02040503050406030204" pitchFamily="18" charset="0"/>
                    <a:ea typeface="微软雅黑" panose="020B0503020204020204" pitchFamily="34" charset="-122"/>
                  </a:endParaRPr>
                </a:p>
                <a:p>
                  <a:r>
                    <a:rPr lang="en-US" altLang="zh-CN" sz="1600" kern="0" dirty="0">
                      <a:solidFill>
                        <a:srgbClr val="000000"/>
                      </a:solidFill>
                      <a:ea typeface="微软雅黑" panose="020B0503020204020204" pitchFamily="34" charset="-122"/>
                    </a:rPr>
                    <a:t>     </a:t>
                  </a:r>
                  <a:r>
                    <a:rPr lang="en-US" altLang="zh-CN" sz="1200" kern="0" dirty="0">
                      <a:solidFill>
                        <a:srgbClr val="000000"/>
                      </a:solidFill>
                      <a:ea typeface="微软雅黑" panose="020B0503020204020204" pitchFamily="34" charset="-122"/>
                    </a:rPr>
                    <a:t> </a:t>
                  </a:r>
                  <a:r>
                    <a:rPr lang="en-US" altLang="zh-CN" sz="1600" kern="0" dirty="0">
                      <a:solidFill>
                        <a:srgbClr val="000000"/>
                      </a:solidFill>
                      <a:ea typeface="微软雅黑" panose="020B0503020204020204" pitchFamily="34" charset="-122"/>
                    </a:rPr>
                    <a:t>  </a:t>
                  </a:r>
                  <a14:m>
                    <m:oMath xmlns:m="http://schemas.openxmlformats.org/officeDocument/2006/math">
                      <m:r>
                        <a:rPr lang="en-US" altLang="zh-CN" sz="1600" i="1" kern="0" smtClean="0">
                          <a:solidFill>
                            <a:srgbClr val="00B050"/>
                          </a:solidFill>
                          <a:latin typeface="Cambria Math" panose="02040503050406030204" pitchFamily="18" charset="0"/>
                          <a:ea typeface="微软雅黑" panose="020B0503020204020204" pitchFamily="34" charset="-122"/>
                        </a:rPr>
                        <m:t>=</m:t>
                      </m:r>
                      <m:r>
                        <a:rPr lang="en-US" altLang="zh-CN" sz="1600" b="0" i="1" kern="0" smtClean="0">
                          <a:solidFill>
                            <a:srgbClr val="00B050"/>
                          </a:solidFill>
                          <a:latin typeface="Cambria Math" panose="02040503050406030204" pitchFamily="18" charset="0"/>
                          <a:ea typeface="微软雅黑" panose="020B0503020204020204" pitchFamily="34" charset="-122"/>
                        </a:rPr>
                        <m:t>0</m:t>
                      </m:r>
                    </m:oMath>
                  </a14:m>
                  <a:endParaRPr lang="zh-CN" altLang="en-US" sz="1600" dirty="0"/>
                </a:p>
              </p:txBody>
            </p:sp>
          </mc:Choice>
          <mc:Fallback>
            <p:sp>
              <p:nvSpPr>
                <p:cNvPr id="40" name="矩形 39"/>
                <p:cNvSpPr>
                  <a:spLocks noRot="1" noChangeAspect="1" noMove="1" noResize="1" noEditPoints="1" noAdjustHandles="1" noChangeArrowheads="1" noChangeShapeType="1" noTextEdit="1"/>
                </p:cNvSpPr>
                <p:nvPr/>
              </p:nvSpPr>
              <p:spPr>
                <a:xfrm>
                  <a:off x="490699" y="2780997"/>
                  <a:ext cx="989262" cy="806759"/>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1" name="矩形 40">
                  <a:extLst>
                    <a:ext uri="{FF2B5EF4-FFF2-40B4-BE49-F238E27FC236}">
                      <ele attr="{687DC8A2-1E2F-4571-B098-A47137FDDE07}"/>
                    </a:ext>
                  </a:extLst>
                </p:cNvPr>
                <p:cNvSpPr/>
                <p:nvPr/>
              </p:nvSpPr>
              <p:spPr>
                <a:xfrm>
                  <a:off x="2170015" y="2735664"/>
                  <a:ext cx="1006494" cy="600805"/>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f>
                          <m:fPr>
                            <m:ctrlPr>
                              <a:rPr lang="en-US" altLang="zh-CN" sz="1600" i="1" kern="0" smtClean="0">
                                <a:solidFill>
                                  <a:srgbClr val="000000"/>
                                </a:solidFill>
                                <a:latin typeface="Cambria Math" panose="02040503050406030204" pitchFamily="18" charset="0"/>
                                <a:ea typeface="微软雅黑" panose="020B0503020204020204" pitchFamily="34" charset="-122"/>
                              </a:rPr>
                            </m:ctrlPr>
                          </m:fPr>
                          <m:num>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b="0" i="1" smtClean="0">
                                    <a:solidFill>
                                      <a:srgbClr val="000000"/>
                                    </a:solidFill>
                                    <a:latin typeface="Cambria Math" panose="02040503050406030204" pitchFamily="18" charset="0"/>
                                    <a:ea typeface="微软雅黑" panose="020B0503020204020204" pitchFamily="34" charset="-122"/>
                                  </a:rPr>
                                  <m:t>2</m:t>
                                </m:r>
                              </m:sub>
                            </m:sSub>
                            <m:r>
                              <m:rPr>
                                <m:nor/>
                              </m:rPr>
                              <a:rPr lang="zh-CN" altLang="en-US" sz="1600" dirty="0"/>
                              <m:t> </m:t>
                            </m:r>
                          </m:num>
                          <m:den>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i="1">
                                    <a:solidFill>
                                      <a:srgbClr val="000000"/>
                                    </a:solidFill>
                                    <a:latin typeface="Cambria Math" panose="02040503050406030204" pitchFamily="18" charset="0"/>
                                    <a:ea typeface="微软雅黑" panose="020B0503020204020204" pitchFamily="34" charset="-122"/>
                                  </a:rPr>
                                  <m:t>1</m:t>
                                </m:r>
                              </m:sub>
                            </m:sSub>
                            <m:r>
                              <m:rPr>
                                <m:nor/>
                              </m:rPr>
                              <a:rPr lang="zh-CN" altLang="en-US" sz="1600" dirty="0"/>
                              <m:t> </m:t>
                            </m:r>
                          </m:den>
                        </m:f>
                        <m:r>
                          <a:rPr lang="en-US" altLang="zh-CN" sz="1600" b="0" i="1" kern="0" smtClean="0">
                            <a:solidFill>
                              <a:srgbClr val="000000"/>
                            </a:solidFill>
                            <a:latin typeface="Cambria Math" panose="02040503050406030204" pitchFamily="18" charset="0"/>
                            <a:ea typeface="微软雅黑" panose="020B0503020204020204" pitchFamily="34" charset="-122"/>
                          </a:rPr>
                          <m:t>=1</m:t>
                        </m:r>
                      </m:oMath>
                    </m:oMathPara>
                  </a14:m>
                  <a:endParaRPr lang="zh-CN" altLang="en-US" sz="1600" dirty="0"/>
                </a:p>
              </p:txBody>
            </p:sp>
          </mc:Choice>
          <mc:Fallback>
            <p:sp>
              <p:nvSpPr>
                <p:cNvPr id="41" name="矩形 40"/>
                <p:cNvSpPr>
                  <a:spLocks noRot="1" noChangeAspect="1" noMove="1" noResize="1" noEditPoints="1" noAdjustHandles="1" noChangeArrowheads="1" noChangeShapeType="1" noTextEdit="1"/>
                </p:cNvSpPr>
                <p:nvPr/>
              </p:nvSpPr>
              <p:spPr>
                <a:xfrm>
                  <a:off x="2170015" y="2735664"/>
                  <a:ext cx="1006494" cy="600805"/>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2" name="矩形 41">
                  <a:extLst>
                    <a:ext uri="{FF2B5EF4-FFF2-40B4-BE49-F238E27FC236}">
                      <ele attr="{8099FD96-7901-4B25-9808-1CAF72857F68}"/>
                    </a:ext>
                  </a:extLst>
                </p:cNvPr>
                <p:cNvSpPr/>
                <p:nvPr/>
              </p:nvSpPr>
              <p:spPr>
                <a:xfrm>
                  <a:off x="495027" y="3400013"/>
                  <a:ext cx="963539" cy="8067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1600" i="1" kern="0" smtClean="0">
                                <a:solidFill>
                                  <a:srgbClr val="000000"/>
                                </a:solidFill>
                                <a:latin typeface="Cambria Math" panose="02040503050406030204" pitchFamily="18" charset="0"/>
                                <a:ea typeface="微软雅黑" panose="020B0503020204020204" pitchFamily="34" charset="-122"/>
                              </a:rPr>
                            </m:ctrlPr>
                          </m:fPr>
                          <m:num>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b="0" i="1" smtClean="0">
                                    <a:solidFill>
                                      <a:srgbClr val="000000"/>
                                    </a:solidFill>
                                    <a:latin typeface="Cambria Math" panose="02040503050406030204" pitchFamily="18" charset="0"/>
                                    <a:ea typeface="微软雅黑" panose="020B0503020204020204" pitchFamily="34" charset="-122"/>
                                  </a:rPr>
                                  <m:t>1</m:t>
                                </m:r>
                              </m:sub>
                            </m:sSub>
                            <m:r>
                              <m:rPr>
                                <m:nor/>
                              </m:rPr>
                              <a:rPr lang="zh-CN" altLang="en-US" sz="1600" dirty="0"/>
                              <m:t> </m:t>
                            </m:r>
                          </m:num>
                          <m:den>
                            <m:r>
                              <a:rPr lang="zh-CN" altLang="en-US" sz="1600" i="1" kern="0">
                                <a:solidFill>
                                  <a:srgbClr val="000000"/>
                                </a:solidFill>
                                <a:latin typeface="Cambria Math" panose="02040503050406030204" pitchFamily="18" charset="0"/>
                                <a:ea typeface="微软雅黑" panose="020B0503020204020204" pitchFamily="34" charset="-122"/>
                              </a:rPr>
                              <m:t>𝜕</m:t>
                            </m:r>
                            <m:r>
                              <a:rPr lang="en-US" altLang="zh-CN" sz="1600" i="1" kern="0">
                                <a:solidFill>
                                  <a:srgbClr val="000000"/>
                                </a:solidFill>
                                <a:latin typeface="Cambria Math" panose="02040503050406030204" pitchFamily="18" charset="0"/>
                                <a:ea typeface="微软雅黑" panose="020B0503020204020204" pitchFamily="34" charset="-122"/>
                              </a:rPr>
                              <m:t>𝑤</m:t>
                            </m:r>
                          </m:den>
                        </m:f>
                        <m:r>
                          <a:rPr lang="en-US" altLang="zh-CN" sz="1600" b="0" i="1" kern="0" smtClean="0">
                            <a:solidFill>
                              <a:srgbClr val="000000"/>
                            </a:solidFill>
                            <a:latin typeface="Cambria Math" panose="02040503050406030204" pitchFamily="18" charset="0"/>
                            <a:ea typeface="微软雅黑" panose="020B0503020204020204" pitchFamily="34" charset="-122"/>
                          </a:rPr>
                          <m:t>=</m:t>
                        </m:r>
                        <m:r>
                          <a:rPr lang="en-US" altLang="zh-CN" sz="1600" b="0" i="1" kern="0" smtClean="0">
                            <a:solidFill>
                              <a:srgbClr val="000000"/>
                            </a:solidFill>
                            <a:latin typeface="Cambria Math" panose="02040503050406030204" pitchFamily="18" charset="0"/>
                            <a:ea typeface="微软雅黑" panose="020B0503020204020204" pitchFamily="34" charset="-122"/>
                          </a:rPr>
                          <m:t>𝑥</m:t>
                        </m:r>
                      </m:oMath>
                    </m:oMathPara>
                  </a14:m>
                  <a:endParaRPr lang="en-US" altLang="zh-CN" sz="1600" b="0" i="1" kern="0" dirty="0">
                    <a:solidFill>
                      <a:srgbClr val="000000"/>
                    </a:solidFill>
                    <a:latin typeface="Cambria Math" panose="02040503050406030204" pitchFamily="18" charset="0"/>
                    <a:ea typeface="微软雅黑" panose="020B0503020204020204" pitchFamily="34" charset="-122"/>
                  </a:endParaRPr>
                </a:p>
                <a:p>
                  <a:r>
                    <a:rPr lang="en-US" altLang="zh-CN" sz="1600" kern="0" dirty="0">
                      <a:solidFill>
                        <a:srgbClr val="000000"/>
                      </a:solidFill>
                      <a:ea typeface="微软雅黑" panose="020B0503020204020204" pitchFamily="34" charset="-122"/>
                    </a:rPr>
                    <a:t>        </a:t>
                  </a:r>
                  <a14:m>
                    <m:oMath xmlns:m="http://schemas.openxmlformats.org/officeDocument/2006/math">
                      <m:r>
                        <a:rPr lang="en-US" altLang="zh-CN" sz="1600" i="1" kern="0" smtClean="0">
                          <a:solidFill>
                            <a:srgbClr val="00B050"/>
                          </a:solidFill>
                          <a:latin typeface="Cambria Math" panose="02040503050406030204" pitchFamily="18" charset="0"/>
                          <a:ea typeface="微软雅黑" panose="020B0503020204020204" pitchFamily="34" charset="-122"/>
                        </a:rPr>
                        <m:t>=</m:t>
                      </m:r>
                      <m:r>
                        <a:rPr lang="en-US" altLang="zh-CN" sz="1600" b="0" i="1" kern="0" smtClean="0">
                          <a:solidFill>
                            <a:srgbClr val="00B050"/>
                          </a:solidFill>
                          <a:latin typeface="Cambria Math" panose="02040503050406030204" pitchFamily="18" charset="0"/>
                          <a:ea typeface="微软雅黑" panose="020B0503020204020204" pitchFamily="34" charset="-122"/>
                        </a:rPr>
                        <m:t>1</m:t>
                      </m:r>
                    </m:oMath>
                  </a14:m>
                  <a:endParaRPr lang="zh-CN" altLang="en-US" sz="1600" dirty="0"/>
                </a:p>
              </p:txBody>
            </p:sp>
          </mc:Choice>
          <mc:Fallback>
            <p:sp>
              <p:nvSpPr>
                <p:cNvPr id="42" name="矩形 41"/>
                <p:cNvSpPr>
                  <a:spLocks noRot="1" noChangeAspect="1" noMove="1" noResize="1" noEditPoints="1" noAdjustHandles="1" noChangeArrowheads="1" noChangeShapeType="1" noTextEdit="1"/>
                </p:cNvSpPr>
                <p:nvPr/>
              </p:nvSpPr>
              <p:spPr>
                <a:xfrm>
                  <a:off x="495027" y="3400013"/>
                  <a:ext cx="963539" cy="806759"/>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3" name="矩形 42">
                  <a:extLst>
                    <a:ext uri="{FF2B5EF4-FFF2-40B4-BE49-F238E27FC236}">
                      <ele attr="{19452F4A-0722-41CC-94D5-C09A918316C8}"/>
                    </a:ext>
                  </a:extLst>
                </p:cNvPr>
                <p:cNvSpPr/>
                <p:nvPr/>
              </p:nvSpPr>
              <p:spPr>
                <a:xfrm>
                  <a:off x="2170291" y="3373172"/>
                  <a:ext cx="1006494" cy="560538"/>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f>
                          <m:fPr>
                            <m:ctrlPr>
                              <a:rPr lang="en-US" altLang="zh-CN" sz="1600" i="1" kern="0" smtClean="0">
                                <a:solidFill>
                                  <a:srgbClr val="000000"/>
                                </a:solidFill>
                                <a:latin typeface="Cambria Math" panose="02040503050406030204" pitchFamily="18" charset="0"/>
                                <a:ea typeface="微软雅黑" panose="020B0503020204020204" pitchFamily="34" charset="-122"/>
                              </a:rPr>
                            </m:ctrlPr>
                          </m:fPr>
                          <m:num>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b="0" i="1" smtClean="0">
                                    <a:solidFill>
                                      <a:srgbClr val="000000"/>
                                    </a:solidFill>
                                    <a:latin typeface="Cambria Math" panose="02040503050406030204" pitchFamily="18" charset="0"/>
                                    <a:ea typeface="微软雅黑" panose="020B0503020204020204" pitchFamily="34" charset="-122"/>
                                  </a:rPr>
                                  <m:t>2</m:t>
                                </m:r>
                              </m:sub>
                            </m:sSub>
                            <m:r>
                              <m:rPr>
                                <m:nor/>
                              </m:rPr>
                              <a:rPr lang="zh-CN" altLang="en-US" sz="1600" dirty="0"/>
                              <m:t> </m:t>
                            </m:r>
                          </m:num>
                          <m:den>
                            <m:r>
                              <a:rPr lang="zh-CN" altLang="en-US" sz="1600" i="1" kern="0">
                                <a:solidFill>
                                  <a:srgbClr val="000000"/>
                                </a:solidFill>
                                <a:latin typeface="Cambria Math" panose="02040503050406030204" pitchFamily="18" charset="0"/>
                                <a:ea typeface="微软雅黑" panose="020B0503020204020204" pitchFamily="34" charset="-122"/>
                              </a:rPr>
                              <m:t>𝜕</m:t>
                            </m:r>
                            <m:r>
                              <a:rPr lang="en-US" altLang="zh-CN" sz="1600" b="0" i="1" smtClean="0">
                                <a:solidFill>
                                  <a:srgbClr val="000000"/>
                                </a:solidFill>
                                <a:latin typeface="Cambria Math" panose="02040503050406030204" pitchFamily="18" charset="0"/>
                                <a:ea typeface="微软雅黑" panose="020B0503020204020204" pitchFamily="34" charset="-122"/>
                              </a:rPr>
                              <m:t>𝑏</m:t>
                            </m:r>
                            <m:r>
                              <m:rPr>
                                <m:nor/>
                              </m:rPr>
                              <a:rPr lang="zh-CN" altLang="en-US" sz="1600" dirty="0"/>
                              <m:t> </m:t>
                            </m:r>
                          </m:den>
                        </m:f>
                        <m:r>
                          <a:rPr lang="en-US" altLang="zh-CN" sz="1600" b="0" i="1" kern="0" smtClean="0">
                            <a:solidFill>
                              <a:srgbClr val="000000"/>
                            </a:solidFill>
                            <a:latin typeface="Cambria Math" panose="02040503050406030204" pitchFamily="18" charset="0"/>
                            <a:ea typeface="微软雅黑" panose="020B0503020204020204" pitchFamily="34" charset="-122"/>
                          </a:rPr>
                          <m:t>=1</m:t>
                        </m:r>
                      </m:oMath>
                    </m:oMathPara>
                  </a14:m>
                  <a:endParaRPr lang="zh-CN" altLang="en-US" sz="1600" dirty="0"/>
                </a:p>
              </p:txBody>
            </p:sp>
          </mc:Choice>
          <mc:Fallback>
            <p:sp>
              <p:nvSpPr>
                <p:cNvPr id="43" name="矩形 42"/>
                <p:cNvSpPr>
                  <a:spLocks noRot="1" noChangeAspect="1" noMove="1" noResize="1" noEditPoints="1" noAdjustHandles="1" noChangeArrowheads="1" noChangeShapeType="1" noTextEdit="1"/>
                </p:cNvSpPr>
                <p:nvPr/>
              </p:nvSpPr>
              <p:spPr>
                <a:xfrm>
                  <a:off x="2170291" y="3373172"/>
                  <a:ext cx="1006494" cy="560538"/>
                </a:xfrm>
                <a:prstGeom prst="rect">
                  <a:avLst/>
                </a:prstGeom>
                <a:blipFill rotWithShape="1">
                  <a:blip r:embed="rId1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4" name="矩形 43">
                  <a:extLst>
                    <a:ext uri="{FF2B5EF4-FFF2-40B4-BE49-F238E27FC236}">
                      <ele attr="{35211CD4-0805-4B10-8507-FFEDF2680D41}"/>
                    </a:ext>
                  </a:extLst>
                </p:cNvPr>
                <p:cNvSpPr/>
                <p:nvPr/>
              </p:nvSpPr>
              <p:spPr>
                <a:xfrm>
                  <a:off x="3764618" y="2735664"/>
                  <a:ext cx="1160381" cy="600805"/>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f>
                          <m:fPr>
                            <m:ctrlPr>
                              <a:rPr lang="en-US" altLang="zh-CN" sz="1600" i="1" kern="0" smtClean="0">
                                <a:solidFill>
                                  <a:srgbClr val="000000"/>
                                </a:solidFill>
                                <a:latin typeface="Cambria Math" panose="02040503050406030204" pitchFamily="18" charset="0"/>
                                <a:ea typeface="微软雅黑" panose="020B0503020204020204" pitchFamily="34" charset="-122"/>
                              </a:rPr>
                            </m:ctrlPr>
                          </m:fPr>
                          <m:num>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b="0" i="1" smtClean="0">
                                    <a:solidFill>
                                      <a:srgbClr val="000000"/>
                                    </a:solidFill>
                                    <a:latin typeface="Cambria Math" panose="02040503050406030204" pitchFamily="18" charset="0"/>
                                    <a:ea typeface="微软雅黑" panose="020B0503020204020204" pitchFamily="34" charset="-122"/>
                                  </a:rPr>
                                  <m:t>3</m:t>
                                </m:r>
                              </m:sub>
                            </m:sSub>
                            <m:r>
                              <m:rPr>
                                <m:nor/>
                              </m:rPr>
                              <a:rPr lang="zh-CN" altLang="en-US" sz="1600" dirty="0"/>
                              <m:t> </m:t>
                            </m:r>
                          </m:num>
                          <m:den>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b="0" i="1" smtClean="0">
                                    <a:solidFill>
                                      <a:srgbClr val="000000"/>
                                    </a:solidFill>
                                    <a:latin typeface="Cambria Math" panose="02040503050406030204" pitchFamily="18" charset="0"/>
                                    <a:ea typeface="微软雅黑" panose="020B0503020204020204" pitchFamily="34" charset="-122"/>
                                  </a:rPr>
                                  <m:t>2</m:t>
                                </m:r>
                              </m:sub>
                            </m:sSub>
                            <m:r>
                              <m:rPr>
                                <m:nor/>
                              </m:rPr>
                              <a:rPr lang="zh-CN" altLang="en-US" sz="1600" dirty="0"/>
                              <m:t> </m:t>
                            </m:r>
                          </m:den>
                        </m:f>
                        <m:r>
                          <a:rPr lang="en-US" altLang="zh-CN" sz="1600" b="0" i="1" kern="0" smtClean="0">
                            <a:solidFill>
                              <a:srgbClr val="000000"/>
                            </a:solidFill>
                            <a:latin typeface="Cambria Math" panose="02040503050406030204" pitchFamily="18" charset="0"/>
                            <a:ea typeface="微软雅黑" panose="020B0503020204020204" pitchFamily="34" charset="-122"/>
                          </a:rPr>
                          <m:t>=−1</m:t>
                        </m:r>
                      </m:oMath>
                    </m:oMathPara>
                  </a14:m>
                  <a:endParaRPr lang="zh-CN" altLang="en-US" sz="1600" dirty="0"/>
                </a:p>
              </p:txBody>
            </p:sp>
          </mc:Choice>
          <mc:Fallback>
            <p:sp>
              <p:nvSpPr>
                <p:cNvPr id="44" name="矩形 43"/>
                <p:cNvSpPr>
                  <a:spLocks noRot="1" noChangeAspect="1" noMove="1" noResize="1" noEditPoints="1" noAdjustHandles="1" noChangeArrowheads="1" noChangeShapeType="1" noTextEdit="1"/>
                </p:cNvSpPr>
                <p:nvPr/>
              </p:nvSpPr>
              <p:spPr>
                <a:xfrm>
                  <a:off x="3764618" y="2735664"/>
                  <a:ext cx="1160381" cy="600805"/>
                </a:xfrm>
                <a:prstGeom prst="rect">
                  <a:avLst/>
                </a:prstGeom>
                <a:blipFill rotWithShape="1">
                  <a:blip r:embed="rId1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5" name="矩形 44">
                  <a:extLst>
                    <a:ext uri="{FF2B5EF4-FFF2-40B4-BE49-F238E27FC236}">
                      <ele attr="{B1A058A6-6958-4577-A804-D74465412024}"/>
                    </a:ext>
                  </a:extLst>
                </p:cNvPr>
                <p:cNvSpPr/>
                <p:nvPr/>
              </p:nvSpPr>
              <p:spPr>
                <a:xfrm>
                  <a:off x="5274984" y="2735664"/>
                  <a:ext cx="1602490" cy="848309"/>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f>
                          <m:fPr>
                            <m:ctrlPr>
                              <a:rPr lang="en-US" altLang="zh-CN" sz="1600" i="1" kern="0" smtClean="0">
                                <a:solidFill>
                                  <a:srgbClr val="000000"/>
                                </a:solidFill>
                                <a:latin typeface="Cambria Math" panose="02040503050406030204" pitchFamily="18" charset="0"/>
                                <a:ea typeface="微软雅黑" panose="020B0503020204020204" pitchFamily="34" charset="-122"/>
                              </a:rPr>
                            </m:ctrlPr>
                          </m:fPr>
                          <m:num>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b="0" i="1" smtClean="0">
                                    <a:solidFill>
                                      <a:srgbClr val="000000"/>
                                    </a:solidFill>
                                    <a:latin typeface="Cambria Math" panose="02040503050406030204" pitchFamily="18" charset="0"/>
                                    <a:ea typeface="微软雅黑" panose="020B0503020204020204" pitchFamily="34" charset="-122"/>
                                  </a:rPr>
                                  <m:t>4</m:t>
                                </m:r>
                              </m:sub>
                            </m:sSub>
                            <m:r>
                              <m:rPr>
                                <m:nor/>
                              </m:rPr>
                              <a:rPr lang="zh-CN" altLang="en-US" sz="1600" dirty="0"/>
                              <m:t> </m:t>
                            </m:r>
                          </m:num>
                          <m:den>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b="0" i="1" smtClean="0">
                                    <a:solidFill>
                                      <a:srgbClr val="000000"/>
                                    </a:solidFill>
                                    <a:latin typeface="Cambria Math" panose="02040503050406030204" pitchFamily="18" charset="0"/>
                                    <a:ea typeface="微软雅黑" panose="020B0503020204020204" pitchFamily="34" charset="-122"/>
                                  </a:rPr>
                                  <m:t>3</m:t>
                                </m:r>
                              </m:sub>
                            </m:sSub>
                            <m:r>
                              <m:rPr>
                                <m:nor/>
                              </m:rPr>
                              <a:rPr lang="zh-CN" altLang="en-US" sz="1600" dirty="0"/>
                              <m:t> </m:t>
                            </m:r>
                          </m:den>
                        </m:f>
                        <m:r>
                          <a:rPr lang="en-US" altLang="zh-CN" sz="1600" b="0" i="1" kern="0" smtClean="0">
                            <a:solidFill>
                              <a:srgbClr val="000000"/>
                            </a:solidFill>
                            <a:latin typeface="Cambria Math" panose="02040503050406030204" pitchFamily="18" charset="0"/>
                            <a:ea typeface="微软雅黑" panose="020B0503020204020204" pitchFamily="34" charset="-122"/>
                          </a:rPr>
                          <m:t>=</m:t>
                        </m:r>
                        <m:func>
                          <m:funcPr>
                            <m:ctrlPr>
                              <a:rPr lang="en-US" altLang="zh-CN" sz="1600" b="0" i="1" kern="0" smtClean="0">
                                <a:solidFill>
                                  <a:srgbClr val="000000"/>
                                </a:solidFill>
                                <a:latin typeface="Cambria Math" panose="02040503050406030204" pitchFamily="18" charset="0"/>
                                <a:ea typeface="微软雅黑" panose="020B0503020204020204" pitchFamily="34" charset="-122"/>
                              </a:rPr>
                            </m:ctrlPr>
                          </m:funcPr>
                          <m:fName>
                            <m:r>
                              <m:rPr>
                                <m:sty m:val="p"/>
                              </m:rPr>
                              <a:rPr lang="en-US" altLang="zh-CN" sz="1600" b="0" i="0" kern="0" smtClean="0">
                                <a:solidFill>
                                  <a:srgbClr val="000000"/>
                                </a:solidFill>
                                <a:latin typeface="Cambria Math" panose="02040503050406030204" pitchFamily="18" charset="0"/>
                                <a:ea typeface="微软雅黑" panose="020B0503020204020204" pitchFamily="34" charset="-122"/>
                              </a:rPr>
                              <m:t>exp</m:t>
                            </m:r>
                          </m:fName>
                          <m:e>
                            <m:r>
                              <a:rPr lang="en-US" altLang="zh-CN" sz="1600" b="0" i="1" kern="0" smtClea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i="1">
                                    <a:solidFill>
                                      <a:srgbClr val="000000"/>
                                    </a:solidFill>
                                    <a:latin typeface="Cambria Math" panose="02040503050406030204" pitchFamily="18" charset="0"/>
                                    <a:ea typeface="微软雅黑" panose="020B0503020204020204" pitchFamily="34" charset="-122"/>
                                  </a:rPr>
                                  <m:t>3</m:t>
                                </m:r>
                              </m:sub>
                            </m:sSub>
                            <m:r>
                              <a:rPr lang="en-US" altLang="zh-CN" sz="1600" b="0" i="1" kern="0" smtClean="0">
                                <a:solidFill>
                                  <a:srgbClr val="000000"/>
                                </a:solidFill>
                                <a:latin typeface="Cambria Math" panose="02040503050406030204" pitchFamily="18" charset="0"/>
                                <a:ea typeface="微软雅黑" panose="020B0503020204020204" pitchFamily="34" charset="-122"/>
                              </a:rPr>
                              <m:t>)</m:t>
                            </m:r>
                          </m:e>
                        </m:func>
                      </m:oMath>
                    </m:oMathPara>
                  </a14:m>
                  <a:endParaRPr lang="en-US" altLang="zh-CN" sz="1600" b="0" i="1" kern="0" dirty="0">
                    <a:solidFill>
                      <a:srgbClr val="000000"/>
                    </a:solidFill>
                    <a:latin typeface="Cambria Math" panose="02040503050406030204" pitchFamily="18" charset="0"/>
                    <a:ea typeface="微软雅黑" panose="020B0503020204020204" pitchFamily="34" charset="-122"/>
                  </a:endParaRPr>
                </a:p>
                <a:p>
                  <a:r>
                    <a:rPr lang="en-US" altLang="zh-CN" sz="1600" kern="0" dirty="0">
                      <a:solidFill>
                        <a:srgbClr val="00B050"/>
                      </a:solidFill>
                      <a:ea typeface="微软雅黑" panose="020B0503020204020204" pitchFamily="34" charset="-122"/>
                    </a:rPr>
                    <a:t>     </a:t>
                  </a:r>
                  <a:r>
                    <a:rPr lang="en-US" altLang="zh-CN" sz="1400" kern="0" dirty="0">
                      <a:solidFill>
                        <a:srgbClr val="00B050"/>
                      </a:solidFill>
                      <a:ea typeface="微软雅黑" panose="020B0503020204020204" pitchFamily="34" charset="-122"/>
                    </a:rPr>
                    <a:t>   </a:t>
                  </a:r>
                  <a:r>
                    <a:rPr lang="en-US" altLang="zh-CN" sz="1600" kern="0" dirty="0">
                      <a:solidFill>
                        <a:srgbClr val="00B050"/>
                      </a:solidFill>
                      <a:ea typeface="微软雅黑" panose="020B0503020204020204" pitchFamily="34" charset="-122"/>
                    </a:rPr>
                    <a:t> </a:t>
                  </a:r>
                  <a14:m>
                    <m:oMath xmlns:m="http://schemas.openxmlformats.org/officeDocument/2006/math">
                      <m:r>
                        <a:rPr lang="en-US" altLang="zh-CN" sz="1600" i="1" kern="0">
                          <a:solidFill>
                            <a:srgbClr val="00B050"/>
                          </a:solidFill>
                          <a:latin typeface="Cambria Math" panose="02040503050406030204" pitchFamily="18" charset="0"/>
                          <a:ea typeface="微软雅黑" panose="020B0503020204020204" pitchFamily="34" charset="-122"/>
                        </a:rPr>
                        <m:t>=</m:t>
                      </m:r>
                      <m:r>
                        <a:rPr lang="en-US" altLang="zh-CN" sz="1600" b="0" i="1" kern="0" smtClean="0">
                          <a:solidFill>
                            <a:srgbClr val="00B050"/>
                          </a:solidFill>
                          <a:latin typeface="Cambria Math" panose="02040503050406030204" pitchFamily="18" charset="0"/>
                          <a:ea typeface="微软雅黑" panose="020B0503020204020204" pitchFamily="34" charset="-122"/>
                        </a:rPr>
                        <m:t>1</m:t>
                      </m:r>
                    </m:oMath>
                  </a14:m>
                  <a:endParaRPr lang="zh-CN" altLang="en-US" sz="1600" dirty="0">
                    <a:solidFill>
                      <a:srgbClr val="00B050"/>
                    </a:solidFill>
                  </a:endParaRPr>
                </a:p>
              </p:txBody>
            </p:sp>
          </mc:Choice>
          <mc:Fallback>
            <p:sp>
              <p:nvSpPr>
                <p:cNvPr id="45" name="矩形 44"/>
                <p:cNvSpPr>
                  <a:spLocks noRot="1" noChangeAspect="1" noMove="1" noResize="1" noEditPoints="1" noAdjustHandles="1" noChangeArrowheads="1" noChangeShapeType="1" noTextEdit="1"/>
                </p:cNvSpPr>
                <p:nvPr/>
              </p:nvSpPr>
              <p:spPr>
                <a:xfrm>
                  <a:off x="5274984" y="2735664"/>
                  <a:ext cx="1602490" cy="848309"/>
                </a:xfrm>
                <a:prstGeom prst="rect">
                  <a:avLst/>
                </a:prstGeom>
                <a:blipFill rotWithShape="1">
                  <a:blip r:embed="rId2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6" name="矩形 45">
                  <a:extLst>
                    <a:ext uri="{FF2B5EF4-FFF2-40B4-BE49-F238E27FC236}">
                      <ele attr="{F0CD5600-8A91-4416-874B-BF663C1FC2D3}"/>
                    </a:ext>
                  </a:extLst>
                </p:cNvPr>
                <p:cNvSpPr/>
                <p:nvPr/>
              </p:nvSpPr>
              <p:spPr>
                <a:xfrm>
                  <a:off x="7258955" y="2735663"/>
                  <a:ext cx="1006494" cy="600805"/>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f>
                          <m:fPr>
                            <m:ctrlPr>
                              <a:rPr lang="en-US" altLang="zh-CN" sz="1600" i="1" kern="0" smtClean="0">
                                <a:solidFill>
                                  <a:srgbClr val="000000"/>
                                </a:solidFill>
                                <a:latin typeface="Cambria Math" panose="02040503050406030204" pitchFamily="18" charset="0"/>
                                <a:ea typeface="微软雅黑" panose="020B0503020204020204" pitchFamily="34" charset="-122"/>
                              </a:rPr>
                            </m:ctrlPr>
                          </m:fPr>
                          <m:num>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b="0" i="1" smtClean="0">
                                    <a:solidFill>
                                      <a:srgbClr val="000000"/>
                                    </a:solidFill>
                                    <a:latin typeface="Cambria Math" panose="02040503050406030204" pitchFamily="18" charset="0"/>
                                    <a:ea typeface="微软雅黑" panose="020B0503020204020204" pitchFamily="34" charset="-122"/>
                                  </a:rPr>
                                  <m:t>5</m:t>
                                </m:r>
                              </m:sub>
                            </m:sSub>
                            <m:r>
                              <m:rPr>
                                <m:nor/>
                              </m:rPr>
                              <a:rPr lang="zh-CN" altLang="en-US" sz="1600" dirty="0"/>
                              <m:t> </m:t>
                            </m:r>
                          </m:num>
                          <m:den>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b="0" i="1" smtClean="0">
                                    <a:solidFill>
                                      <a:srgbClr val="000000"/>
                                    </a:solidFill>
                                    <a:latin typeface="Cambria Math" panose="02040503050406030204" pitchFamily="18" charset="0"/>
                                    <a:ea typeface="微软雅黑" panose="020B0503020204020204" pitchFamily="34" charset="-122"/>
                                  </a:rPr>
                                  <m:t>4</m:t>
                                </m:r>
                              </m:sub>
                            </m:sSub>
                            <m:r>
                              <m:rPr>
                                <m:nor/>
                              </m:rPr>
                              <a:rPr lang="zh-CN" altLang="en-US" sz="1600" dirty="0"/>
                              <m:t> </m:t>
                            </m:r>
                          </m:den>
                        </m:f>
                        <m:r>
                          <a:rPr lang="en-US" altLang="zh-CN" sz="1600" b="0" i="1" kern="0" smtClean="0">
                            <a:solidFill>
                              <a:srgbClr val="000000"/>
                            </a:solidFill>
                            <a:latin typeface="Cambria Math" panose="02040503050406030204" pitchFamily="18" charset="0"/>
                            <a:ea typeface="微软雅黑" panose="020B0503020204020204" pitchFamily="34" charset="-122"/>
                          </a:rPr>
                          <m:t>=1</m:t>
                        </m:r>
                      </m:oMath>
                    </m:oMathPara>
                  </a14:m>
                  <a:endParaRPr lang="zh-CN" altLang="en-US" sz="1600" dirty="0"/>
                </a:p>
              </p:txBody>
            </p:sp>
          </mc:Choice>
          <mc:Fallback>
            <p:sp>
              <p:nvSpPr>
                <p:cNvPr id="46" name="矩形 45"/>
                <p:cNvSpPr>
                  <a:spLocks noRot="1" noChangeAspect="1" noMove="1" noResize="1" noEditPoints="1" noAdjustHandles="1" noChangeArrowheads="1" noChangeShapeType="1" noTextEdit="1"/>
                </p:cNvSpPr>
                <p:nvPr/>
              </p:nvSpPr>
              <p:spPr>
                <a:xfrm>
                  <a:off x="7258955" y="2735663"/>
                  <a:ext cx="1006494" cy="600805"/>
                </a:xfrm>
                <a:prstGeom prst="rect">
                  <a:avLst/>
                </a:prstGeom>
                <a:blipFill rotWithShape="1">
                  <a:blip r:embed="rId2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7" name="矩形 46">
                  <a:extLst>
                    <a:ext uri="{FF2B5EF4-FFF2-40B4-BE49-F238E27FC236}">
                      <ele attr="{693EE338-F8BA-45AA-AD1C-B767CF2179C5}"/>
                    </a:ext>
                  </a:extLst>
                </p:cNvPr>
                <p:cNvSpPr/>
                <p:nvPr/>
              </p:nvSpPr>
              <p:spPr>
                <a:xfrm>
                  <a:off x="8751096" y="2735663"/>
                  <a:ext cx="1469610" cy="86914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f>
                          <m:fPr>
                            <m:ctrlPr>
                              <a:rPr lang="en-US" altLang="zh-CN" sz="1600" i="1" kern="0" smtClean="0">
                                <a:solidFill>
                                  <a:srgbClr val="000000"/>
                                </a:solidFill>
                                <a:latin typeface="Cambria Math" panose="02040503050406030204" pitchFamily="18" charset="0"/>
                                <a:ea typeface="微软雅黑" panose="020B0503020204020204" pitchFamily="34" charset="-122"/>
                              </a:rPr>
                            </m:ctrlPr>
                          </m:fPr>
                          <m:num>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b="0" i="1" smtClean="0">
                                    <a:solidFill>
                                      <a:srgbClr val="000000"/>
                                    </a:solidFill>
                                    <a:latin typeface="Cambria Math" panose="02040503050406030204" pitchFamily="18" charset="0"/>
                                    <a:ea typeface="微软雅黑" panose="020B0503020204020204" pitchFamily="34" charset="-122"/>
                                  </a:rPr>
                                  <m:t>6</m:t>
                                </m:r>
                              </m:sub>
                            </m:sSub>
                            <m:r>
                              <m:rPr>
                                <m:nor/>
                              </m:rPr>
                              <a:rPr lang="zh-CN" altLang="en-US" sz="1600" dirty="0"/>
                              <m:t> </m:t>
                            </m:r>
                          </m:num>
                          <m:den>
                            <m:r>
                              <a:rPr lang="zh-CN" altLang="en-US" sz="1600" i="1" kern="0">
                                <a:solidFill>
                                  <a:srgbClr val="000000"/>
                                </a:solidFill>
                                <a:latin typeface="Cambria Math" panose="02040503050406030204" pitchFamily="18" charset="0"/>
                                <a:ea typeface="微软雅黑" panose="020B0503020204020204" pitchFamily="34" charset="-122"/>
                              </a:rPr>
                              <m:t>𝜕</m:t>
                            </m:r>
                            <m:sSub>
                              <m:sSubPr>
                                <m:ctrlPr>
                                  <a:rPr lang="en-US" altLang="zh-CN" sz="1600" i="1">
                                    <a:solidFill>
                                      <a:srgbClr val="000000"/>
                                    </a:solidFill>
                                    <a:latin typeface="Cambria Math" panose="02040503050406030204" pitchFamily="18" charset="0"/>
                                    <a:ea typeface="微软雅黑" panose="020B0503020204020204" pitchFamily="34" charset="-122"/>
                                  </a:rPr>
                                </m:ctrlPr>
                              </m:sSubPr>
                              <m:e>
                                <m:r>
                                  <a:rPr lang="en-US" altLang="zh-CN" sz="1600" i="1">
                                    <a:solidFill>
                                      <a:srgbClr val="000000"/>
                                    </a:solidFill>
                                    <a:latin typeface="Cambria Math" panose="02040503050406030204" pitchFamily="18" charset="0"/>
                                    <a:ea typeface="微软雅黑" panose="020B0503020204020204" pitchFamily="34" charset="-122"/>
                                  </a:rPr>
                                  <m:t>h</m:t>
                                </m:r>
                              </m:e>
                              <m:sub>
                                <m:r>
                                  <a:rPr lang="en-US" altLang="zh-CN" sz="1600" b="0" i="1" smtClean="0">
                                    <a:solidFill>
                                      <a:srgbClr val="000000"/>
                                    </a:solidFill>
                                    <a:latin typeface="Cambria Math" panose="02040503050406030204" pitchFamily="18" charset="0"/>
                                    <a:ea typeface="微软雅黑" panose="020B0503020204020204" pitchFamily="34" charset="-122"/>
                                  </a:rPr>
                                  <m:t>5</m:t>
                                </m:r>
                              </m:sub>
                            </m:sSub>
                            <m:r>
                              <m:rPr>
                                <m:nor/>
                              </m:rPr>
                              <a:rPr lang="zh-CN" altLang="en-US" sz="1600" dirty="0"/>
                              <m:t> </m:t>
                            </m:r>
                          </m:den>
                        </m:f>
                        <m:r>
                          <a:rPr lang="en-US" altLang="zh-CN" sz="1600" b="0" i="1" kern="0" smtClean="0">
                            <a:solidFill>
                              <a:srgbClr val="000000"/>
                            </a:solidFill>
                            <a:latin typeface="Cambria Math" panose="02040503050406030204" pitchFamily="18" charset="0"/>
                            <a:ea typeface="微软雅黑" panose="020B0503020204020204" pitchFamily="34" charset="-122"/>
                          </a:rPr>
                          <m:t>=−</m:t>
                        </m:r>
                        <m:f>
                          <m:fPr>
                            <m:ctrlPr>
                              <a:rPr lang="en-US" altLang="zh-CN" sz="1600" b="0" i="1" kern="0" smtClean="0">
                                <a:solidFill>
                                  <a:srgbClr val="000000"/>
                                </a:solidFill>
                                <a:latin typeface="Cambria Math" panose="02040503050406030204" pitchFamily="18" charset="0"/>
                                <a:ea typeface="微软雅黑" panose="020B0503020204020204" pitchFamily="34" charset="-122"/>
                              </a:rPr>
                            </m:ctrlPr>
                          </m:fPr>
                          <m:num>
                            <m:r>
                              <a:rPr lang="en-US" altLang="zh-CN" sz="1600" b="0" i="1" kern="0" smtClean="0">
                                <a:solidFill>
                                  <a:srgbClr val="000000"/>
                                </a:solidFill>
                                <a:latin typeface="Cambria Math" panose="02040503050406030204" pitchFamily="18" charset="0"/>
                                <a:ea typeface="微软雅黑" panose="020B0503020204020204" pitchFamily="34" charset="-122"/>
                              </a:rPr>
                              <m:t>1</m:t>
                            </m:r>
                          </m:num>
                          <m:den>
                            <m:sSubSup>
                              <m:sSubSupPr>
                                <m:ctrlPr>
                                  <a:rPr lang="en-US" altLang="zh-CN" sz="1600" b="0" i="1" kern="0" smtClean="0">
                                    <a:solidFill>
                                      <a:srgbClr val="000000"/>
                                    </a:solidFill>
                                    <a:latin typeface="Cambria Math" panose="02040503050406030204" pitchFamily="18" charset="0"/>
                                    <a:ea typeface="微软雅黑" panose="020B0503020204020204" pitchFamily="34" charset="-122"/>
                                  </a:rPr>
                                </m:ctrlPr>
                              </m:sSubSupPr>
                              <m:e>
                                <m:r>
                                  <a:rPr lang="en-US" altLang="zh-CN" sz="1600" b="0" i="1" kern="0" smtClean="0">
                                    <a:solidFill>
                                      <a:srgbClr val="000000"/>
                                    </a:solidFill>
                                    <a:latin typeface="Cambria Math" panose="02040503050406030204" pitchFamily="18" charset="0"/>
                                    <a:ea typeface="微软雅黑" panose="020B0503020204020204" pitchFamily="34" charset="-122"/>
                                  </a:rPr>
                                  <m:t>h</m:t>
                                </m:r>
                              </m:e>
                              <m:sub>
                                <m:r>
                                  <a:rPr lang="en-US" altLang="zh-CN" sz="1600" b="0" i="1" kern="0" smtClean="0">
                                    <a:solidFill>
                                      <a:srgbClr val="000000"/>
                                    </a:solidFill>
                                    <a:latin typeface="Cambria Math" panose="02040503050406030204" pitchFamily="18" charset="0"/>
                                    <a:ea typeface="微软雅黑" panose="020B0503020204020204" pitchFamily="34" charset="-122"/>
                                  </a:rPr>
                                  <m:t>5</m:t>
                                </m:r>
                              </m:sub>
                              <m:sup>
                                <m:r>
                                  <a:rPr lang="en-US" altLang="zh-CN" sz="1600" b="0" i="1" kern="0" smtClean="0">
                                    <a:solidFill>
                                      <a:srgbClr val="000000"/>
                                    </a:solidFill>
                                    <a:latin typeface="Cambria Math" panose="02040503050406030204" pitchFamily="18" charset="0"/>
                                    <a:ea typeface="微软雅黑" panose="020B0503020204020204" pitchFamily="34" charset="-122"/>
                                  </a:rPr>
                                  <m:t>2</m:t>
                                </m:r>
                              </m:sup>
                            </m:sSubSup>
                          </m:den>
                        </m:f>
                      </m:oMath>
                    </m:oMathPara>
                  </a14:m>
                  <a:endParaRPr lang="en-US" altLang="zh-CN" sz="1600" b="0" i="1" kern="0" dirty="0">
                    <a:solidFill>
                      <a:srgbClr val="000000"/>
                    </a:solidFill>
                    <a:latin typeface="Cambria Math" panose="02040503050406030204" pitchFamily="18" charset="0"/>
                    <a:ea typeface="微软雅黑" panose="020B0503020204020204" pitchFamily="34" charset="-122"/>
                  </a:endParaRPr>
                </a:p>
                <a:p>
                  <a:r>
                    <a:rPr lang="en-US" altLang="zh-CN" sz="1600" kern="0" dirty="0">
                      <a:solidFill>
                        <a:srgbClr val="000000"/>
                      </a:solidFill>
                      <a:ea typeface="微软雅黑" panose="020B0503020204020204" pitchFamily="34" charset="-122"/>
                    </a:rPr>
                    <a:t>         </a:t>
                  </a:r>
                  <a14:m>
                    <m:oMath xmlns:m="http://schemas.openxmlformats.org/officeDocument/2006/math">
                      <m:r>
                        <a:rPr lang="en-US" altLang="zh-CN" sz="1600" i="1" kern="0" smtClean="0">
                          <a:solidFill>
                            <a:srgbClr val="00B050"/>
                          </a:solidFill>
                          <a:latin typeface="Cambria Math" panose="02040503050406030204" pitchFamily="18" charset="0"/>
                          <a:ea typeface="微软雅黑" panose="020B0503020204020204" pitchFamily="34" charset="-122"/>
                        </a:rPr>
                        <m:t>=</m:t>
                      </m:r>
                      <m:r>
                        <a:rPr lang="en-US" altLang="zh-CN" sz="1600" b="0" i="1" kern="0" smtClean="0">
                          <a:solidFill>
                            <a:srgbClr val="00B050"/>
                          </a:solidFill>
                          <a:latin typeface="Cambria Math" panose="02040503050406030204" pitchFamily="18" charset="0"/>
                          <a:ea typeface="微软雅黑" panose="020B0503020204020204" pitchFamily="34" charset="-122"/>
                        </a:rPr>
                        <m:t>−0.25</m:t>
                      </m:r>
                    </m:oMath>
                  </a14:m>
                  <a:endParaRPr lang="zh-CN" altLang="en-US" sz="1600" dirty="0"/>
                </a:p>
              </p:txBody>
            </p:sp>
          </mc:Choice>
          <mc:Fallback>
            <p:sp>
              <p:nvSpPr>
                <p:cNvPr id="47" name="矩形 46"/>
                <p:cNvSpPr>
                  <a:spLocks noRot="1" noChangeAspect="1" noMove="1" noResize="1" noEditPoints="1" noAdjustHandles="1" noChangeArrowheads="1" noChangeShapeType="1" noTextEdit="1"/>
                </p:cNvSpPr>
                <p:nvPr/>
              </p:nvSpPr>
              <p:spPr>
                <a:xfrm>
                  <a:off x="8751096" y="2735663"/>
                  <a:ext cx="1469610" cy="869149"/>
                </a:xfrm>
                <a:prstGeom prst="rect">
                  <a:avLst/>
                </a:prstGeom>
                <a:blipFill rotWithShape="1">
                  <a:blip r:embed="rId2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 name="矩形 1">
                  <a:extLst>
                    <a:ext uri="{FF2B5EF4-FFF2-40B4-BE49-F238E27FC236}">
                      <ele attr="{384DDCB1-8981-4766-9D04-A9B89F3762BB}"/>
                    </a:ext>
                  </a:extLst>
                </p:cNvPr>
                <p:cNvSpPr/>
                <p:nvPr/>
              </p:nvSpPr>
              <p:spPr>
                <a:xfrm>
                  <a:off x="851799" y="2289251"/>
                  <a:ext cx="39786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00B050"/>
                            </a:solidFill>
                            <a:latin typeface="Cambria Math" panose="02040503050406030204" pitchFamily="18" charset="0"/>
                            <a:ea typeface="微软雅黑" panose="020B0503020204020204" pitchFamily="34" charset="-122"/>
                          </a:rPr>
                          <m:t>1</m:t>
                        </m:r>
                      </m:oMath>
                    </m:oMathPara>
                  </a14:m>
                  <a:endParaRPr lang="zh-CN" altLang="en-US" sz="2000" dirty="0">
                    <a:solidFill>
                      <a:srgbClr val="00B050"/>
                    </a:solidFill>
                  </a:endParaRPr>
                </a:p>
              </p:txBody>
            </p:sp>
          </mc:Choice>
          <mc:Fallback>
            <p:sp>
              <p:nvSpPr>
                <p:cNvPr id="2" name="矩形 1"/>
                <p:cNvSpPr>
                  <a:spLocks noRot="1" noChangeAspect="1" noMove="1" noResize="1" noEditPoints="1" noAdjustHandles="1" noChangeArrowheads="1" noChangeShapeType="1" noTextEdit="1"/>
                </p:cNvSpPr>
                <p:nvPr/>
              </p:nvSpPr>
              <p:spPr>
                <a:xfrm>
                  <a:off x="851799" y="2289251"/>
                  <a:ext cx="397866" cy="400110"/>
                </a:xfrm>
                <a:prstGeom prst="rect">
                  <a:avLst/>
                </a:prstGeom>
                <a:blipFill rotWithShape="1">
                  <a:blip r:embed="rId2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8" name="矩形 47">
                  <a:extLst>
                    <a:ext uri="{FF2B5EF4-FFF2-40B4-BE49-F238E27FC236}">
                      <ele attr="{32F8B846-921F-4B5B-85F9-11A35D65FC36}"/>
                    </a:ext>
                  </a:extLst>
                </p:cNvPr>
                <p:cNvSpPr/>
                <p:nvPr/>
              </p:nvSpPr>
              <p:spPr>
                <a:xfrm>
                  <a:off x="2449988" y="2277974"/>
                  <a:ext cx="39786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00B050"/>
                            </a:solidFill>
                            <a:latin typeface="Cambria Math" panose="02040503050406030204" pitchFamily="18" charset="0"/>
                            <a:ea typeface="微软雅黑" panose="020B0503020204020204" pitchFamily="34" charset="-122"/>
                          </a:rPr>
                          <m:t>0</m:t>
                        </m:r>
                      </m:oMath>
                    </m:oMathPara>
                  </a14:m>
                  <a:endParaRPr lang="zh-CN" altLang="en-US" sz="2000" dirty="0">
                    <a:solidFill>
                      <a:srgbClr val="00B050"/>
                    </a:solidFill>
                  </a:endParaRPr>
                </a:p>
              </p:txBody>
            </p:sp>
          </mc:Choice>
          <mc:Fallback>
            <p:sp>
              <p:nvSpPr>
                <p:cNvPr id="48" name="矩形 47"/>
                <p:cNvSpPr>
                  <a:spLocks noRot="1" noChangeAspect="1" noMove="1" noResize="1" noEditPoints="1" noAdjustHandles="1" noChangeArrowheads="1" noChangeShapeType="1" noTextEdit="1"/>
                </p:cNvSpPr>
                <p:nvPr/>
              </p:nvSpPr>
              <p:spPr>
                <a:xfrm>
                  <a:off x="2449988" y="2277974"/>
                  <a:ext cx="397866" cy="400110"/>
                </a:xfrm>
                <a:prstGeom prst="rect">
                  <a:avLst/>
                </a:prstGeom>
                <a:blipFill rotWithShape="1">
                  <a:blip r:embed="rId2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9" name="矩形 48">
                  <a:extLst>
                    <a:ext uri="{FF2B5EF4-FFF2-40B4-BE49-F238E27FC236}">
                      <ele attr="{F3DA808A-EFC9-4E80-B657-904841453E23}"/>
                    </a:ext>
                  </a:extLst>
                </p:cNvPr>
                <p:cNvSpPr/>
                <p:nvPr/>
              </p:nvSpPr>
              <p:spPr>
                <a:xfrm>
                  <a:off x="4043733" y="2277974"/>
                  <a:ext cx="39786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00B050"/>
                            </a:solidFill>
                            <a:latin typeface="Cambria Math" panose="02040503050406030204" pitchFamily="18" charset="0"/>
                            <a:ea typeface="微软雅黑" panose="020B0503020204020204" pitchFamily="34" charset="-122"/>
                          </a:rPr>
                          <m:t>0</m:t>
                        </m:r>
                      </m:oMath>
                    </m:oMathPara>
                  </a14:m>
                  <a:endParaRPr lang="zh-CN" altLang="en-US" sz="2000" dirty="0">
                    <a:solidFill>
                      <a:srgbClr val="00B050"/>
                    </a:solidFill>
                  </a:endParaRPr>
                </a:p>
              </p:txBody>
            </p:sp>
          </mc:Choice>
          <mc:Fallback>
            <p:sp>
              <p:nvSpPr>
                <p:cNvPr id="49" name="矩形 48"/>
                <p:cNvSpPr>
                  <a:spLocks noRot="1" noChangeAspect="1" noMove="1" noResize="1" noEditPoints="1" noAdjustHandles="1" noChangeArrowheads="1" noChangeShapeType="1" noTextEdit="1"/>
                </p:cNvSpPr>
                <p:nvPr/>
              </p:nvSpPr>
              <p:spPr>
                <a:xfrm>
                  <a:off x="4043733" y="2277974"/>
                  <a:ext cx="397866" cy="400110"/>
                </a:xfrm>
                <a:prstGeom prst="rect">
                  <a:avLst/>
                </a:prstGeom>
                <a:blipFill rotWithShape="1">
                  <a:blip r:embed="rId2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0" name="矩形 49">
                  <a:extLst>
                    <a:ext uri="{FF2B5EF4-FFF2-40B4-BE49-F238E27FC236}">
                      <ele attr="{185DB8C0-DB4C-4110-938D-2414B0C9C312}"/>
                    </a:ext>
                  </a:extLst>
                </p:cNvPr>
                <p:cNvSpPr/>
                <p:nvPr/>
              </p:nvSpPr>
              <p:spPr>
                <a:xfrm>
                  <a:off x="5760226" y="2290870"/>
                  <a:ext cx="39786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00B050"/>
                            </a:solidFill>
                            <a:latin typeface="Cambria Math" panose="02040503050406030204" pitchFamily="18" charset="0"/>
                            <a:ea typeface="微软雅黑" panose="020B0503020204020204" pitchFamily="34" charset="-122"/>
                          </a:rPr>
                          <m:t>0</m:t>
                        </m:r>
                      </m:oMath>
                    </m:oMathPara>
                  </a14:m>
                  <a:endParaRPr lang="zh-CN" altLang="en-US" sz="2000" dirty="0">
                    <a:solidFill>
                      <a:srgbClr val="00B050"/>
                    </a:solidFill>
                  </a:endParaRPr>
                </a:p>
              </p:txBody>
            </p:sp>
          </mc:Choice>
          <mc:Fallback>
            <p:sp>
              <p:nvSpPr>
                <p:cNvPr id="50" name="矩形 49"/>
                <p:cNvSpPr>
                  <a:spLocks noRot="1" noChangeAspect="1" noMove="1" noResize="1" noEditPoints="1" noAdjustHandles="1" noChangeArrowheads="1" noChangeShapeType="1" noTextEdit="1"/>
                </p:cNvSpPr>
                <p:nvPr/>
              </p:nvSpPr>
              <p:spPr>
                <a:xfrm>
                  <a:off x="5760226" y="2290870"/>
                  <a:ext cx="397866" cy="400110"/>
                </a:xfrm>
                <a:prstGeom prst="rect">
                  <a:avLst/>
                </a:prstGeom>
                <a:blipFill rotWithShape="1">
                  <a:blip r:embed="rId2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1" name="矩形 50">
                  <a:extLst>
                    <a:ext uri="{FF2B5EF4-FFF2-40B4-BE49-F238E27FC236}">
                      <ele attr="{CF2033EC-5E20-469C-B3D4-860DE119FA93}"/>
                    </a:ext>
                  </a:extLst>
                </p:cNvPr>
                <p:cNvSpPr/>
                <p:nvPr/>
              </p:nvSpPr>
              <p:spPr>
                <a:xfrm>
                  <a:off x="7457284" y="2277974"/>
                  <a:ext cx="39786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00B050"/>
                            </a:solidFill>
                            <a:latin typeface="Cambria Math" panose="02040503050406030204" pitchFamily="18" charset="0"/>
                            <a:ea typeface="微软雅黑" panose="020B0503020204020204" pitchFamily="34" charset="-122"/>
                          </a:rPr>
                          <m:t>1</m:t>
                        </m:r>
                      </m:oMath>
                    </m:oMathPara>
                  </a14:m>
                  <a:endParaRPr lang="zh-CN" altLang="en-US" sz="2000" dirty="0">
                    <a:solidFill>
                      <a:srgbClr val="00B050"/>
                    </a:solidFill>
                  </a:endParaRPr>
                </a:p>
              </p:txBody>
            </p:sp>
          </mc:Choice>
          <mc:Fallback>
            <p:sp>
              <p:nvSpPr>
                <p:cNvPr id="51" name="矩形 50"/>
                <p:cNvSpPr>
                  <a:spLocks noRot="1" noChangeAspect="1" noMove="1" noResize="1" noEditPoints="1" noAdjustHandles="1" noChangeArrowheads="1" noChangeShapeType="1" noTextEdit="1"/>
                </p:cNvSpPr>
                <p:nvPr/>
              </p:nvSpPr>
              <p:spPr>
                <a:xfrm>
                  <a:off x="7457284" y="2277974"/>
                  <a:ext cx="397866" cy="400110"/>
                </a:xfrm>
                <a:prstGeom prst="rect">
                  <a:avLst/>
                </a:prstGeom>
                <a:blipFill rotWithShape="1">
                  <a:blip r:embed="rId2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2" name="矩形 51">
                  <a:extLst>
                    <a:ext uri="{FF2B5EF4-FFF2-40B4-BE49-F238E27FC236}">
                      <ele attr="{2D48370E-6F51-4278-B3F9-83743917833B}"/>
                    </a:ext>
                  </a:extLst>
                </p:cNvPr>
                <p:cNvSpPr/>
                <p:nvPr/>
              </p:nvSpPr>
              <p:spPr>
                <a:xfrm>
                  <a:off x="9151838" y="2277974"/>
                  <a:ext cx="39786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00B050"/>
                            </a:solidFill>
                            <a:latin typeface="Cambria Math" panose="02040503050406030204" pitchFamily="18" charset="0"/>
                            <a:ea typeface="微软雅黑" panose="020B0503020204020204" pitchFamily="34" charset="-122"/>
                          </a:rPr>
                          <m:t>2</m:t>
                        </m:r>
                      </m:oMath>
                    </m:oMathPara>
                  </a14:m>
                  <a:endParaRPr lang="zh-CN" altLang="en-US" sz="2000" dirty="0">
                    <a:solidFill>
                      <a:srgbClr val="00B050"/>
                    </a:solidFill>
                  </a:endParaRPr>
                </a:p>
              </p:txBody>
            </p:sp>
          </mc:Choice>
          <mc:Fallback>
            <p:sp>
              <p:nvSpPr>
                <p:cNvPr id="52" name="矩形 51"/>
                <p:cNvSpPr>
                  <a:spLocks noRot="1" noChangeAspect="1" noMove="1" noResize="1" noEditPoints="1" noAdjustHandles="1" noChangeArrowheads="1" noChangeShapeType="1" noTextEdit="1"/>
                </p:cNvSpPr>
                <p:nvPr/>
              </p:nvSpPr>
              <p:spPr>
                <a:xfrm>
                  <a:off x="9151838" y="2277974"/>
                  <a:ext cx="397866" cy="400110"/>
                </a:xfrm>
                <a:prstGeom prst="rect">
                  <a:avLst/>
                </a:prstGeom>
                <a:blipFill rotWithShape="1">
                  <a:blip r:embed="rId2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3" name="矩形 52">
                  <a:extLst>
                    <a:ext uri="{FF2B5EF4-FFF2-40B4-BE49-F238E27FC236}">
                      <ele attr="{8D7F9973-F2B7-4124-9B16-4F001CBC5544}"/>
                    </a:ext>
                  </a:extLst>
                </p:cNvPr>
                <p:cNvSpPr/>
                <p:nvPr/>
              </p:nvSpPr>
              <p:spPr>
                <a:xfrm>
                  <a:off x="1567759" y="3240459"/>
                  <a:ext cx="39786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00B050"/>
                            </a:solidFill>
                            <a:latin typeface="Cambria Math" panose="02040503050406030204" pitchFamily="18" charset="0"/>
                            <a:ea typeface="微软雅黑" panose="020B0503020204020204" pitchFamily="34" charset="-122"/>
                          </a:rPr>
                          <m:t>0</m:t>
                        </m:r>
                      </m:oMath>
                    </m:oMathPara>
                  </a14:m>
                  <a:endParaRPr lang="zh-CN" altLang="en-US" sz="2000" dirty="0">
                    <a:solidFill>
                      <a:srgbClr val="00B050"/>
                    </a:solidFill>
                  </a:endParaRPr>
                </a:p>
              </p:txBody>
            </p:sp>
          </mc:Choice>
          <mc:Fallback>
            <p:sp>
              <p:nvSpPr>
                <p:cNvPr id="53" name="矩形 52"/>
                <p:cNvSpPr>
                  <a:spLocks noRot="1" noChangeAspect="1" noMove="1" noResize="1" noEditPoints="1" noAdjustHandles="1" noChangeArrowheads="1" noChangeShapeType="1" noTextEdit="1"/>
                </p:cNvSpPr>
                <p:nvPr/>
              </p:nvSpPr>
              <p:spPr>
                <a:xfrm>
                  <a:off x="1567759" y="3240459"/>
                  <a:ext cx="397866" cy="400110"/>
                </a:xfrm>
                <a:prstGeom prst="rect">
                  <a:avLst/>
                </a:prstGeom>
                <a:blipFill rotWithShape="1">
                  <a:blip r:embed="rId2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4" name="矩形 53">
                  <a:extLst>
                    <a:ext uri="{FF2B5EF4-FFF2-40B4-BE49-F238E27FC236}">
                      <ele attr="{33E056D4-D732-4BE4-8EE4-BAAEBE23829F}"/>
                    </a:ext>
                  </a:extLst>
                </p:cNvPr>
                <p:cNvSpPr/>
                <p:nvPr/>
              </p:nvSpPr>
              <p:spPr>
                <a:xfrm>
                  <a:off x="3223799" y="3199958"/>
                  <a:ext cx="39786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00B050"/>
                            </a:solidFill>
                            <a:latin typeface="Cambria Math" panose="02040503050406030204" pitchFamily="18" charset="0"/>
                            <a:ea typeface="微软雅黑" panose="020B0503020204020204" pitchFamily="34" charset="-122"/>
                          </a:rPr>
                          <m:t>0</m:t>
                        </m:r>
                      </m:oMath>
                    </m:oMathPara>
                  </a14:m>
                  <a:endParaRPr lang="zh-CN" altLang="en-US" sz="2000" dirty="0">
                    <a:solidFill>
                      <a:srgbClr val="00B050"/>
                    </a:solidFill>
                  </a:endParaRPr>
                </a:p>
              </p:txBody>
            </p:sp>
          </mc:Choice>
          <mc:Fallback>
            <p:sp>
              <p:nvSpPr>
                <p:cNvPr id="54" name="矩形 53"/>
                <p:cNvSpPr>
                  <a:spLocks noRot="1" noChangeAspect="1" noMove="1" noResize="1" noEditPoints="1" noAdjustHandles="1" noChangeArrowheads="1" noChangeShapeType="1" noTextEdit="1"/>
                </p:cNvSpPr>
                <p:nvPr/>
              </p:nvSpPr>
              <p:spPr>
                <a:xfrm>
                  <a:off x="3223799" y="3199958"/>
                  <a:ext cx="397866" cy="400110"/>
                </a:xfrm>
                <a:prstGeom prst="rect">
                  <a:avLst/>
                </a:prstGeom>
                <a:blipFill rotWithShape="1">
                  <a:blip r:embed="rId30"/>
                  <a:stretch>
                    <a:fillRect/>
                  </a:stretch>
                </a:blipFill>
              </p:spPr>
              <p:txBody>
                <a:bodyPr/>
                <a:lstStyle/>
                <a:p>
                  <a:r>
                    <a:rPr lang="zh-CN" altLang="en-US">
                      <a:noFill/>
                    </a:rPr>
                    <a:t> </a:t>
                  </a:r>
                  <a:endParaRPr lang="zh-CN" altLang="en-US">
                    <a:noFill/>
                  </a:endParaRPr>
                </a:p>
              </p:txBody>
            </p:sp>
          </mc:Fallback>
        </mc:AlternateContent>
      </p:grpSp>
      <p:cxnSp>
        <p:nvCxnSpPr>
          <p:cNvPr id="56" name="直接箭头连接符 55"/>
          <p:cNvCxnSpPr/>
          <p:nvPr/>
        </p:nvCxnSpPr>
        <p:spPr>
          <a:xfrm>
            <a:off x="5760226" y="4422788"/>
            <a:ext cx="4027877" cy="0"/>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5461557" y="5088709"/>
            <a:ext cx="4078208" cy="0"/>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对话气泡: 圆角矩形 58"/>
          <p:cNvSpPr/>
          <p:nvPr/>
        </p:nvSpPr>
        <p:spPr>
          <a:xfrm>
            <a:off x="9852016" y="4123567"/>
            <a:ext cx="1277384" cy="598441"/>
          </a:xfrm>
          <a:prstGeom prst="wedgeRoundRectCallout">
            <a:avLst>
              <a:gd name="adj1" fmla="val -46250"/>
              <a:gd name="adj2" fmla="val -14139"/>
              <a:gd name="adj3" fmla="val 16667"/>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前向模式</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60" name="对话气泡: 圆角矩形 59"/>
          <p:cNvSpPr/>
          <p:nvPr/>
        </p:nvSpPr>
        <p:spPr>
          <a:xfrm>
            <a:off x="4130639" y="4958264"/>
            <a:ext cx="1277384" cy="598441"/>
          </a:xfrm>
          <a:prstGeom prst="wedgeRoundRectCallout">
            <a:avLst>
              <a:gd name="adj1" fmla="val -46250"/>
              <a:gd name="adj2" fmla="val -14139"/>
              <a:gd name="adj3" fmla="val 16667"/>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反向模式</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计算图</a:t>
            </a:r>
            <a:endParaRPr lang="zh-CN" altLang="en-US" sz="28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 y="773471"/>
            <a:ext cx="12192001" cy="1192035"/>
          </a:xfrm>
          <a:prstGeom prst="rect">
            <a:avLst/>
          </a:prstGeom>
          <a:noFill/>
        </p:spPr>
        <p:txBody>
          <a:bodyPr wrap="square" rtlCol="0">
            <a:noAutofit/>
          </a:bodyPr>
          <a:lstStyle/>
          <a:p>
            <a:pPr marL="457200" indent="-457200">
              <a:lnSpc>
                <a:spcPct val="150000"/>
              </a:lnSpc>
              <a:buClr>
                <a:srgbClr val="0000FF"/>
              </a:buClr>
              <a:buFont typeface="Wingdings" panose="05000000000000000000" pitchFamily="2" charset="2"/>
              <a:buChar char="n"/>
            </a:pPr>
            <a:r>
              <a:rPr lang="zh-CN" altLang="en-US" sz="2800" b="1" dirty="0">
                <a:solidFill>
                  <a:srgbClr val="0000FF"/>
                </a:solidFill>
                <a:latin typeface="微软雅黑" panose="020B0503020204020204" pitchFamily="34" charset="-122"/>
                <a:ea typeface="微软雅黑" panose="020B0503020204020204" pitchFamily="34" charset="-122"/>
              </a:rPr>
              <a:t>计算图实例</a:t>
            </a:r>
            <a:endParaRPr lang="en-US" altLang="zh-CN" sz="2800" b="1" dirty="0">
              <a:solidFill>
                <a:srgbClr val="0000FF"/>
              </a:solidFill>
              <a:latin typeface="微软雅黑" panose="020B0503020204020204" pitchFamily="34" charset="-122"/>
              <a:ea typeface="微软雅黑" panose="020B0503020204020204" pitchFamily="34" charset="-122"/>
            </a:endParaRPr>
          </a:p>
          <a:p>
            <a:pPr lvl="1">
              <a:spcBef>
                <a:spcPts val="1200"/>
              </a:spcBef>
              <a:buClr>
                <a:srgbClr val="0000FF"/>
              </a:buClr>
            </a:pPr>
            <a:r>
              <a:rPr lang="zh-CN" altLang="en-US" sz="2200" dirty="0">
                <a:solidFill>
                  <a:srgbClr val="000000"/>
                </a:solidFill>
                <a:latin typeface="微软雅黑" panose="020B0503020204020204" pitchFamily="34" charset="-122"/>
                <a:ea typeface="微软雅黑" panose="020B0503020204020204" pitchFamily="34" charset="-122"/>
              </a:rPr>
              <a:t>正则化单隐层</a:t>
            </a:r>
            <a:r>
              <a:rPr lang="en-US" altLang="zh-CN" sz="2200" dirty="0">
                <a:solidFill>
                  <a:srgbClr val="000000"/>
                </a:solidFill>
                <a:latin typeface="微软雅黑" panose="020B0503020204020204" pitchFamily="34" charset="-122"/>
                <a:ea typeface="微软雅黑" panose="020B0503020204020204" pitchFamily="34" charset="-122"/>
              </a:rPr>
              <a:t>MLP</a:t>
            </a:r>
            <a:r>
              <a:rPr lang="zh-CN" altLang="en-US" sz="2200" dirty="0">
                <a:solidFill>
                  <a:srgbClr val="000000"/>
                </a:solidFill>
                <a:latin typeface="微软雅黑" panose="020B0503020204020204" pitchFamily="34" charset="-122"/>
                <a:ea typeface="微软雅黑" panose="020B0503020204020204" pitchFamily="34" charset="-122"/>
              </a:rPr>
              <a:t>计算图：</a:t>
            </a:r>
            <a:endParaRPr lang="en-US" altLang="zh-CN" sz="2800" b="1" dirty="0">
              <a:solidFill>
                <a:srgbClr val="0000FF"/>
              </a:solidFill>
              <a:latin typeface="微软雅黑" panose="020B0503020204020204" pitchFamily="34" charset="-122"/>
              <a:ea typeface="微软雅黑" panose="020B0503020204020204" pitchFamily="34" charset="-122"/>
            </a:endParaRPr>
          </a:p>
        </p:txBody>
      </p:sp>
      <p:pic>
        <p:nvPicPr>
          <p:cNvPr id="61" name="图片 6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91270" y="894522"/>
            <a:ext cx="7390114" cy="5552192"/>
          </a:xfrm>
          <a:prstGeom prst="rect">
            <a:avLst/>
          </a:prstGeom>
        </p:spPr>
      </p:pic>
      <p:pic>
        <p:nvPicPr>
          <p:cNvPr id="63" name="图片 6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092" y="2461990"/>
            <a:ext cx="4280758" cy="742359"/>
          </a:xfrm>
          <a:prstGeom prst="rect">
            <a:avLst/>
          </a:prstGeom>
        </p:spPr>
      </p:pic>
      <p:sp>
        <p:nvSpPr>
          <p:cNvPr id="65" name="椭圆 64"/>
          <p:cNvSpPr/>
          <p:nvPr/>
        </p:nvSpPr>
        <p:spPr>
          <a:xfrm rot="3632865">
            <a:off x="6797191" y="1179686"/>
            <a:ext cx="4579724" cy="6247146"/>
          </a:xfrm>
          <a:prstGeom prst="ellipse">
            <a:avLst/>
          </a:prstGeom>
          <a:solidFill>
            <a:srgbClr val="70AD47">
              <a:alpha val="2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6" name="椭圆 65"/>
          <p:cNvSpPr/>
          <p:nvPr/>
        </p:nvSpPr>
        <p:spPr>
          <a:xfrm rot="21333028">
            <a:off x="4646611" y="751348"/>
            <a:ext cx="3141869" cy="6009724"/>
          </a:xfrm>
          <a:prstGeom prst="ellipse">
            <a:avLst/>
          </a:prstGeom>
          <a:solidFill>
            <a:srgbClr val="ED7D31">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7" name="对话气泡: 圆角矩形 66"/>
          <p:cNvSpPr/>
          <p:nvPr/>
        </p:nvSpPr>
        <p:spPr>
          <a:xfrm>
            <a:off x="7788983" y="2129003"/>
            <a:ext cx="1345470" cy="598441"/>
          </a:xfrm>
          <a:prstGeom prst="wedgeRoundRectCallout">
            <a:avLst>
              <a:gd name="adj1" fmla="val -85951"/>
              <a:gd name="adj2" fmla="val -4175"/>
              <a:gd name="adj3" fmla="val 16667"/>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真实标签</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68" name="矩形: 圆角 67"/>
          <p:cNvSpPr/>
          <p:nvPr/>
        </p:nvSpPr>
        <p:spPr>
          <a:xfrm>
            <a:off x="1290448" y="2445026"/>
            <a:ext cx="3231856" cy="755374"/>
          </a:xfrm>
          <a:prstGeom prst="roundRect">
            <a:avLst/>
          </a:prstGeom>
          <a:solidFill>
            <a:srgbClr val="70AD47">
              <a:alpha val="2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9" name="矩形: 圆角 68"/>
          <p:cNvSpPr/>
          <p:nvPr/>
        </p:nvSpPr>
        <p:spPr>
          <a:xfrm>
            <a:off x="586552" y="2445026"/>
            <a:ext cx="496813" cy="755374"/>
          </a:xfrm>
          <a:prstGeom prst="roundRect">
            <a:avLst>
              <a:gd name="adj" fmla="val 9167"/>
            </a:avLst>
          </a:prstGeom>
          <a:solidFill>
            <a:srgbClr val="ED7D31">
              <a:alpha val="2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静态图与动态图</a:t>
            </a:r>
            <a:endParaRPr lang="zh-CN" altLang="en-US" sz="2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 y="773472"/>
            <a:ext cx="12192001" cy="4106641"/>
          </a:xfrm>
          <a:prstGeom prst="rect">
            <a:avLst/>
          </a:prstGeom>
          <a:noFill/>
        </p:spPr>
        <p:txBody>
          <a:bodyPr wrap="square" rtlCol="0">
            <a:noAutofit/>
          </a:bodyPr>
          <a:lstStyle/>
          <a:p>
            <a:pPr marL="457200" indent="-457200">
              <a:spcBef>
                <a:spcPts val="600"/>
              </a:spcBef>
              <a:spcAft>
                <a:spcPts val="600"/>
              </a:spcAft>
              <a:buClr>
                <a:srgbClr val="0000FF"/>
              </a:buClr>
              <a:buFont typeface="Wingdings" panose="05000000000000000000" pitchFamily="2" charset="2"/>
              <a:buChar char="n"/>
            </a:pPr>
            <a:r>
              <a:rPr lang="zh-CN" altLang="en-US" sz="2400" b="1" kern="0" dirty="0">
                <a:solidFill>
                  <a:srgbClr val="000000"/>
                </a:solidFill>
                <a:latin typeface="微软雅黑" panose="020B0503020204020204" pitchFamily="34" charset="-122"/>
                <a:ea typeface="微软雅黑" panose="020B0503020204020204" pitchFamily="34" charset="-122"/>
              </a:rPr>
              <a:t>静态计算图（</a:t>
            </a:r>
            <a:r>
              <a:rPr lang="en-US" altLang="zh-CN" sz="2400" b="1" kern="0" dirty="0">
                <a:solidFill>
                  <a:srgbClr val="000000"/>
                </a:solidFill>
                <a:latin typeface="微软雅黑" panose="020B0503020204020204" pitchFamily="34" charset="-122"/>
                <a:ea typeface="微软雅黑" panose="020B0503020204020204" pitchFamily="34" charset="-122"/>
              </a:rPr>
              <a:t>Static Computational Graph</a:t>
            </a:r>
            <a:r>
              <a:rPr lang="zh-CN" altLang="en-US" sz="2400" b="1" kern="0" dirty="0">
                <a:solidFill>
                  <a:srgbClr val="000000"/>
                </a:solidFill>
                <a:latin typeface="微软雅黑" panose="020B0503020204020204" pitchFamily="34" charset="-122"/>
                <a:ea typeface="微软雅黑" panose="020B0503020204020204" pitchFamily="34" charset="-122"/>
              </a:rPr>
              <a:t>）</a:t>
            </a:r>
            <a:endParaRPr lang="en-US" altLang="zh-CN" sz="2400" b="1" kern="0" dirty="0">
              <a:solidFill>
                <a:srgbClr val="000000"/>
              </a:solidFill>
              <a:latin typeface="微软雅黑" panose="020B0503020204020204" pitchFamily="34" charset="-122"/>
              <a:ea typeface="微软雅黑" panose="020B0503020204020204" pitchFamily="34" charset="-122"/>
            </a:endParaRPr>
          </a:p>
          <a:p>
            <a:pPr marL="800100" lvl="1" indent="-342900" algn="just">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在编译时构建计算图，构建好后在程序运行时不能改变</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800100" lvl="1" indent="-342900" algn="just">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在构建时可以进行优化、并行能力强</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800100" lvl="1" indent="-342900" algn="just">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灵活性较差</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457200" indent="-457200">
              <a:spcBef>
                <a:spcPts val="600"/>
              </a:spcBef>
              <a:spcAft>
                <a:spcPts val="600"/>
              </a:spcAft>
              <a:buClr>
                <a:srgbClr val="0000FF"/>
              </a:buClr>
              <a:buFont typeface="Wingdings" panose="05000000000000000000" pitchFamily="2" charset="2"/>
              <a:buChar char="n"/>
            </a:pPr>
            <a:r>
              <a:rPr lang="zh-CN" altLang="en-US" sz="2400" b="1" kern="0" dirty="0">
                <a:solidFill>
                  <a:srgbClr val="000000"/>
                </a:solidFill>
                <a:latin typeface="微软雅黑" panose="020B0503020204020204" pitchFamily="34" charset="-122"/>
                <a:ea typeface="微软雅黑" panose="020B0503020204020204" pitchFamily="34" charset="-122"/>
              </a:rPr>
              <a:t>动态计算图（</a:t>
            </a:r>
            <a:r>
              <a:rPr lang="en-US" altLang="zh-CN" sz="2400" b="1" kern="0" dirty="0">
                <a:solidFill>
                  <a:srgbClr val="000000"/>
                </a:solidFill>
                <a:latin typeface="微软雅黑" panose="020B0503020204020204" pitchFamily="34" charset="-122"/>
                <a:ea typeface="微软雅黑" panose="020B0503020204020204" pitchFamily="34" charset="-122"/>
              </a:rPr>
              <a:t>Dynamic Computational Graph</a:t>
            </a:r>
            <a:r>
              <a:rPr lang="zh-CN" altLang="en-US" sz="2400" b="1" kern="0" dirty="0">
                <a:solidFill>
                  <a:srgbClr val="000000"/>
                </a:solidFill>
                <a:latin typeface="微软雅黑" panose="020B0503020204020204" pitchFamily="34" charset="-122"/>
                <a:ea typeface="微软雅黑" panose="020B0503020204020204" pitchFamily="34" charset="-122"/>
              </a:rPr>
              <a:t>）</a:t>
            </a:r>
            <a:endParaRPr lang="en-US" altLang="zh-CN" sz="2400" b="1" kern="0" dirty="0">
              <a:solidFill>
                <a:srgbClr val="000000"/>
              </a:solidFill>
              <a:latin typeface="微软雅黑" panose="020B0503020204020204" pitchFamily="34" charset="-122"/>
              <a:ea typeface="微软雅黑" panose="020B0503020204020204" pitchFamily="34" charset="-122"/>
            </a:endParaRPr>
          </a:p>
          <a:p>
            <a:pPr marL="800100" lvl="1" indent="-342900" algn="just">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在程序运行时动态构建计算图</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800100" lvl="1" indent="-342900" algn="just">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不容易优化，当不同输入所使用的网络结构不一样时，难以并行计算</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800100" lvl="1" indent="-342900" algn="just">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灵活性比较高</a:t>
            </a:r>
            <a:endParaRPr lang="en-US" altLang="zh-CN" sz="2400" kern="0" dirty="0">
              <a:solidFill>
                <a:srgbClr val="000000"/>
              </a:solidFill>
              <a:latin typeface="微软雅黑" panose="020B0503020204020204" pitchFamily="34" charset="-122"/>
              <a:ea typeface="微软雅黑" panose="020B0503020204020204" pitchFamily="34" charset="-122"/>
            </a:endParaRPr>
          </a:p>
        </p:txBody>
      </p:sp>
      <p:sp>
        <p:nvSpPr>
          <p:cNvPr id="2" name="矩形: 圆角 1"/>
          <p:cNvSpPr/>
          <p:nvPr/>
        </p:nvSpPr>
        <p:spPr>
          <a:xfrm>
            <a:off x="467139" y="5168348"/>
            <a:ext cx="11201400" cy="15711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zh-CN" altLang="en-US" sz="2800" dirty="0">
                <a:solidFill>
                  <a:srgbClr val="000000"/>
                </a:solidFill>
                <a:latin typeface="FZKTJW--GB1-0"/>
              </a:rPr>
              <a:t>在当前深度学习框架中</a:t>
            </a:r>
            <a:r>
              <a:rPr lang="zh-CN" altLang="en-US" sz="2800" dirty="0">
                <a:solidFill>
                  <a:srgbClr val="000000"/>
                </a:solidFill>
                <a:latin typeface="FZSSJW--GB1-0"/>
              </a:rPr>
              <a:t>，</a:t>
            </a:r>
            <a:r>
              <a:rPr lang="en-US" altLang="zh-CN" sz="2800" dirty="0">
                <a:solidFill>
                  <a:srgbClr val="000000"/>
                </a:solidFill>
                <a:latin typeface="STIXTwoText-Identity-H"/>
              </a:rPr>
              <a:t>Theano</a:t>
            </a:r>
            <a:r>
              <a:rPr lang="zh-CN" altLang="en-US" sz="2800" dirty="0">
                <a:solidFill>
                  <a:srgbClr val="000000"/>
                </a:solidFill>
                <a:latin typeface="FZKTJW--GB1-0"/>
              </a:rPr>
              <a:t>和</a:t>
            </a:r>
            <a:r>
              <a:rPr lang="en-US" altLang="zh-CN" sz="2800" dirty="0" err="1">
                <a:solidFill>
                  <a:srgbClr val="000000"/>
                </a:solidFill>
                <a:latin typeface="STIXTwoText-Identity-H"/>
              </a:rPr>
              <a:t>Tensorflow</a:t>
            </a:r>
            <a:r>
              <a:rPr lang="zh-CN" altLang="en-US" sz="2800" dirty="0">
                <a:solidFill>
                  <a:srgbClr val="000000"/>
                </a:solidFill>
                <a:latin typeface="FZKTJW--GB1-0"/>
              </a:rPr>
              <a:t>采用的是静态计算图</a:t>
            </a:r>
            <a:r>
              <a:rPr lang="zh-CN" altLang="en-US" sz="2800" dirty="0">
                <a:solidFill>
                  <a:srgbClr val="000000"/>
                </a:solidFill>
                <a:latin typeface="FZSSJW--GB1-0"/>
              </a:rPr>
              <a:t>，</a:t>
            </a:r>
            <a:r>
              <a:rPr lang="zh-CN" altLang="en-US" sz="2800" dirty="0">
                <a:solidFill>
                  <a:srgbClr val="000000"/>
                </a:solidFill>
                <a:latin typeface="FZKTJW--GB1-0"/>
              </a:rPr>
              <a:t>而</a:t>
            </a:r>
            <a:r>
              <a:rPr lang="en-US" altLang="zh-CN" sz="2800" dirty="0" err="1">
                <a:solidFill>
                  <a:srgbClr val="000000"/>
                </a:solidFill>
                <a:latin typeface="STIXTwoText-Identity-H"/>
              </a:rPr>
              <a:t>DyNet</a:t>
            </a:r>
            <a:r>
              <a:rPr lang="zh-CN" altLang="en-US" sz="2800" dirty="0">
                <a:solidFill>
                  <a:srgbClr val="000000"/>
                </a:solidFill>
                <a:latin typeface="FZSSJW--GB1-0"/>
              </a:rPr>
              <a:t>、</a:t>
            </a:r>
            <a:r>
              <a:rPr lang="en-US" altLang="zh-CN" sz="2800" dirty="0" err="1">
                <a:solidFill>
                  <a:srgbClr val="000000"/>
                </a:solidFill>
                <a:latin typeface="STIXTwoText-Identity-H"/>
              </a:rPr>
              <a:t>Chainer</a:t>
            </a:r>
            <a:r>
              <a:rPr lang="en-US" altLang="zh-CN" sz="2800" dirty="0">
                <a:solidFill>
                  <a:srgbClr val="000000"/>
                </a:solidFill>
                <a:latin typeface="STIXTwoText-Identity-H"/>
              </a:rPr>
              <a:t> </a:t>
            </a:r>
            <a:r>
              <a:rPr lang="zh-CN" altLang="en-US" sz="2800" dirty="0">
                <a:solidFill>
                  <a:srgbClr val="000000"/>
                </a:solidFill>
                <a:latin typeface="FZKTJW--GB1-0"/>
              </a:rPr>
              <a:t>和</a:t>
            </a:r>
            <a:r>
              <a:rPr lang="en-US" altLang="zh-CN" sz="2800" dirty="0" err="1">
                <a:solidFill>
                  <a:srgbClr val="000000"/>
                </a:solidFill>
                <a:latin typeface="STIXTwoText-Identity-H"/>
              </a:rPr>
              <a:t>PyTorch</a:t>
            </a:r>
            <a:r>
              <a:rPr lang="en-US" altLang="zh-CN" sz="2800" dirty="0">
                <a:solidFill>
                  <a:srgbClr val="000000"/>
                </a:solidFill>
                <a:latin typeface="STIXTwoText-Identity-H"/>
              </a:rPr>
              <a:t> </a:t>
            </a:r>
            <a:r>
              <a:rPr lang="zh-CN" altLang="en-US" sz="2800" dirty="0">
                <a:solidFill>
                  <a:srgbClr val="000000"/>
                </a:solidFill>
                <a:latin typeface="FZKTJW--GB1-0"/>
              </a:rPr>
              <a:t>采用的是动态计图</a:t>
            </a:r>
            <a:r>
              <a:rPr lang="zh-CN" altLang="en-US" sz="2800" dirty="0">
                <a:solidFill>
                  <a:srgbClr val="000000"/>
                </a:solidFill>
                <a:latin typeface="FZSSJW--GB1-0"/>
              </a:rPr>
              <a:t>。</a:t>
            </a:r>
            <a:r>
              <a:rPr lang="en-US" altLang="zh-CN" sz="2800" dirty="0" err="1">
                <a:solidFill>
                  <a:srgbClr val="000000"/>
                </a:solidFill>
                <a:latin typeface="STIXTwoText-Identity-H"/>
              </a:rPr>
              <a:t>Tensorflow</a:t>
            </a:r>
            <a:r>
              <a:rPr lang="en-US" altLang="zh-CN" sz="2800" dirty="0">
                <a:solidFill>
                  <a:srgbClr val="000000"/>
                </a:solidFill>
                <a:latin typeface="STIXTwoText-Identity-H"/>
              </a:rPr>
              <a:t> 2.0 </a:t>
            </a:r>
            <a:r>
              <a:rPr lang="zh-CN" altLang="en-US" sz="2800" dirty="0">
                <a:solidFill>
                  <a:srgbClr val="000000"/>
                </a:solidFill>
                <a:latin typeface="FZKTJW--GB1-0"/>
              </a:rPr>
              <a:t>也开始支持动态计算图。</a:t>
            </a:r>
            <a:endParaRPr lang="zh-CN" altLang="en-US" sz="28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1936950"/>
            <a:ext cx="12192000" cy="1253062"/>
          </a:xfrm>
          <a:prstGeom prst="rect">
            <a:avLst/>
          </a:prstGeom>
          <a:solidFill>
            <a:srgbClr val="00B0F0"/>
          </a:solidFill>
        </p:spPr>
        <p:txBody>
          <a:bodyPr wrap="square" rtlCol="0" anchor="ctr">
            <a:noAutofit/>
          </a:bodyPr>
          <a:lstStyle/>
          <a:p>
            <a:pPr algn="ctr"/>
            <a:r>
              <a:rPr lang="en-US" altLang="zh-CN" sz="4800" b="1" dirty="0">
                <a:latin typeface="微软雅黑" panose="020B0503020204020204" pitchFamily="34" charset="-122"/>
                <a:ea typeface="微软雅黑" panose="020B0503020204020204" pitchFamily="34" charset="-122"/>
              </a:rPr>
              <a:t>3.7 </a:t>
            </a:r>
            <a:r>
              <a:rPr lang="zh-CN" altLang="en-US" sz="4800" b="1" dirty="0">
                <a:latin typeface="微软雅黑" panose="020B0503020204020204" pitchFamily="34" charset="-122"/>
                <a:ea typeface="微软雅黑" panose="020B0503020204020204" pitchFamily="34" charset="-122"/>
              </a:rPr>
              <a:t>神经网络参数优化的主要问题</a:t>
            </a:r>
            <a:endParaRPr lang="zh-CN" altLang="en-US" sz="4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175213" y="3883889"/>
            <a:ext cx="2457487" cy="1424711"/>
          </a:xfrm>
          <a:prstGeom prst="rect">
            <a:avLst/>
          </a:prstGeom>
          <a:noFill/>
        </p:spPr>
        <p:txBody>
          <a:bodyPr wrap="square" rtlCol="0">
            <a:noAutofit/>
          </a:bodyPr>
          <a:lstStyle/>
          <a:p>
            <a:pPr marL="457200" indent="-457200">
              <a:lnSpc>
                <a:spcPct val="150000"/>
              </a:lnSpc>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非凸优化</a:t>
            </a:r>
            <a:endParaRPr lang="zh-CN" altLang="en-US" sz="28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梯度消失</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非凸优化</a:t>
            </a:r>
            <a:endParaRPr lang="zh-CN" altLang="en-US" sz="28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文本框 6">
                <a:extLst>
                  <a:ext uri="{FF2B5EF4-FFF2-40B4-BE49-F238E27FC236}">
                    <ele attr="{5897C66D-C5EC-423E-A8DE-5EC9BBC4AF96}"/>
                  </a:ext>
                </a:extLst>
              </p:cNvPr>
              <p:cNvSpPr txBox="1">
                <a:spLocks/>
              </p:cNvSpPr>
              <p:nvPr/>
            </p:nvSpPr>
            <p:spPr>
              <a:xfrm>
                <a:off x="-1" y="773472"/>
                <a:ext cx="12192001" cy="2655527"/>
              </a:xfrm>
              <a:prstGeom prst="rect">
                <a:avLst/>
              </a:prstGeom>
              <a:noFill/>
            </p:spPr>
            <p:txBody>
              <a:bodyPr wrap="square" rtlCol="0">
                <a:noAutofit/>
              </a:bodyPr>
              <a:lstStyle/>
              <a:p>
                <a:pPr marL="457200" indent="-457200">
                  <a:spcBef>
                    <a:spcPts val="600"/>
                  </a:spcBef>
                  <a:spcAft>
                    <a:spcPts val="600"/>
                  </a:spcAft>
                  <a:buClr>
                    <a:srgbClr val="0000FF"/>
                  </a:buClr>
                  <a:buFont typeface="Wingdings" panose="05000000000000000000" pitchFamily="2" charset="2"/>
                  <a:buChar char="n"/>
                </a:pPr>
                <a:r>
                  <a:rPr lang="zh-CN" altLang="en-US" sz="2400" b="1" kern="0" dirty="0">
                    <a:solidFill>
                      <a:srgbClr val="000000"/>
                    </a:solidFill>
                    <a:latin typeface="微软雅黑" panose="020B0503020204020204" pitchFamily="34" charset="-122"/>
                    <a:ea typeface="微软雅黑" panose="020B0503020204020204" pitchFamily="34" charset="-122"/>
                  </a:rPr>
                  <a:t>神经网络的优化问题是一个非凸优化问题</a:t>
                </a:r>
                <a:endParaRPr lang="en-US" altLang="zh-CN" sz="2400" b="1" kern="0" dirty="0">
                  <a:solidFill>
                    <a:srgbClr val="000000"/>
                  </a:solidFill>
                  <a:latin typeface="微软雅黑" panose="020B0503020204020204" pitchFamily="34" charset="-122"/>
                  <a:ea typeface="微软雅黑" panose="020B0503020204020204" pitchFamily="34" charset="-122"/>
                </a:endParaRPr>
              </a:p>
              <a:p>
                <a:pPr lvl="1" algn="just">
                  <a:spcBef>
                    <a:spcPts val="600"/>
                  </a:spcBef>
                  <a:spcAft>
                    <a:spcPts val="600"/>
                  </a:spcAft>
                  <a:buClr>
                    <a:srgbClr val="0000FF"/>
                  </a:buClr>
                </a:pPr>
                <a:r>
                  <a:rPr lang="zh-CN" altLang="en-US" sz="2400" kern="0" dirty="0">
                    <a:solidFill>
                      <a:srgbClr val="000000"/>
                    </a:solidFill>
                    <a:latin typeface="微软雅黑" panose="020B0503020204020204" pitchFamily="34" charset="-122"/>
                    <a:ea typeface="微软雅黑" panose="020B0503020204020204" pitchFamily="34" charset="-122"/>
                  </a:rPr>
                  <a:t>以一个最简单的</a:t>
                </a:r>
                <a:r>
                  <a:rPr lang="en-US" altLang="zh-CN" sz="2400" kern="0" dirty="0">
                    <a:solidFill>
                      <a:srgbClr val="000000"/>
                    </a:solidFill>
                    <a:latin typeface="微软雅黑" panose="020B0503020204020204" pitchFamily="34" charset="-122"/>
                    <a:ea typeface="微软雅黑" panose="020B0503020204020204" pitchFamily="34" charset="-122"/>
                  </a:rPr>
                  <a:t>1-1-1</a:t>
                </a:r>
                <a:r>
                  <a:rPr lang="zh-CN" altLang="en-US" sz="2400" kern="0" dirty="0">
                    <a:solidFill>
                      <a:srgbClr val="000000"/>
                    </a:solidFill>
                    <a:latin typeface="微软雅黑" panose="020B0503020204020204" pitchFamily="34" charset="-122"/>
                    <a:ea typeface="微软雅黑" panose="020B0503020204020204" pitchFamily="34" charset="-122"/>
                  </a:rPr>
                  <a:t>结构的两层网络为例：</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lvl="1" algn="just">
                  <a:spcBef>
                    <a:spcPts val="600"/>
                  </a:spcBef>
                  <a:spcAft>
                    <a:spcPts val="600"/>
                  </a:spcAft>
                  <a:buClr>
                    <a:srgbClr val="0000FF"/>
                  </a:buClr>
                </a:pPr>
                <a14:m>
                  <m:oMathPara xmlns:m="http://schemas.openxmlformats.org/officeDocument/2006/math">
                    <m:oMathParaPr>
                      <m:jc m:val="centerGroup"/>
                    </m:oMathParaPr>
                    <m:oMath xmlns:m="http://schemas.openxmlformats.org/officeDocument/2006/math">
                      <m:r>
                        <a:rPr lang="en-US" altLang="zh-CN" sz="2400" b="0" i="1" kern="0" smtClean="0">
                          <a:solidFill>
                            <a:srgbClr val="000000"/>
                          </a:solidFill>
                          <a:latin typeface="Cambria Math" panose="02040503050406030204" pitchFamily="18" charset="0"/>
                          <a:ea typeface="微软雅黑" panose="020B0503020204020204" pitchFamily="34" charset="-122"/>
                        </a:rPr>
                        <m:t>𝑦</m:t>
                      </m:r>
                      <m:r>
                        <a:rPr lang="en-US" altLang="zh-CN" sz="2400" b="0" i="1" kern="0" smtClean="0">
                          <a:solidFill>
                            <a:srgbClr val="000000"/>
                          </a:solidFill>
                          <a:latin typeface="Cambria Math" panose="02040503050406030204" pitchFamily="18" charset="0"/>
                          <a:ea typeface="微软雅黑" panose="020B0503020204020204" pitchFamily="34" charset="-122"/>
                        </a:rPr>
                        <m:t>=</m:t>
                      </m:r>
                      <m:r>
                        <a:rPr lang="zh-CN" altLang="en-US" sz="2400" b="0" i="1" kern="0" smtClean="0">
                          <a:solidFill>
                            <a:srgbClr val="000000"/>
                          </a:solidFill>
                          <a:latin typeface="Cambria Math" panose="02040503050406030204" pitchFamily="18" charset="0"/>
                          <a:ea typeface="微软雅黑" panose="020B0503020204020204" pitchFamily="34" charset="-122"/>
                        </a:rPr>
                        <m:t>𝜎</m:t>
                      </m:r>
                      <m:d>
                        <m:dPr>
                          <m:ctrlPr>
                            <a:rPr lang="en-US" altLang="zh-CN" sz="2400" b="0" i="1" kern="0" smtClean="0">
                              <a:solidFill>
                                <a:srgbClr val="000000"/>
                              </a:solidFill>
                              <a:latin typeface="Cambria Math" panose="02040503050406030204" pitchFamily="18" charset="0"/>
                              <a:ea typeface="微软雅黑" panose="020B0503020204020204" pitchFamily="34" charset="-122"/>
                            </a:rPr>
                          </m:ctrlPr>
                        </m:dPr>
                        <m:e>
                          <m:sSub>
                            <m:sSubPr>
                              <m:ctrlPr>
                                <a:rPr lang="en-US" altLang="zh-CN" sz="2400" b="0" i="1" kern="0" smtClean="0">
                                  <a:solidFill>
                                    <a:srgbClr val="000000"/>
                                  </a:solidFill>
                                  <a:latin typeface="Cambria Math" panose="02040503050406030204" pitchFamily="18" charset="0"/>
                                  <a:ea typeface="微软雅黑" panose="020B0503020204020204" pitchFamily="34" charset="-122"/>
                                </a:rPr>
                              </m:ctrlPr>
                            </m:sSubPr>
                            <m:e>
                              <m:r>
                                <a:rPr lang="en-US" altLang="zh-CN" sz="2400" b="0" i="1" kern="0" smtClean="0">
                                  <a:solidFill>
                                    <a:srgbClr val="000000"/>
                                  </a:solidFill>
                                  <a:latin typeface="Cambria Math" panose="02040503050406030204" pitchFamily="18" charset="0"/>
                                  <a:ea typeface="微软雅黑" panose="020B0503020204020204" pitchFamily="34" charset="-122"/>
                                </a:rPr>
                                <m:t>𝑤</m:t>
                              </m:r>
                            </m:e>
                            <m:sub>
                              <m:r>
                                <a:rPr lang="en-US" altLang="zh-CN" sz="2400" b="0" i="1" kern="0" smtClean="0">
                                  <a:solidFill>
                                    <a:srgbClr val="000000"/>
                                  </a:solidFill>
                                  <a:latin typeface="Cambria Math" panose="02040503050406030204" pitchFamily="18" charset="0"/>
                                  <a:ea typeface="微软雅黑" panose="020B0503020204020204" pitchFamily="34" charset="-122"/>
                                </a:rPr>
                                <m:t>2</m:t>
                              </m:r>
                            </m:sub>
                          </m:sSub>
                          <m:r>
                            <a:rPr lang="zh-CN" altLang="en-US" sz="2400" b="0" i="1" kern="0" smtClean="0">
                              <a:solidFill>
                                <a:srgbClr val="000000"/>
                              </a:solidFill>
                              <a:latin typeface="Cambria Math" panose="02040503050406030204" pitchFamily="18" charset="0"/>
                              <a:ea typeface="微软雅黑" panose="020B0503020204020204" pitchFamily="34" charset="-122"/>
                            </a:rPr>
                            <m:t>𝜎</m:t>
                          </m:r>
                          <m:d>
                            <m:dPr>
                              <m:ctrlPr>
                                <a:rPr lang="en-US" altLang="zh-CN" sz="2400" b="0" i="1" kern="0" smtClean="0">
                                  <a:solidFill>
                                    <a:srgbClr val="000000"/>
                                  </a:solidFill>
                                  <a:latin typeface="Cambria Math" panose="02040503050406030204" pitchFamily="18" charset="0"/>
                                  <a:ea typeface="微软雅黑" panose="020B0503020204020204" pitchFamily="34" charset="-122"/>
                                </a:rPr>
                              </m:ctrlPr>
                            </m:dPr>
                            <m:e>
                              <m:sSub>
                                <m:sSubPr>
                                  <m:ctrlPr>
                                    <a:rPr lang="en-US" altLang="zh-CN" sz="2400" i="1" kern="0">
                                      <a:solidFill>
                                        <a:srgbClr val="000000"/>
                                      </a:solidFill>
                                      <a:latin typeface="Cambria Math" panose="02040503050406030204" pitchFamily="18" charset="0"/>
                                      <a:ea typeface="微软雅黑" panose="020B0503020204020204" pitchFamily="34" charset="-122"/>
                                    </a:rPr>
                                  </m:ctrlPr>
                                </m:sSubPr>
                                <m:e>
                                  <m:r>
                                    <a:rPr lang="en-US" altLang="zh-CN" sz="2400" i="1" kern="0">
                                      <a:solidFill>
                                        <a:srgbClr val="000000"/>
                                      </a:solidFill>
                                      <a:latin typeface="Cambria Math" panose="02040503050406030204" pitchFamily="18" charset="0"/>
                                      <a:ea typeface="微软雅黑" panose="020B0503020204020204" pitchFamily="34" charset="-122"/>
                                    </a:rPr>
                                    <m:t>𝑤</m:t>
                                  </m:r>
                                </m:e>
                                <m:sub>
                                  <m:r>
                                    <a:rPr lang="en-US" altLang="zh-CN" sz="2400" b="0" i="1" kern="0" smtClean="0">
                                      <a:solidFill>
                                        <a:srgbClr val="000000"/>
                                      </a:solidFill>
                                      <a:latin typeface="Cambria Math" panose="02040503050406030204" pitchFamily="18" charset="0"/>
                                      <a:ea typeface="微软雅黑" panose="020B0503020204020204" pitchFamily="34" charset="-122"/>
                                    </a:rPr>
                                    <m:t>1</m:t>
                                  </m:r>
                                </m:sub>
                              </m:sSub>
                              <m:r>
                                <a:rPr lang="en-US" altLang="zh-CN" sz="2400" b="0" i="1" kern="0" smtClean="0">
                                  <a:solidFill>
                                    <a:srgbClr val="000000"/>
                                  </a:solidFill>
                                  <a:latin typeface="Cambria Math" panose="02040503050406030204" pitchFamily="18" charset="0"/>
                                  <a:ea typeface="微软雅黑" panose="020B0503020204020204" pitchFamily="34" charset="-122"/>
                                </a:rPr>
                                <m:t>𝑥</m:t>
                              </m:r>
                            </m:e>
                          </m:d>
                        </m:e>
                      </m:d>
                    </m:oMath>
                  </m:oMathPara>
                </a14:m>
                <a:endParaRPr lang="en-US" altLang="zh-CN" sz="2400" b="0" i="1" kern="0" dirty="0">
                  <a:solidFill>
                    <a:srgbClr val="000000"/>
                  </a:solidFill>
                  <a:latin typeface="Cambria Math" panose="02040503050406030204" pitchFamily="18" charset="0"/>
                  <a:ea typeface="微软雅黑" panose="020B0503020204020204" pitchFamily="34" charset="-122"/>
                </a:endParaRPr>
              </a:p>
              <a:p>
                <a:pPr lvl="1" algn="just">
                  <a:spcBef>
                    <a:spcPts val="600"/>
                  </a:spcBef>
                  <a:spcAft>
                    <a:spcPts val="600"/>
                  </a:spcAft>
                  <a:buClr>
                    <a:srgbClr val="0000FF"/>
                  </a:buClr>
                </a:pPr>
                <a:r>
                  <a:rPr lang="zh-CN" altLang="en-US" sz="2400" b="0" kern="0" dirty="0">
                    <a:solidFill>
                      <a:srgbClr val="000000"/>
                    </a:solidFill>
                    <a:latin typeface="Cambria Math" panose="02040503050406030204" pitchFamily="18" charset="0"/>
                    <a:ea typeface="微软雅黑" panose="020B0503020204020204" pitchFamily="34" charset="-122"/>
                  </a:rPr>
                  <a:t>其中</a:t>
                </a:r>
                <a14:m>
                  <m:oMath xmlns:m="http://schemas.openxmlformats.org/officeDocument/2006/math">
                    <m:sSub>
                      <m:sSubPr>
                        <m:ctrlPr>
                          <a:rPr lang="en-US" altLang="zh-CN" sz="2400" i="1" kern="0">
                            <a:solidFill>
                              <a:srgbClr val="000000"/>
                            </a:solidFill>
                            <a:latin typeface="Cambria Math" panose="02040503050406030204" pitchFamily="18" charset="0"/>
                            <a:ea typeface="微软雅黑" panose="020B0503020204020204" pitchFamily="34" charset="-122"/>
                          </a:rPr>
                        </m:ctrlPr>
                      </m:sSubPr>
                      <m:e>
                        <m:r>
                          <a:rPr lang="en-US" altLang="zh-CN" sz="2400" i="1" kern="0">
                            <a:solidFill>
                              <a:srgbClr val="000000"/>
                            </a:solidFill>
                            <a:latin typeface="Cambria Math" panose="02040503050406030204" pitchFamily="18" charset="0"/>
                            <a:ea typeface="微软雅黑" panose="020B0503020204020204" pitchFamily="34" charset="-122"/>
                          </a:rPr>
                          <m:t>𝑤</m:t>
                        </m:r>
                      </m:e>
                      <m:sub>
                        <m:r>
                          <a:rPr lang="en-US" altLang="zh-CN" sz="2400" i="1" kern="0">
                            <a:solidFill>
                              <a:srgbClr val="000000"/>
                            </a:solidFill>
                            <a:latin typeface="Cambria Math" panose="02040503050406030204" pitchFamily="18" charset="0"/>
                            <a:ea typeface="微软雅黑" panose="020B0503020204020204" pitchFamily="34" charset="-122"/>
                          </a:rPr>
                          <m:t>1</m:t>
                        </m:r>
                      </m:sub>
                    </m:sSub>
                  </m:oMath>
                </a14:m>
                <a:r>
                  <a:rPr lang="zh-CN" altLang="en-US" sz="2400" kern="0" dirty="0">
                    <a:solidFill>
                      <a:srgbClr val="000000"/>
                    </a:solidFill>
                    <a:latin typeface="Cambria Math" panose="02040503050406030204" pitchFamily="18" charset="0"/>
                    <a:ea typeface="微软雅黑" panose="020B0503020204020204" pitchFamily="34" charset="-122"/>
                  </a:rPr>
                  <a:t>和</a:t>
                </a:r>
                <a14:m>
                  <m:oMath xmlns:m="http://schemas.openxmlformats.org/officeDocument/2006/math">
                    <m:sSub>
                      <m:sSubPr>
                        <m:ctrlPr>
                          <a:rPr lang="en-US" altLang="zh-CN" sz="2400" i="1" kern="0">
                            <a:solidFill>
                              <a:srgbClr val="000000"/>
                            </a:solidFill>
                            <a:latin typeface="Cambria Math" panose="02040503050406030204" pitchFamily="18" charset="0"/>
                            <a:ea typeface="微软雅黑" panose="020B0503020204020204" pitchFamily="34" charset="-122"/>
                          </a:rPr>
                        </m:ctrlPr>
                      </m:sSubPr>
                      <m:e>
                        <m:r>
                          <a:rPr lang="en-US" altLang="zh-CN" sz="2400" i="1" kern="0">
                            <a:solidFill>
                              <a:srgbClr val="000000"/>
                            </a:solidFill>
                            <a:latin typeface="Cambria Math" panose="02040503050406030204" pitchFamily="18" charset="0"/>
                            <a:ea typeface="微软雅黑" panose="020B0503020204020204" pitchFamily="34" charset="-122"/>
                          </a:rPr>
                          <m:t>𝑤</m:t>
                        </m:r>
                      </m:e>
                      <m:sub>
                        <m:r>
                          <a:rPr lang="en-US" altLang="zh-CN" sz="2400" b="0" i="1" kern="0" smtClean="0">
                            <a:solidFill>
                              <a:srgbClr val="000000"/>
                            </a:solidFill>
                            <a:latin typeface="Cambria Math" panose="02040503050406030204" pitchFamily="18" charset="0"/>
                            <a:ea typeface="微软雅黑" panose="020B0503020204020204" pitchFamily="34" charset="-122"/>
                          </a:rPr>
                          <m:t>2</m:t>
                        </m:r>
                      </m:sub>
                    </m:sSub>
                  </m:oMath>
                </a14:m>
                <a:r>
                  <a:rPr lang="zh-CN" altLang="en-US" sz="2400" kern="0" dirty="0">
                    <a:solidFill>
                      <a:srgbClr val="000000"/>
                    </a:solidFill>
                    <a:latin typeface="Cambria Math" panose="02040503050406030204" pitchFamily="18" charset="0"/>
                    <a:ea typeface="微软雅黑" panose="020B0503020204020204" pitchFamily="34" charset="-122"/>
                  </a:rPr>
                  <a:t>为网络参数，</a:t>
                </a:r>
                <a14:m>
                  <m:oMath xmlns:m="http://schemas.openxmlformats.org/officeDocument/2006/math">
                    <m:r>
                      <a:rPr lang="zh-CN" altLang="en-US" sz="2400" i="1" kern="0">
                        <a:solidFill>
                          <a:srgbClr val="000000"/>
                        </a:solidFill>
                        <a:latin typeface="Cambria Math" panose="02040503050406030204" pitchFamily="18" charset="0"/>
                        <a:ea typeface="微软雅黑" panose="020B0503020204020204" pitchFamily="34" charset="-122"/>
                      </a:rPr>
                      <m:t>𝜎</m:t>
                    </m:r>
                    <m:r>
                      <a:rPr lang="en-US" altLang="zh-CN" sz="2400" b="0" i="1" kern="0" smtClean="0">
                        <a:solidFill>
                          <a:srgbClr val="000000"/>
                        </a:solidFill>
                        <a:latin typeface="Cambria Math" panose="02040503050406030204" pitchFamily="18" charset="0"/>
                        <a:ea typeface="微软雅黑" panose="020B0503020204020204" pitchFamily="34" charset="-122"/>
                      </a:rPr>
                      <m:t>(</m:t>
                    </m:r>
                    <m:r>
                      <a:rPr lang="en-US" altLang="zh-CN" sz="2400" b="0" i="1" kern="0" smtClean="0">
                        <a:solidFill>
                          <a:srgbClr val="000000"/>
                        </a:solidFill>
                        <a:latin typeface="Cambria Math" panose="02040503050406030204" pitchFamily="18" charset="0"/>
                        <a:ea typeface="Cambria Math" panose="02040503050406030204" pitchFamily="18" charset="0"/>
                      </a:rPr>
                      <m:t>∙</m:t>
                    </m:r>
                    <m:r>
                      <a:rPr lang="en-US" altLang="zh-CN" sz="2400" b="0" i="1" kern="0" smtClean="0">
                        <a:solidFill>
                          <a:srgbClr val="000000"/>
                        </a:solidFill>
                        <a:latin typeface="Cambria Math" panose="02040503050406030204" pitchFamily="18" charset="0"/>
                        <a:ea typeface="微软雅黑" panose="020B0503020204020204" pitchFamily="34" charset="-122"/>
                      </a:rPr>
                      <m:t>)</m:t>
                    </m:r>
                  </m:oMath>
                </a14:m>
                <a:r>
                  <a:rPr lang="zh-CN" altLang="en-US" sz="2400" kern="0" dirty="0">
                    <a:solidFill>
                      <a:srgbClr val="000000"/>
                    </a:solidFill>
                    <a:latin typeface="Cambria Math" panose="02040503050406030204" pitchFamily="18" charset="0"/>
                    <a:ea typeface="微软雅黑" panose="020B0503020204020204" pitchFamily="34" charset="-122"/>
                  </a:rPr>
                  <a:t>为</a:t>
                </a:r>
                <a:r>
                  <a:rPr lang="en-US" altLang="zh-CN" sz="2400" kern="0" dirty="0">
                    <a:solidFill>
                      <a:srgbClr val="000000"/>
                    </a:solidFill>
                    <a:latin typeface="Cambria Math" panose="02040503050406030204" pitchFamily="18" charset="0"/>
                    <a:ea typeface="微软雅黑" panose="020B0503020204020204" pitchFamily="34" charset="-122"/>
                  </a:rPr>
                  <a:t>Logistic</a:t>
                </a:r>
                <a:r>
                  <a:rPr lang="zh-CN" altLang="en-US" sz="2400" kern="0" dirty="0">
                    <a:solidFill>
                      <a:srgbClr val="000000"/>
                    </a:solidFill>
                    <a:latin typeface="Cambria Math" panose="02040503050406030204" pitchFamily="18" charset="0"/>
                    <a:ea typeface="微软雅黑" panose="020B0503020204020204" pitchFamily="34" charset="-122"/>
                  </a:rPr>
                  <a:t>激活函数。</a:t>
                </a:r>
                <a:endParaRPr lang="en-US" altLang="zh-CN" sz="2400" kern="0" dirty="0">
                  <a:solidFill>
                    <a:srgbClr val="000000"/>
                  </a:solidFill>
                  <a:latin typeface="Cambria Math" panose="02040503050406030204" pitchFamily="18" charset="0"/>
                  <a:ea typeface="微软雅黑" panose="020B0503020204020204" pitchFamily="34" charset="-122"/>
                </a:endParaRPr>
              </a:p>
              <a:p>
                <a:pPr lvl="1" algn="just">
                  <a:spcBef>
                    <a:spcPts val="1800"/>
                  </a:spcBef>
                  <a:spcAft>
                    <a:spcPts val="600"/>
                  </a:spcAft>
                  <a:buClr>
                    <a:srgbClr val="0000FF"/>
                  </a:buClr>
                </a:pPr>
                <a:r>
                  <a:rPr lang="zh-CN" altLang="en-US" sz="2400" b="0" kern="0" dirty="0">
                    <a:solidFill>
                      <a:srgbClr val="000000"/>
                    </a:solidFill>
                    <a:latin typeface="Cambria Math" panose="02040503050406030204" pitchFamily="18" charset="0"/>
                    <a:ea typeface="微软雅黑" panose="020B0503020204020204" pitchFamily="34" charset="-122"/>
                  </a:rPr>
                  <a:t>给定一个样本</a:t>
                </a:r>
                <a14:m>
                  <m:oMath xmlns:m="http://schemas.openxmlformats.org/officeDocument/2006/math">
                    <m:d>
                      <m:dPr>
                        <m:ctrlPr>
                          <a:rPr lang="en-US" altLang="zh-CN" sz="2400" i="1" kern="0">
                            <a:solidFill>
                              <a:srgbClr val="000000"/>
                            </a:solidFill>
                            <a:latin typeface="Cambria Math" panose="02040503050406030204" pitchFamily="18" charset="0"/>
                            <a:ea typeface="微软雅黑" panose="020B0503020204020204" pitchFamily="34" charset="-122"/>
                          </a:rPr>
                        </m:ctrlPr>
                      </m:dPr>
                      <m:e>
                        <m:r>
                          <a:rPr lang="en-US" altLang="zh-CN" sz="2400" b="0" i="1" kern="0" smtClean="0">
                            <a:solidFill>
                              <a:srgbClr val="000000"/>
                            </a:solidFill>
                            <a:latin typeface="Cambria Math" panose="02040503050406030204" pitchFamily="18" charset="0"/>
                            <a:ea typeface="微软雅黑" panose="020B0503020204020204" pitchFamily="34" charset="-122"/>
                          </a:rPr>
                          <m:t>1,1</m:t>
                        </m:r>
                      </m:e>
                    </m:d>
                  </m:oMath>
                </a14:m>
                <a:r>
                  <a:rPr lang="zh-CN" altLang="en-US" sz="2400" b="0" kern="0" dirty="0">
                    <a:solidFill>
                      <a:srgbClr val="000000"/>
                    </a:solidFill>
                    <a:latin typeface="Cambria Math" panose="02040503050406030204" pitchFamily="18" charset="0"/>
                    <a:ea typeface="微软雅黑" panose="020B0503020204020204" pitchFamily="34" charset="-122"/>
                  </a:rPr>
                  <a:t>，</a:t>
                </a:r>
                <a:r>
                  <a:rPr lang="zh-CN" altLang="en-US" sz="2400" b="0" kern="0" dirty="0">
                    <a:solidFill>
                      <a:schemeClr val="accent2">
                        <a:lumMod val="50000"/>
                      </a:schemeClr>
                    </a:solidFill>
                    <a:latin typeface="Cambria Math" panose="02040503050406030204" pitchFamily="18" charset="0"/>
                    <a:ea typeface="微软雅黑" panose="020B0503020204020204" pitchFamily="34" charset="-122"/>
                  </a:rPr>
                  <a:t>平方误差损失</a:t>
                </a:r>
                <a:r>
                  <a:rPr lang="zh-CN" altLang="en-US" sz="2400" b="0" kern="0" dirty="0">
                    <a:solidFill>
                      <a:srgbClr val="000000"/>
                    </a:solidFill>
                    <a:latin typeface="Cambria Math" panose="02040503050406030204" pitchFamily="18" charset="0"/>
                    <a:ea typeface="微软雅黑" panose="020B0503020204020204" pitchFamily="34" charset="-122"/>
                  </a:rPr>
                  <a:t>和</a:t>
                </a:r>
                <a:r>
                  <a:rPr lang="zh-CN" altLang="en-US" sz="2400" b="0" kern="0" dirty="0">
                    <a:solidFill>
                      <a:schemeClr val="accent2">
                        <a:lumMod val="50000"/>
                      </a:schemeClr>
                    </a:solidFill>
                    <a:latin typeface="Cambria Math" panose="02040503050406030204" pitchFamily="18" charset="0"/>
                    <a:ea typeface="微软雅黑" panose="020B0503020204020204" pitchFamily="34" charset="-122"/>
                  </a:rPr>
                  <a:t>交叉熵损失</a:t>
                </a:r>
                <a:r>
                  <a:rPr lang="zh-CN" altLang="en-US" sz="2400" b="0" kern="0" dirty="0">
                    <a:solidFill>
                      <a:srgbClr val="000000"/>
                    </a:solidFill>
                    <a:latin typeface="Cambria Math" panose="02040503050406030204" pitchFamily="18" charset="0"/>
                    <a:ea typeface="微软雅黑" panose="020B0503020204020204" pitchFamily="34" charset="-122"/>
                  </a:rPr>
                  <a:t>与参数</a:t>
                </a:r>
                <a14:m>
                  <m:oMath xmlns:m="http://schemas.openxmlformats.org/officeDocument/2006/math">
                    <m:sSub>
                      <m:sSubPr>
                        <m:ctrlPr>
                          <a:rPr lang="en-US" altLang="zh-CN" sz="2400" i="1" kern="0">
                            <a:solidFill>
                              <a:srgbClr val="000000"/>
                            </a:solidFill>
                            <a:latin typeface="Cambria Math" panose="02040503050406030204" pitchFamily="18" charset="0"/>
                            <a:ea typeface="微软雅黑" panose="020B0503020204020204" pitchFamily="34" charset="-122"/>
                          </a:rPr>
                        </m:ctrlPr>
                      </m:sSubPr>
                      <m:e>
                        <m:r>
                          <a:rPr lang="en-US" altLang="zh-CN" sz="2400" i="1" kern="0">
                            <a:solidFill>
                              <a:srgbClr val="000000"/>
                            </a:solidFill>
                            <a:latin typeface="Cambria Math" panose="02040503050406030204" pitchFamily="18" charset="0"/>
                            <a:ea typeface="微软雅黑" panose="020B0503020204020204" pitchFamily="34" charset="-122"/>
                          </a:rPr>
                          <m:t>𝑤</m:t>
                        </m:r>
                      </m:e>
                      <m:sub>
                        <m:r>
                          <a:rPr lang="en-US" altLang="zh-CN" sz="2400" i="1" kern="0">
                            <a:solidFill>
                              <a:srgbClr val="000000"/>
                            </a:solidFill>
                            <a:latin typeface="Cambria Math" panose="02040503050406030204" pitchFamily="18" charset="0"/>
                            <a:ea typeface="微软雅黑" panose="020B0503020204020204" pitchFamily="34" charset="-122"/>
                          </a:rPr>
                          <m:t>1</m:t>
                        </m:r>
                      </m:sub>
                    </m:sSub>
                  </m:oMath>
                </a14:m>
                <a:r>
                  <a:rPr lang="zh-CN" altLang="en-US" sz="2400" kern="0" dirty="0">
                    <a:solidFill>
                      <a:srgbClr val="000000"/>
                    </a:solidFill>
                    <a:latin typeface="Cambria Math" panose="02040503050406030204" pitchFamily="18" charset="0"/>
                    <a:ea typeface="微软雅黑" panose="020B0503020204020204" pitchFamily="34" charset="-122"/>
                  </a:rPr>
                  <a:t>和</a:t>
                </a:r>
                <a14:m>
                  <m:oMath xmlns:m="http://schemas.openxmlformats.org/officeDocument/2006/math">
                    <m:sSub>
                      <m:sSubPr>
                        <m:ctrlPr>
                          <a:rPr lang="en-US" altLang="zh-CN" sz="2400" i="1" kern="0">
                            <a:solidFill>
                              <a:srgbClr val="000000"/>
                            </a:solidFill>
                            <a:latin typeface="Cambria Math" panose="02040503050406030204" pitchFamily="18" charset="0"/>
                            <a:ea typeface="微软雅黑" panose="020B0503020204020204" pitchFamily="34" charset="-122"/>
                          </a:rPr>
                        </m:ctrlPr>
                      </m:sSubPr>
                      <m:e>
                        <m:r>
                          <a:rPr lang="en-US" altLang="zh-CN" sz="2400" i="1" kern="0">
                            <a:solidFill>
                              <a:srgbClr val="000000"/>
                            </a:solidFill>
                            <a:latin typeface="Cambria Math" panose="02040503050406030204" pitchFamily="18" charset="0"/>
                            <a:ea typeface="微软雅黑" panose="020B0503020204020204" pitchFamily="34" charset="-122"/>
                          </a:rPr>
                          <m:t>𝑤</m:t>
                        </m:r>
                      </m:e>
                      <m:sub>
                        <m:r>
                          <a:rPr lang="en-US" altLang="zh-CN" sz="2400" i="1" kern="0">
                            <a:solidFill>
                              <a:srgbClr val="000000"/>
                            </a:solidFill>
                            <a:latin typeface="Cambria Math" panose="02040503050406030204" pitchFamily="18" charset="0"/>
                            <a:ea typeface="微软雅黑" panose="020B0503020204020204" pitchFamily="34" charset="-122"/>
                          </a:rPr>
                          <m:t>2</m:t>
                        </m:r>
                      </m:sub>
                    </m:sSub>
                  </m:oMath>
                </a14:m>
                <a:r>
                  <a:rPr lang="zh-CN" altLang="en-US" sz="2400" b="0" kern="0" dirty="0">
                    <a:solidFill>
                      <a:srgbClr val="000000"/>
                    </a:solidFill>
                    <a:latin typeface="Cambria Math" panose="02040503050406030204" pitchFamily="18" charset="0"/>
                    <a:ea typeface="微软雅黑" panose="020B0503020204020204" pitchFamily="34" charset="-122"/>
                  </a:rPr>
                  <a:t>的关系如下图：</a:t>
                </a:r>
                <a:endParaRPr lang="en-US" altLang="zh-CN" sz="2400" b="0" kern="0" dirty="0">
                  <a:solidFill>
                    <a:srgbClr val="000000"/>
                  </a:solidFill>
                  <a:latin typeface="Cambria Math" panose="02040503050406030204" pitchFamily="18" charset="0"/>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1" y="773472"/>
                <a:ext cx="12192001" cy="2655527"/>
              </a:xfrm>
              <a:prstGeom prst="rect">
                <a:avLst/>
              </a:prstGeom>
              <a:blipFill rotWithShape="1">
                <a:blip r:embed="rId1"/>
                <a:stretch>
                  <a:fillRect l="-650" t="-1839" b="-5287"/>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8845" y="3690882"/>
            <a:ext cx="7694310" cy="31671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梯度消失</a:t>
            </a:r>
            <a:endParaRPr lang="zh-CN" altLang="en-US" sz="28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文本框 6">
                <a:extLst>
                  <a:ext uri="{FF2B5EF4-FFF2-40B4-BE49-F238E27FC236}">
                    <ele attr="{5897C66D-C5EC-423E-A8DE-5EC9BBC4AF96}"/>
                  </a:ext>
                </a:extLst>
              </p:cNvPr>
              <p:cNvSpPr txBox="1">
                <a:spLocks/>
              </p:cNvSpPr>
              <p:nvPr/>
            </p:nvSpPr>
            <p:spPr>
              <a:xfrm>
                <a:off x="-1" y="773472"/>
                <a:ext cx="8338931" cy="6084528"/>
              </a:xfrm>
              <a:prstGeom prst="rect">
                <a:avLst/>
              </a:prstGeom>
              <a:noFill/>
            </p:spPr>
            <p:txBody>
              <a:bodyPr wrap="square" rtlCol="0">
                <a:noAutofit/>
              </a:bodyPr>
              <a:lstStyle/>
              <a:p>
                <a:pPr marL="457200" indent="-457200">
                  <a:lnSpc>
                    <a:spcPct val="125000"/>
                  </a:lnSpc>
                  <a:spcBef>
                    <a:spcPts val="600"/>
                  </a:spcBef>
                  <a:spcAft>
                    <a:spcPts val="600"/>
                  </a:spcAft>
                  <a:buClr>
                    <a:srgbClr val="0000FF"/>
                  </a:buClr>
                  <a:buFont typeface="Wingdings" panose="05000000000000000000" pitchFamily="2" charset="2"/>
                  <a:buChar char="n"/>
                </a:pPr>
                <a:r>
                  <a:rPr lang="zh-CN" altLang="en-US" sz="2400" b="1" kern="0" dirty="0">
                    <a:solidFill>
                      <a:srgbClr val="000000"/>
                    </a:solidFill>
                    <a:latin typeface="微软雅黑" panose="020B0503020204020204" pitchFamily="34" charset="-122"/>
                    <a:ea typeface="微软雅黑" panose="020B0503020204020204" pitchFamily="34" charset="-122"/>
                  </a:rPr>
                  <a:t>误差在反向传播过程中不断衰减甚至消失</a:t>
                </a:r>
                <a:endParaRPr lang="en-US" altLang="zh-CN" sz="2400" b="1" kern="0" dirty="0">
                  <a:solidFill>
                    <a:srgbClr val="000000"/>
                  </a:solidFill>
                  <a:latin typeface="微软雅黑" panose="020B0503020204020204" pitchFamily="34" charset="-122"/>
                  <a:ea typeface="微软雅黑" panose="020B0503020204020204" pitchFamily="34" charset="-122"/>
                </a:endParaRPr>
              </a:p>
              <a:p>
                <a:pPr marL="800100" lvl="1" indent="-342900" algn="just">
                  <a:lnSpc>
                    <a:spcPct val="125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回顾误差反向传播的迭代公式：</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lvl="1" algn="just">
                  <a:lnSpc>
                    <a:spcPct val="125000"/>
                  </a:lnSpc>
                  <a:spcBef>
                    <a:spcPts val="600"/>
                  </a:spcBef>
                  <a:spcAft>
                    <a:spcPts val="600"/>
                  </a:spcAft>
                  <a:buClr>
                    <a:srgbClr val="0000FF"/>
                  </a:buClr>
                </a:pPr>
                <a14:m>
                  <m:oMathPara xmlns:m="http://schemas.openxmlformats.org/officeDocument/2006/math">
                    <m:oMathParaPr>
                      <m:jc m:val="centerGroup"/>
                    </m:oMathParaPr>
                    <m:oMath xmlns:m="http://schemas.openxmlformats.org/officeDocument/2006/math">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zh-CN" altLang="en-US" sz="2400" b="1" i="1" kern="0">
                              <a:solidFill>
                                <a:srgbClr val="000000"/>
                              </a:solidFill>
                              <a:latin typeface="Cambria Math" panose="02040503050406030204" pitchFamily="18" charset="0"/>
                              <a:ea typeface="微软雅黑" panose="020B0503020204020204" pitchFamily="34" charset="-122"/>
                            </a:rPr>
                            <m:t>𝜹</m:t>
                          </m:r>
                        </m:e>
                        <m:sup>
                          <m:r>
                            <a:rPr lang="en-US" altLang="zh-CN" sz="2400" i="1" kern="0">
                              <a:solidFill>
                                <a:srgbClr val="000000"/>
                              </a:solidFill>
                              <a:latin typeface="Cambria Math" panose="02040503050406030204" pitchFamily="18" charset="0"/>
                              <a:ea typeface="微软雅黑" panose="020B0503020204020204" pitchFamily="34" charset="-122"/>
                            </a:rPr>
                            <m:t>(</m:t>
                          </m:r>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m:t>
                          </m:r>
                        </m:sup>
                      </m:sSup>
                      <m:r>
                        <a:rPr lang="en-US" altLang="zh-CN" sz="2400" i="1" kern="0">
                          <a:solidFill>
                            <a:srgbClr val="000000"/>
                          </a:solidFill>
                          <a:latin typeface="Cambria Math" panose="02040503050406030204" pitchFamily="18" charset="0"/>
                          <a:ea typeface="微软雅黑" panose="020B0503020204020204" pitchFamily="34" charset="-122"/>
                        </a:rPr>
                        <m:t>=</m:t>
                      </m:r>
                      <m:r>
                        <m:rPr>
                          <m:nor/>
                        </m:rPr>
                        <a:rPr lang="en-US" altLang="zh-CN" sz="2400" kern="0" dirty="0">
                          <a:solidFill>
                            <a:srgbClr val="000000"/>
                          </a:solidFill>
                          <a:ea typeface="微软雅黑" panose="020B0503020204020204" pitchFamily="34" charset="-122"/>
                        </a:rPr>
                        <m:t> </m:t>
                      </m:r>
                      <m:sSubSup>
                        <m:sSubSupPr>
                          <m:ctrlPr>
                            <a:rPr lang="en-US" altLang="zh-CN" sz="2400" i="1" kern="0">
                              <a:solidFill>
                                <a:srgbClr val="000000"/>
                              </a:solidFill>
                              <a:latin typeface="Cambria Math" panose="02040503050406030204" pitchFamily="18" charset="0"/>
                              <a:ea typeface="微软雅黑" panose="020B0503020204020204" pitchFamily="34" charset="-122"/>
                            </a:rPr>
                          </m:ctrlPr>
                        </m:sSubSupPr>
                        <m:e>
                          <m:r>
                            <a:rPr lang="en-US" altLang="zh-CN" sz="2400" i="1" kern="0">
                              <a:solidFill>
                                <a:srgbClr val="000000"/>
                              </a:solidFill>
                              <a:latin typeface="Cambria Math" panose="02040503050406030204" pitchFamily="18" charset="0"/>
                              <a:ea typeface="微软雅黑" panose="020B0503020204020204" pitchFamily="34" charset="-122"/>
                            </a:rPr>
                            <m:t>𝑓</m:t>
                          </m:r>
                        </m:e>
                        <m:sub>
                          <m:r>
                            <a:rPr lang="en-US" altLang="zh-CN" sz="2400" i="1" kern="0">
                              <a:solidFill>
                                <a:srgbClr val="000000"/>
                              </a:solidFill>
                              <a:latin typeface="Cambria Math" panose="02040503050406030204" pitchFamily="18" charset="0"/>
                              <a:ea typeface="微软雅黑" panose="020B0503020204020204" pitchFamily="34" charset="-122"/>
                            </a:rPr>
                            <m:t>𝑙</m:t>
                          </m:r>
                        </m:sub>
                        <m:sup>
                          <m:r>
                            <a:rPr lang="en-US" altLang="zh-CN" sz="2400" i="1" kern="0">
                              <a:solidFill>
                                <a:srgbClr val="000000"/>
                              </a:solidFill>
                              <a:latin typeface="Cambria Math" panose="02040503050406030204" pitchFamily="18" charset="0"/>
                              <a:ea typeface="微软雅黑" panose="020B0503020204020204" pitchFamily="34" charset="-122"/>
                            </a:rPr>
                            <m:t>′</m:t>
                          </m:r>
                        </m:sup>
                      </m:sSubSup>
                      <m:d>
                        <m:dPr>
                          <m:ctrlPr>
                            <a:rPr lang="en-US" altLang="zh-CN" sz="2400" i="1" kern="0">
                              <a:solidFill>
                                <a:srgbClr val="000000"/>
                              </a:solidFill>
                              <a:latin typeface="Cambria Math" panose="02040503050406030204" pitchFamily="18" charset="0"/>
                              <a:ea typeface="微软雅黑" panose="020B0503020204020204" pitchFamily="34" charset="-122"/>
                            </a:rPr>
                          </m:ctrlPr>
                        </m:dPr>
                        <m:e>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𝒛</m:t>
                              </m:r>
                            </m:e>
                            <m:sup>
                              <m:d>
                                <m:dPr>
                                  <m:ctrlPr>
                                    <a:rPr lang="en-US" altLang="zh-CN" sz="2400" i="1" kern="0">
                                      <a:solidFill>
                                        <a:srgbClr val="000000"/>
                                      </a:solidFill>
                                      <a:latin typeface="Cambria Math" panose="02040503050406030204" pitchFamily="18" charset="0"/>
                                      <a:ea typeface="微软雅黑" panose="020B0503020204020204" pitchFamily="34" charset="-122"/>
                                    </a:rPr>
                                  </m:ctrlPr>
                                </m:dPr>
                                <m:e>
                                  <m:r>
                                    <a:rPr lang="en-US" altLang="zh-CN" sz="2400" i="1" kern="0">
                                      <a:solidFill>
                                        <a:srgbClr val="000000"/>
                                      </a:solidFill>
                                      <a:latin typeface="Cambria Math" panose="02040503050406030204" pitchFamily="18" charset="0"/>
                                      <a:ea typeface="微软雅黑" panose="020B0503020204020204" pitchFamily="34" charset="-122"/>
                                    </a:rPr>
                                    <m:t>𝑙</m:t>
                                  </m:r>
                                </m:e>
                              </m:d>
                            </m:sup>
                          </m:sSup>
                        </m:e>
                      </m:d>
                      <m:r>
                        <a:rPr lang="en-US" altLang="zh-CN" sz="2400" i="1" kern="0">
                          <a:solidFill>
                            <a:srgbClr val="000000"/>
                          </a:solidFill>
                          <a:latin typeface="Cambria Math" panose="02040503050406030204" pitchFamily="18" charset="0"/>
                          <a:ea typeface="Cambria Math" panose="02040503050406030204" pitchFamily="18" charset="0"/>
                        </a:rPr>
                        <m:t>⊙</m:t>
                      </m:r>
                      <m:d>
                        <m:dPr>
                          <m:ctrlPr>
                            <a:rPr lang="en-US" altLang="zh-CN" sz="2400" i="1" kern="0">
                              <a:solidFill>
                                <a:srgbClr val="000000"/>
                              </a:solidFill>
                              <a:latin typeface="Cambria Math" panose="02040503050406030204" pitchFamily="18" charset="0"/>
                              <a:ea typeface="微软雅黑" panose="020B0503020204020204" pitchFamily="34" charset="-122"/>
                            </a:rPr>
                          </m:ctrlPr>
                        </m:dPr>
                        <m:e>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d>
                                <m:dPr>
                                  <m:ctrlPr>
                                    <a:rPr lang="en-US" altLang="zh-CN" sz="2400" i="1" kern="0">
                                      <a:solidFill>
                                        <a:srgbClr val="000000"/>
                                      </a:solidFill>
                                      <a:latin typeface="Cambria Math" panose="02040503050406030204" pitchFamily="18" charset="0"/>
                                      <a:ea typeface="微软雅黑" panose="020B0503020204020204" pitchFamily="34" charset="-122"/>
                                    </a:rPr>
                                  </m:ctrlPr>
                                </m:dPr>
                                <m:e>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en-US" altLang="zh-CN" sz="2400" b="1" i="1" kern="0">
                                          <a:solidFill>
                                            <a:srgbClr val="000000"/>
                                          </a:solidFill>
                                          <a:latin typeface="Cambria Math" panose="02040503050406030204" pitchFamily="18" charset="0"/>
                                          <a:ea typeface="微软雅黑" panose="020B0503020204020204" pitchFamily="34" charset="-122"/>
                                        </a:rPr>
                                        <m:t>𝑾</m:t>
                                      </m:r>
                                    </m:e>
                                    <m:sup>
                                      <m:d>
                                        <m:dPr>
                                          <m:ctrlPr>
                                            <a:rPr lang="en-US" altLang="zh-CN" sz="2400" i="1" kern="0">
                                              <a:solidFill>
                                                <a:srgbClr val="000000"/>
                                              </a:solidFill>
                                              <a:latin typeface="Cambria Math" panose="02040503050406030204" pitchFamily="18" charset="0"/>
                                              <a:ea typeface="微软雅黑" panose="020B0503020204020204" pitchFamily="34" charset="-122"/>
                                            </a:rPr>
                                          </m:ctrlPr>
                                        </m:dPr>
                                        <m:e>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+1</m:t>
                                          </m:r>
                                        </m:e>
                                      </m:d>
                                    </m:sup>
                                  </m:sSup>
                                </m:e>
                              </m:d>
                            </m:e>
                            <m:sup>
                              <m:r>
                                <m:rPr>
                                  <m:sty m:val="p"/>
                                </m:rPr>
                                <a:rPr lang="en-US" altLang="zh-CN" sz="2400" kern="0">
                                  <a:solidFill>
                                    <a:srgbClr val="000000"/>
                                  </a:solidFill>
                                  <a:latin typeface="Cambria Math" panose="02040503050406030204" pitchFamily="18" charset="0"/>
                                  <a:ea typeface="微软雅黑" panose="020B0503020204020204" pitchFamily="34" charset="-122"/>
                                </a:rPr>
                                <m:t>T</m:t>
                              </m:r>
                            </m:sup>
                          </m:sSup>
                          <m:r>
                            <a:rPr lang="en-US" altLang="zh-CN" sz="2400" i="1" kern="0">
                              <a:solidFill>
                                <a:srgbClr val="000000"/>
                              </a:solidFill>
                              <a:latin typeface="Cambria Math" panose="02040503050406030204" pitchFamily="18" charset="0"/>
                              <a:ea typeface="微软雅黑" panose="020B0503020204020204" pitchFamily="34" charset="-122"/>
                            </a:rPr>
                            <m:t> </m:t>
                          </m:r>
                          <m:sSup>
                            <m:sSupPr>
                              <m:ctrlPr>
                                <a:rPr lang="en-US" altLang="zh-CN" sz="2400" i="1" kern="0">
                                  <a:solidFill>
                                    <a:srgbClr val="000000"/>
                                  </a:solidFill>
                                  <a:latin typeface="Cambria Math" panose="02040503050406030204" pitchFamily="18" charset="0"/>
                                  <a:ea typeface="微软雅黑" panose="020B0503020204020204" pitchFamily="34" charset="-122"/>
                                </a:rPr>
                              </m:ctrlPr>
                            </m:sSupPr>
                            <m:e>
                              <m:r>
                                <a:rPr lang="zh-CN" altLang="en-US" sz="2400" b="1" i="1" kern="0">
                                  <a:solidFill>
                                    <a:srgbClr val="000000"/>
                                  </a:solidFill>
                                  <a:latin typeface="Cambria Math" panose="02040503050406030204" pitchFamily="18" charset="0"/>
                                  <a:ea typeface="微软雅黑" panose="020B0503020204020204" pitchFamily="34" charset="-122"/>
                                </a:rPr>
                                <m:t>𝜹</m:t>
                              </m:r>
                            </m:e>
                            <m:sup>
                              <m:d>
                                <m:dPr>
                                  <m:ctrlPr>
                                    <a:rPr lang="en-US" altLang="zh-CN" sz="2400" i="1" kern="0">
                                      <a:solidFill>
                                        <a:srgbClr val="000000"/>
                                      </a:solidFill>
                                      <a:latin typeface="Cambria Math" panose="02040503050406030204" pitchFamily="18" charset="0"/>
                                      <a:ea typeface="微软雅黑" panose="020B0503020204020204" pitchFamily="34" charset="-122"/>
                                    </a:rPr>
                                  </m:ctrlPr>
                                </m:dPr>
                                <m:e>
                                  <m:r>
                                    <a:rPr lang="en-US" altLang="zh-CN" sz="2400" i="1" kern="0">
                                      <a:solidFill>
                                        <a:srgbClr val="000000"/>
                                      </a:solidFill>
                                      <a:latin typeface="Cambria Math" panose="02040503050406030204" pitchFamily="18" charset="0"/>
                                      <a:ea typeface="微软雅黑" panose="020B0503020204020204" pitchFamily="34" charset="-122"/>
                                    </a:rPr>
                                    <m:t>𝑙</m:t>
                                  </m:r>
                                  <m:r>
                                    <a:rPr lang="en-US" altLang="zh-CN" sz="2400" i="1" kern="0">
                                      <a:solidFill>
                                        <a:srgbClr val="000000"/>
                                      </a:solidFill>
                                      <a:latin typeface="Cambria Math" panose="02040503050406030204" pitchFamily="18" charset="0"/>
                                      <a:ea typeface="微软雅黑" panose="020B0503020204020204" pitchFamily="34" charset="-122"/>
                                    </a:rPr>
                                    <m:t>+1</m:t>
                                  </m:r>
                                </m:e>
                              </m:d>
                            </m:sup>
                          </m:sSup>
                        </m:e>
                      </m:d>
                    </m:oMath>
                  </m:oMathPara>
                </a14:m>
                <a:endParaRPr lang="en-US" altLang="zh-CN" sz="2400" b="0" i="1" kern="0" dirty="0">
                  <a:solidFill>
                    <a:srgbClr val="000000"/>
                  </a:solidFill>
                  <a:latin typeface="Cambria Math" panose="02040503050406030204" pitchFamily="18" charset="0"/>
                  <a:ea typeface="微软雅黑" panose="020B0503020204020204" pitchFamily="34" charset="-122"/>
                </a:endParaRPr>
              </a:p>
              <a:p>
                <a:pPr lvl="2" algn="just">
                  <a:lnSpc>
                    <a:spcPct val="125000"/>
                  </a:lnSpc>
                  <a:spcBef>
                    <a:spcPts val="600"/>
                  </a:spcBef>
                  <a:spcAft>
                    <a:spcPts val="600"/>
                  </a:spcAft>
                  <a:buClr>
                    <a:srgbClr val="0000FF"/>
                  </a:buClr>
                </a:pPr>
                <a:r>
                  <a:rPr lang="zh-CN" altLang="en-US" sz="2400" b="0" kern="0" dirty="0">
                    <a:solidFill>
                      <a:srgbClr val="000000"/>
                    </a:solidFill>
                    <a:latin typeface="Cambria Math" panose="02040503050406030204" pitchFamily="18" charset="0"/>
                    <a:ea typeface="微软雅黑" panose="020B0503020204020204" pitchFamily="34" charset="-122"/>
                  </a:rPr>
                  <a:t>误差在每一层传播时都要乘以该层激活函数的导数</a:t>
                </a:r>
                <a:r>
                  <a:rPr lang="zh-CN" altLang="en-US" sz="2400" kern="0" dirty="0">
                    <a:solidFill>
                      <a:srgbClr val="000000"/>
                    </a:solidFill>
                    <a:latin typeface="Cambria Math" panose="02040503050406030204" pitchFamily="18" charset="0"/>
                    <a:ea typeface="微软雅黑" panose="020B0503020204020204" pitchFamily="34" charset="-122"/>
                  </a:rPr>
                  <a:t>。</a:t>
                </a:r>
                <a:endParaRPr lang="en-US" altLang="zh-CN" sz="2400" kern="0" dirty="0">
                  <a:solidFill>
                    <a:srgbClr val="000000"/>
                  </a:solidFill>
                  <a:latin typeface="Cambria Math" panose="02040503050406030204" pitchFamily="18" charset="0"/>
                  <a:ea typeface="微软雅黑" panose="020B0503020204020204" pitchFamily="34" charset="-122"/>
                </a:endParaRPr>
              </a:p>
              <a:p>
                <a:pPr marL="800100" lvl="1" indent="-342900" algn="just">
                  <a:lnSpc>
                    <a:spcPct val="125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Cambria Math" panose="02040503050406030204" pitchFamily="18" charset="0"/>
                    <a:ea typeface="微软雅黑" panose="020B0503020204020204" pitchFamily="34" charset="-122"/>
                  </a:rPr>
                  <a:t>当采用</a:t>
                </a:r>
                <a:r>
                  <a:rPr lang="en-US" altLang="zh-CN" sz="2400" kern="0" dirty="0">
                    <a:solidFill>
                      <a:srgbClr val="000000"/>
                    </a:solidFill>
                    <a:latin typeface="Cambria Math" panose="02040503050406030204" pitchFamily="18" charset="0"/>
                    <a:ea typeface="微软雅黑" panose="020B0503020204020204" pitchFamily="34" charset="-122"/>
                  </a:rPr>
                  <a:t>Sigmoid</a:t>
                </a:r>
                <a:r>
                  <a:rPr lang="zh-CN" altLang="en-US" sz="2400" kern="0" dirty="0">
                    <a:solidFill>
                      <a:srgbClr val="000000"/>
                    </a:solidFill>
                    <a:latin typeface="Cambria Math" panose="02040503050406030204" pitchFamily="18" charset="0"/>
                    <a:ea typeface="微软雅黑" panose="020B0503020204020204" pitchFamily="34" charset="-122"/>
                  </a:rPr>
                  <a:t>型激活函数时，导数为：</a:t>
                </a:r>
                <a:endParaRPr lang="en-US" altLang="zh-CN" sz="2400" kern="0" dirty="0">
                  <a:solidFill>
                    <a:srgbClr val="000000"/>
                  </a:solidFill>
                  <a:latin typeface="Cambria Math" panose="02040503050406030204" pitchFamily="18" charset="0"/>
                  <a:ea typeface="微软雅黑" panose="020B0503020204020204" pitchFamily="34" charset="-122"/>
                </a:endParaRPr>
              </a:p>
              <a:p>
                <a:pPr lvl="1" algn="just">
                  <a:lnSpc>
                    <a:spcPct val="125000"/>
                  </a:lnSpc>
                  <a:spcBef>
                    <a:spcPts val="600"/>
                  </a:spcBef>
                  <a:spcAft>
                    <a:spcPts val="600"/>
                  </a:spcAft>
                  <a:buClr>
                    <a:srgbClr val="0000FF"/>
                  </a:buClr>
                </a:pPr>
                <a14:m>
                  <m:oMathPara xmlns:m="http://schemas.openxmlformats.org/officeDocument/2006/math">
                    <m:oMathParaPr>
                      <m:jc m:val="centerGroup"/>
                    </m:oMathParaPr>
                    <m:oMath xmlns:m="http://schemas.openxmlformats.org/officeDocument/2006/math">
                      <m:sSup>
                        <m:sSupPr>
                          <m:ctrlPr>
                            <a:rPr lang="en-US" altLang="zh-CN" sz="2400" i="1" kern="0">
                              <a:solidFill>
                                <a:srgbClr val="000000"/>
                              </a:solidFill>
                              <a:latin typeface="Cambria Math" panose="02040503050406030204" pitchFamily="18" charset="0"/>
                            </a:rPr>
                          </m:ctrlPr>
                        </m:sSupPr>
                        <m:e>
                          <m:r>
                            <a:rPr lang="zh-CN" altLang="en-US" sz="2400" kern="0">
                              <a:solidFill>
                                <a:srgbClr val="000000"/>
                              </a:solidFill>
                              <a:latin typeface="Cambria Math" panose="02040503050406030204" pitchFamily="18" charset="0"/>
                            </a:rPr>
                            <m:t>𝜎</m:t>
                          </m:r>
                        </m:e>
                        <m:sup>
                          <m:r>
                            <a:rPr lang="en-US" altLang="zh-CN" sz="2400" kern="0">
                              <a:solidFill>
                                <a:srgbClr val="000000"/>
                              </a:solidFill>
                              <a:latin typeface="Cambria Math" panose="02040503050406030204" pitchFamily="18" charset="0"/>
                            </a:rPr>
                            <m:t>′</m:t>
                          </m:r>
                        </m:sup>
                      </m:sSup>
                      <m:d>
                        <m:dPr>
                          <m:ctrlPr>
                            <a:rPr lang="en-US" altLang="zh-CN" sz="2400" i="1" kern="0">
                              <a:solidFill>
                                <a:srgbClr val="000000"/>
                              </a:solidFill>
                              <a:latin typeface="Cambria Math" panose="02040503050406030204" pitchFamily="18" charset="0"/>
                            </a:rPr>
                          </m:ctrlPr>
                        </m:dPr>
                        <m:e>
                          <m:r>
                            <a:rPr lang="en-US" altLang="zh-CN" sz="2400" kern="0">
                              <a:solidFill>
                                <a:srgbClr val="000000"/>
                              </a:solidFill>
                              <a:latin typeface="Cambria Math" panose="02040503050406030204" pitchFamily="18" charset="0"/>
                            </a:rPr>
                            <m:t>𝑥</m:t>
                          </m:r>
                        </m:e>
                      </m:d>
                      <m:r>
                        <a:rPr lang="en-US" altLang="zh-CN" sz="2400" kern="0">
                          <a:solidFill>
                            <a:srgbClr val="000000"/>
                          </a:solidFill>
                          <a:latin typeface="Cambria Math" panose="02040503050406030204" pitchFamily="18" charset="0"/>
                        </a:rPr>
                        <m:t>=</m:t>
                      </m:r>
                      <m:r>
                        <a:rPr lang="zh-CN" altLang="en-US" sz="2400" kern="0">
                          <a:solidFill>
                            <a:srgbClr val="000000"/>
                          </a:solidFill>
                          <a:latin typeface="Cambria Math" panose="02040503050406030204" pitchFamily="18" charset="0"/>
                        </a:rPr>
                        <m:t>𝜎</m:t>
                      </m:r>
                      <m:d>
                        <m:dPr>
                          <m:ctrlPr>
                            <a:rPr lang="en-US" altLang="zh-CN" sz="2400" i="1" kern="0">
                              <a:solidFill>
                                <a:srgbClr val="000000"/>
                              </a:solidFill>
                              <a:latin typeface="Cambria Math" panose="02040503050406030204" pitchFamily="18" charset="0"/>
                            </a:rPr>
                          </m:ctrlPr>
                        </m:dPr>
                        <m:e>
                          <m:r>
                            <a:rPr lang="en-US" altLang="zh-CN" sz="2400" kern="0">
                              <a:solidFill>
                                <a:srgbClr val="000000"/>
                              </a:solidFill>
                              <a:latin typeface="Cambria Math" panose="02040503050406030204" pitchFamily="18" charset="0"/>
                            </a:rPr>
                            <m:t>𝑥</m:t>
                          </m:r>
                        </m:e>
                      </m:d>
                      <m:d>
                        <m:dPr>
                          <m:ctrlPr>
                            <a:rPr lang="en-US" altLang="zh-CN" sz="2400" i="1" kern="0">
                              <a:solidFill>
                                <a:srgbClr val="000000"/>
                              </a:solidFill>
                              <a:latin typeface="Cambria Math" panose="02040503050406030204" pitchFamily="18" charset="0"/>
                            </a:rPr>
                          </m:ctrlPr>
                        </m:dPr>
                        <m:e>
                          <m:r>
                            <a:rPr lang="en-US" altLang="zh-CN" sz="2400" kern="0">
                              <a:solidFill>
                                <a:srgbClr val="000000"/>
                              </a:solidFill>
                              <a:latin typeface="Cambria Math" panose="02040503050406030204" pitchFamily="18" charset="0"/>
                            </a:rPr>
                            <m:t>1−</m:t>
                          </m:r>
                          <m:r>
                            <a:rPr lang="zh-CN" altLang="en-US" sz="2400" kern="0">
                              <a:solidFill>
                                <a:srgbClr val="000000"/>
                              </a:solidFill>
                              <a:latin typeface="Cambria Math" panose="02040503050406030204" pitchFamily="18" charset="0"/>
                            </a:rPr>
                            <m:t>𝜎</m:t>
                          </m:r>
                          <m:d>
                            <m:dPr>
                              <m:ctrlPr>
                                <a:rPr lang="en-US" altLang="zh-CN" sz="2400" i="1" kern="0">
                                  <a:solidFill>
                                    <a:srgbClr val="000000"/>
                                  </a:solidFill>
                                  <a:latin typeface="Cambria Math" panose="02040503050406030204" pitchFamily="18" charset="0"/>
                                </a:rPr>
                              </m:ctrlPr>
                            </m:dPr>
                            <m:e>
                              <m:r>
                                <a:rPr lang="en-US" altLang="zh-CN" sz="2400" kern="0">
                                  <a:solidFill>
                                    <a:srgbClr val="000000"/>
                                  </a:solidFill>
                                  <a:latin typeface="Cambria Math" panose="02040503050406030204" pitchFamily="18" charset="0"/>
                                </a:rPr>
                                <m:t>𝑥</m:t>
                              </m:r>
                            </m:e>
                          </m:d>
                        </m:e>
                      </m:d>
                      <m:r>
                        <a:rPr lang="en-US" altLang="zh-CN" sz="2400" kern="0">
                          <a:solidFill>
                            <a:srgbClr val="000000"/>
                          </a:solidFill>
                          <a:latin typeface="Cambria Math" panose="02040503050406030204" pitchFamily="18" charset="0"/>
                        </a:rPr>
                        <m:t>∈</m:t>
                      </m:r>
                      <m:d>
                        <m:dPr>
                          <m:begChr m:val="["/>
                          <m:endChr m:val="]"/>
                          <m:ctrlPr>
                            <a:rPr lang="en-US" altLang="zh-CN" sz="2400" i="1" kern="0">
                              <a:solidFill>
                                <a:srgbClr val="000000"/>
                              </a:solidFill>
                              <a:latin typeface="Cambria Math" panose="02040503050406030204" pitchFamily="18" charset="0"/>
                            </a:rPr>
                          </m:ctrlPr>
                        </m:dPr>
                        <m:e>
                          <m:r>
                            <a:rPr lang="en-US" altLang="zh-CN" sz="2400" kern="0">
                              <a:solidFill>
                                <a:srgbClr val="000000"/>
                              </a:solidFill>
                              <a:latin typeface="Cambria Math" panose="02040503050406030204" pitchFamily="18" charset="0"/>
                            </a:rPr>
                            <m:t>0, 0.25</m:t>
                          </m:r>
                        </m:e>
                      </m:d>
                    </m:oMath>
                  </m:oMathPara>
                </a14:m>
                <a:endParaRPr lang="en-US" altLang="zh-CN" sz="2400" kern="0" dirty="0">
                  <a:solidFill>
                    <a:srgbClr val="000000"/>
                  </a:solidFill>
                  <a:latin typeface="Cambria Math" panose="02040503050406030204" pitchFamily="18" charset="0"/>
                  <a:ea typeface="微软雅黑" panose="020B0503020204020204" pitchFamily="34" charset="-122"/>
                </a:endParaRPr>
              </a:p>
              <a:p>
                <a:pPr lvl="1" algn="just">
                  <a:lnSpc>
                    <a:spcPct val="125000"/>
                  </a:lnSpc>
                  <a:spcBef>
                    <a:spcPts val="600"/>
                  </a:spcBef>
                  <a:spcAft>
                    <a:spcPts val="600"/>
                  </a:spcAft>
                  <a:buClr>
                    <a:srgbClr val="0000FF"/>
                  </a:buClr>
                </a:pPr>
                <a14:m>
                  <m:oMathPara xmlns:m="http://schemas.openxmlformats.org/officeDocument/2006/math">
                    <m:oMathParaPr>
                      <m:jc m:val="centerGroup"/>
                    </m:oMathParaPr>
                    <m:oMath xmlns:m="http://schemas.openxmlformats.org/officeDocument/2006/math">
                      <m:sSup>
                        <m:sSupPr>
                          <m:ctrlPr>
                            <a:rPr lang="en-US" altLang="zh-CN" sz="2400" i="1" kern="0">
                              <a:solidFill>
                                <a:srgbClr val="000000"/>
                              </a:solidFill>
                              <a:latin typeface="Cambria Math" panose="02040503050406030204" pitchFamily="18" charset="0"/>
                            </a:rPr>
                          </m:ctrlPr>
                        </m:sSupPr>
                        <m:e>
                          <m:r>
                            <m:rPr>
                              <m:sty m:val="p"/>
                            </m:rPr>
                            <a:rPr lang="en-US" altLang="zh-CN" sz="2400" kern="0">
                              <a:solidFill>
                                <a:srgbClr val="000000"/>
                              </a:solidFill>
                              <a:latin typeface="Cambria Math" panose="02040503050406030204" pitchFamily="18" charset="0"/>
                            </a:rPr>
                            <m:t>tanh</m:t>
                          </m:r>
                        </m:e>
                        <m:sup>
                          <m:r>
                            <a:rPr lang="en-US" altLang="zh-CN" sz="2400" kern="0">
                              <a:solidFill>
                                <a:srgbClr val="000000"/>
                              </a:solidFill>
                              <a:latin typeface="Cambria Math" panose="02040503050406030204" pitchFamily="18" charset="0"/>
                            </a:rPr>
                            <m:t>′</m:t>
                          </m:r>
                        </m:sup>
                      </m:sSup>
                      <m:d>
                        <m:dPr>
                          <m:ctrlPr>
                            <a:rPr lang="en-US" altLang="zh-CN" sz="2400" i="1" kern="0">
                              <a:solidFill>
                                <a:srgbClr val="000000"/>
                              </a:solidFill>
                              <a:latin typeface="Cambria Math" panose="02040503050406030204" pitchFamily="18" charset="0"/>
                            </a:rPr>
                          </m:ctrlPr>
                        </m:dPr>
                        <m:e>
                          <m:r>
                            <a:rPr lang="en-US" altLang="zh-CN" sz="2400" kern="0">
                              <a:solidFill>
                                <a:srgbClr val="000000"/>
                              </a:solidFill>
                              <a:latin typeface="Cambria Math" panose="02040503050406030204" pitchFamily="18" charset="0"/>
                            </a:rPr>
                            <m:t>𝑥</m:t>
                          </m:r>
                        </m:e>
                      </m:d>
                      <m:r>
                        <a:rPr lang="en-US" altLang="zh-CN" sz="2400" kern="0">
                          <a:solidFill>
                            <a:srgbClr val="000000"/>
                          </a:solidFill>
                          <a:latin typeface="Cambria Math" panose="02040503050406030204" pitchFamily="18" charset="0"/>
                        </a:rPr>
                        <m:t>=1−</m:t>
                      </m:r>
                      <m:sSup>
                        <m:sSupPr>
                          <m:ctrlPr>
                            <a:rPr lang="en-US" altLang="zh-CN" sz="2400" i="1" kern="0">
                              <a:solidFill>
                                <a:srgbClr val="000000"/>
                              </a:solidFill>
                              <a:latin typeface="Cambria Math" panose="02040503050406030204" pitchFamily="18" charset="0"/>
                            </a:rPr>
                          </m:ctrlPr>
                        </m:sSupPr>
                        <m:e>
                          <m:d>
                            <m:dPr>
                              <m:ctrlPr>
                                <a:rPr lang="en-US" altLang="zh-CN" sz="2400" i="1" kern="0">
                                  <a:solidFill>
                                    <a:srgbClr val="000000"/>
                                  </a:solidFill>
                                  <a:latin typeface="Cambria Math" panose="02040503050406030204" pitchFamily="18" charset="0"/>
                                </a:rPr>
                              </m:ctrlPr>
                            </m:dPr>
                            <m:e>
                              <m:func>
                                <m:funcPr>
                                  <m:ctrlPr>
                                    <a:rPr lang="en-US" altLang="zh-CN" sz="2400" i="1" kern="0">
                                      <a:solidFill>
                                        <a:srgbClr val="000000"/>
                                      </a:solidFill>
                                      <a:latin typeface="Cambria Math" panose="02040503050406030204" pitchFamily="18" charset="0"/>
                                    </a:rPr>
                                  </m:ctrlPr>
                                </m:funcPr>
                                <m:fName>
                                  <m:r>
                                    <m:rPr>
                                      <m:sty m:val="p"/>
                                    </m:rPr>
                                    <a:rPr lang="en-US" altLang="zh-CN" sz="2400" kern="0">
                                      <a:solidFill>
                                        <a:srgbClr val="000000"/>
                                      </a:solidFill>
                                      <a:latin typeface="Cambria Math" panose="02040503050406030204" pitchFamily="18" charset="0"/>
                                    </a:rPr>
                                    <m:t>tanh</m:t>
                                  </m:r>
                                </m:fName>
                                <m:e>
                                  <m:r>
                                    <a:rPr lang="en-US" altLang="zh-CN" sz="2400" kern="0">
                                      <a:solidFill>
                                        <a:srgbClr val="000000"/>
                                      </a:solidFill>
                                      <a:latin typeface="Cambria Math" panose="02040503050406030204" pitchFamily="18" charset="0"/>
                                    </a:rPr>
                                    <m:t>(</m:t>
                                  </m:r>
                                  <m:r>
                                    <a:rPr lang="en-US" altLang="zh-CN" sz="2400" kern="0">
                                      <a:solidFill>
                                        <a:srgbClr val="000000"/>
                                      </a:solidFill>
                                      <a:latin typeface="Cambria Math" panose="02040503050406030204" pitchFamily="18" charset="0"/>
                                    </a:rPr>
                                    <m:t>𝑥</m:t>
                                  </m:r>
                                  <m:r>
                                    <a:rPr lang="en-US" altLang="zh-CN" sz="2400" kern="0">
                                      <a:solidFill>
                                        <a:srgbClr val="000000"/>
                                      </a:solidFill>
                                      <a:latin typeface="Cambria Math" panose="02040503050406030204" pitchFamily="18" charset="0"/>
                                    </a:rPr>
                                    <m:t>)</m:t>
                                  </m:r>
                                </m:e>
                              </m:func>
                            </m:e>
                          </m:d>
                        </m:e>
                        <m:sup>
                          <m:r>
                            <a:rPr lang="en-US" altLang="zh-CN" sz="2400" kern="0">
                              <a:solidFill>
                                <a:srgbClr val="000000"/>
                              </a:solidFill>
                              <a:latin typeface="Cambria Math" panose="02040503050406030204" pitchFamily="18" charset="0"/>
                            </a:rPr>
                            <m:t>2</m:t>
                          </m:r>
                        </m:sup>
                      </m:sSup>
                      <m:r>
                        <a:rPr lang="en-US" altLang="zh-CN" sz="2400" kern="0">
                          <a:solidFill>
                            <a:srgbClr val="000000"/>
                          </a:solidFill>
                          <a:latin typeface="Cambria Math" panose="02040503050406030204" pitchFamily="18" charset="0"/>
                        </a:rPr>
                        <m:t>∈</m:t>
                      </m:r>
                      <m:d>
                        <m:dPr>
                          <m:begChr m:val="["/>
                          <m:endChr m:val="]"/>
                          <m:ctrlPr>
                            <a:rPr lang="en-US" altLang="zh-CN" sz="2400" i="1" kern="0">
                              <a:solidFill>
                                <a:srgbClr val="000000"/>
                              </a:solidFill>
                              <a:latin typeface="Cambria Math" panose="02040503050406030204" pitchFamily="18" charset="0"/>
                            </a:rPr>
                          </m:ctrlPr>
                        </m:dPr>
                        <m:e>
                          <m:r>
                            <a:rPr lang="en-US" altLang="zh-CN" sz="2400" kern="0">
                              <a:solidFill>
                                <a:srgbClr val="000000"/>
                              </a:solidFill>
                              <a:latin typeface="Cambria Math" panose="02040503050406030204" pitchFamily="18" charset="0"/>
                            </a:rPr>
                            <m:t>0, 1</m:t>
                          </m:r>
                        </m:e>
                      </m:d>
                    </m:oMath>
                  </m:oMathPara>
                </a14:m>
                <a:endParaRPr lang="en-US" altLang="zh-CN" sz="2400" kern="0" dirty="0">
                  <a:solidFill>
                    <a:srgbClr val="000000"/>
                  </a:solidFill>
                  <a:latin typeface="Cambria Math" panose="02040503050406030204" pitchFamily="18" charset="0"/>
                  <a:ea typeface="微软雅黑" panose="020B0503020204020204" pitchFamily="34" charset="-122"/>
                </a:endParaRPr>
              </a:p>
              <a:p>
                <a:pPr lvl="2" algn="just">
                  <a:lnSpc>
                    <a:spcPct val="125000"/>
                  </a:lnSpc>
                  <a:spcBef>
                    <a:spcPts val="600"/>
                  </a:spcBef>
                  <a:spcAft>
                    <a:spcPts val="600"/>
                  </a:spcAft>
                  <a:buClr>
                    <a:srgbClr val="0000FF"/>
                  </a:buClr>
                </a:pPr>
                <a:r>
                  <a:rPr lang="zh-CN" altLang="en-US" sz="2400" kern="0" dirty="0">
                    <a:solidFill>
                      <a:srgbClr val="000000"/>
                    </a:solidFill>
                    <a:latin typeface="Cambria Math" panose="02040503050406030204" pitchFamily="18" charset="0"/>
                    <a:ea typeface="微软雅黑" panose="020B0503020204020204" pitchFamily="34" charset="-122"/>
                  </a:rPr>
                  <a:t>二者的导数的值域都小于或者等于</a:t>
                </a:r>
                <a:r>
                  <a:rPr lang="en-US" altLang="zh-CN" sz="2400" kern="0" dirty="0">
                    <a:solidFill>
                      <a:srgbClr val="000000"/>
                    </a:solidFill>
                    <a:latin typeface="Cambria Math" panose="02040503050406030204" pitchFamily="18" charset="0"/>
                    <a:ea typeface="微软雅黑" panose="020B0503020204020204" pitchFamily="34" charset="-122"/>
                  </a:rPr>
                  <a:t>1</a:t>
                </a:r>
                <a:r>
                  <a:rPr lang="zh-CN" altLang="en-US" sz="2400" kern="0" dirty="0">
                    <a:solidFill>
                      <a:srgbClr val="000000"/>
                    </a:solidFill>
                    <a:latin typeface="Cambria Math" panose="02040503050406030204" pitchFamily="18" charset="0"/>
                    <a:ea typeface="微软雅黑" panose="020B0503020204020204" pitchFamily="34" charset="-122"/>
                  </a:rPr>
                  <a:t>，在饱和区的导数更接近于</a:t>
                </a:r>
                <a:r>
                  <a:rPr lang="en-US" altLang="zh-CN" sz="2400" kern="0" dirty="0">
                    <a:solidFill>
                      <a:srgbClr val="000000"/>
                    </a:solidFill>
                    <a:latin typeface="Cambria Math" panose="02040503050406030204" pitchFamily="18" charset="0"/>
                    <a:ea typeface="微软雅黑" panose="020B0503020204020204" pitchFamily="34" charset="-122"/>
                  </a:rPr>
                  <a:t>0</a:t>
                </a:r>
                <a:r>
                  <a:rPr lang="zh-CN" altLang="en-US" sz="2400" kern="0" dirty="0">
                    <a:solidFill>
                      <a:srgbClr val="000000"/>
                    </a:solidFill>
                    <a:latin typeface="Cambria Math" panose="02040503050406030204" pitchFamily="18" charset="0"/>
                    <a:ea typeface="微软雅黑" panose="020B0503020204020204" pitchFamily="34" charset="-122"/>
                  </a:rPr>
                  <a:t>，这就会造成梯度的不断衰减，甚至消失，使得整个网络很难训练。</a:t>
                </a:r>
                <a:endParaRPr lang="en-US" altLang="zh-CN" sz="2400" kern="0" dirty="0">
                  <a:solidFill>
                    <a:srgbClr val="000000"/>
                  </a:solidFill>
                  <a:latin typeface="Cambria Math" panose="02040503050406030204" pitchFamily="18" charset="0"/>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1" y="773472"/>
                <a:ext cx="8338931" cy="6084528"/>
              </a:xfrm>
              <a:prstGeom prst="rect">
                <a:avLst/>
              </a:prstGeom>
              <a:blipFill rotWithShape="1">
                <a:blip r:embed="rId1"/>
                <a:stretch>
                  <a:fillRect l="-950" r="-1096"/>
                </a:stretch>
              </a:blipFill>
            </p:spPr>
            <p:txBody>
              <a:bodyPr/>
              <a:lstStyle/>
              <a:p>
                <a:r>
                  <a:rPr lang="zh-CN" altLang="en-US">
                    <a:noFill/>
                  </a:rPr>
                  <a:t> </a:t>
                </a:r>
                <a:endParaRPr lang="zh-CN" altLang="en-US">
                  <a:noFill/>
                </a:endParaRPr>
              </a:p>
            </p:txBody>
          </p:sp>
        </mc:Fallback>
      </mc:AlternateContent>
      <p:sp>
        <p:nvSpPr>
          <p:cNvPr id="5" name="矩形: 圆角 4"/>
          <p:cNvSpPr/>
          <p:nvPr/>
        </p:nvSpPr>
        <p:spPr>
          <a:xfrm>
            <a:off x="2435087" y="2181693"/>
            <a:ext cx="1063487" cy="596900"/>
          </a:xfrm>
          <a:prstGeom prst="roundRect">
            <a:avLst>
              <a:gd name="adj" fmla="val 13163"/>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 name="图片 9"/>
          <p:cNvPicPr/>
          <p:nvPr/>
        </p:nvPicPr>
        <p:blipFill>
          <a:blip r:embed="rId2">
            <a:extLst>
              <a:ext uri="{28A0092B-C50C-407E-A947-70E740481C1C}">
                <a14:useLocalDpi xmlns:a14="http://schemas.microsoft.com/office/drawing/2010/main" val="0"/>
              </a:ext>
            </a:extLst>
          </a:blip>
          <a:stretch>
            <a:fillRect/>
          </a:stretch>
        </p:blipFill>
        <p:spPr>
          <a:xfrm>
            <a:off x="8772076" y="1302364"/>
            <a:ext cx="3168000" cy="2160000"/>
          </a:xfrm>
          <a:prstGeom prst="rect">
            <a:avLst/>
          </a:prstGeom>
        </p:spPr>
      </p:pic>
      <p:pic>
        <p:nvPicPr>
          <p:cNvPr id="11" name="图片 10"/>
          <p:cNvPicPr/>
          <p:nvPr/>
        </p:nvPicPr>
        <p:blipFill>
          <a:blip r:embed="rId3">
            <a:extLst>
              <a:ext uri="{28A0092B-C50C-407E-A947-70E740481C1C}">
                <a14:useLocalDpi xmlns:a14="http://schemas.microsoft.com/office/drawing/2010/main" val="0"/>
              </a:ext>
            </a:extLst>
          </a:blip>
          <a:stretch>
            <a:fillRect/>
          </a:stretch>
        </p:blipFill>
        <p:spPr>
          <a:xfrm>
            <a:off x="8772076" y="3928762"/>
            <a:ext cx="3168000" cy="2160000"/>
          </a:xfrm>
          <a:prstGeom prst="rect">
            <a:avLst/>
          </a:prstGeom>
        </p:spPr>
      </p:pic>
      <p:sp>
        <p:nvSpPr>
          <p:cNvPr id="12" name="矩形 11"/>
          <p:cNvSpPr/>
          <p:nvPr/>
        </p:nvSpPr>
        <p:spPr>
          <a:xfrm>
            <a:off x="9291522" y="3439229"/>
            <a:ext cx="2129109" cy="369332"/>
          </a:xfrm>
          <a:prstGeom prst="rect">
            <a:avLst/>
          </a:prstGeom>
        </p:spPr>
        <p:txBody>
          <a:bodyPr wrap="none">
            <a:spAutoFit/>
          </a:bodyPr>
          <a:lstStyle/>
          <a:p>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Logistic</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函数的导数</a:t>
            </a:r>
            <a:endParaRPr lang="zh-CN" altLang="en-US" dirty="0"/>
          </a:p>
        </p:txBody>
      </p:sp>
      <p:sp>
        <p:nvSpPr>
          <p:cNvPr id="13" name="矩形 12"/>
          <p:cNvSpPr/>
          <p:nvPr/>
        </p:nvSpPr>
        <p:spPr>
          <a:xfrm>
            <a:off x="9430342" y="6166601"/>
            <a:ext cx="1851469" cy="369332"/>
          </a:xfrm>
          <a:prstGeom prst="rect">
            <a:avLst/>
          </a:prstGeom>
        </p:spPr>
        <p:txBody>
          <a:bodyPr wrap="none">
            <a:spAutoFit/>
          </a:bodyPr>
          <a:lstStyle/>
          <a:p>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Tanh</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函数的导数</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7192" y="152400"/>
            <a:ext cx="106915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 26"/>
          <p:cNvSpPr/>
          <p:nvPr/>
        </p:nvSpPr>
        <p:spPr>
          <a:xfrm>
            <a:off x="2188580" y="349830"/>
            <a:ext cx="8077200" cy="523220"/>
          </a:xfrm>
          <a:prstGeom prst="rect">
            <a:avLst/>
          </a:prstGeom>
        </p:spPr>
        <p:txBody>
          <a:bodyPr wrap="square" anchor="ctr">
            <a:spAutoFit/>
          </a:bodyPr>
          <a:lstStyle/>
          <a:p>
            <a:pPr algn="ctr">
              <a:buNone/>
            </a:pPr>
            <a:r>
              <a:rPr lang="zh-CN" altLang="en-US" sz="2800" b="1" dirty="0">
                <a:latin typeface="微软雅黑" panose="020B0503020204020204" pitchFamily="34" charset="-122"/>
                <a:ea typeface="微软雅黑" panose="020B0503020204020204" pitchFamily="34" charset="-122"/>
              </a:rPr>
              <a:t>北京交通大学</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深度学习</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课程组成员</a:t>
            </a:r>
            <a:endParaRPr lang="zh-CN" altLang="en-US" sz="2800" b="1" dirty="0">
              <a:latin typeface="微软雅黑" panose="020B0503020204020204" pitchFamily="34" charset="-122"/>
              <a:ea typeface="微软雅黑" panose="020B0503020204020204" pitchFamily="34" charset="-122"/>
            </a:endParaRPr>
          </a:p>
        </p:txBody>
      </p:sp>
      <p:grpSp>
        <p:nvGrpSpPr>
          <p:cNvPr id="32" name="组合 31"/>
          <p:cNvGrpSpPr/>
          <p:nvPr/>
        </p:nvGrpSpPr>
        <p:grpSpPr>
          <a:xfrm>
            <a:off x="671334" y="1328540"/>
            <a:ext cx="11103982" cy="2361224"/>
            <a:chOff x="544010" y="1582924"/>
            <a:chExt cx="11103982" cy="2361224"/>
          </a:xfrm>
        </p:grpSpPr>
        <p:sp>
          <p:nvSpPr>
            <p:cNvPr id="28" name="矩形 27"/>
            <p:cNvSpPr/>
            <p:nvPr/>
          </p:nvSpPr>
          <p:spPr>
            <a:xfrm>
              <a:off x="544010" y="1582924"/>
              <a:ext cx="5393803" cy="2358000"/>
            </a:xfrm>
            <a:prstGeom prst="rect">
              <a:avLst/>
            </a:prstGeom>
          </p:spPr>
          <p:txBody>
            <a:bodyPr wrap="square">
              <a:spAutoFit/>
            </a:bodyPr>
            <a:lstStyle/>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景丽萍</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2"/>
                </a:rPr>
                <a:t>http://faculty.bjtu.edu.cn/8249/</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桑基韬</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3"/>
                </a:rPr>
                <a:t>http://faculty.bjtu.edu.cn/9129/</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张淳杰</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4"/>
                </a:rPr>
                <a:t>http://faculty.bjtu.edu.cn/9371/</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万怀宇</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5"/>
                </a:rPr>
                <a:t>http://faculty.bjtu.edu.cn/8793/</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滕    竹</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6"/>
                </a:rPr>
                <a:t>http://faculty.bjtu.edu.cn/8902/</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1" name="矩形 30"/>
            <p:cNvSpPr/>
            <p:nvPr/>
          </p:nvSpPr>
          <p:spPr>
            <a:xfrm>
              <a:off x="6254189" y="1582924"/>
              <a:ext cx="5393803" cy="2361224"/>
            </a:xfrm>
            <a:prstGeom prst="rect">
              <a:avLst/>
            </a:prstGeom>
          </p:spPr>
          <p:txBody>
            <a:bodyPr wrap="square">
              <a:spAutoFit/>
            </a:bodyPr>
            <a:lstStyle/>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原继东</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7"/>
                </a:rPr>
                <a:t>http://faculty.bjtu.edu.cn/9076/</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buClr>
                  <a:srgbClr val="7030A0"/>
                </a:buClr>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丛润民：</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8"/>
                </a:rPr>
                <a:t>http://faculty.bjtu.edu.cn/9374/</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buClr>
                  <a:srgbClr val="7030A0"/>
                </a:buClr>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夏佳楠：</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9"/>
                </a:rPr>
                <a:t>http://faculty.bjtu.edu.cn/9430/</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buClr>
                  <a:srgbClr val="7030A0"/>
                </a:buClr>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许万茹：</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10"/>
                </a:rPr>
                <a:t>http://faculty.bjtu.edu.cn/9522/</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杨    扩</a:t>
              </a:r>
              <a:endParaRPr lang="zh-CN" altLang="en-US" sz="2000" dirty="0"/>
            </a:p>
          </p:txBody>
        </p:sp>
      </p:grpSp>
      <p:pic>
        <p:nvPicPr>
          <p:cNvPr id="5122" name="Picture 2" descr="https://timgsa.baidu.com/timg?image&amp;quality=80&amp;size=b9999_10000&amp;sec=1589392467066&amp;di=858448bcac33b053afe05c80d7f9cab3&amp;imgtype=0&amp;src=http%3A%2F%2F5b0988e595225.cdn.sohucs.com%2Fimages%2F20180612%2F550cbc8547804dfb9c7d80fb69cee600.jpeg"/>
          <p:cNvPicPr>
            <a:picLocks noChangeAspect="1" noChangeArrowheads="1"/>
          </p:cNvPicPr>
          <p:nvPr/>
        </p:nvPicPr>
        <p:blipFill rotWithShape="1">
          <a:blip r:embed="rId11">
            <a:extLst>
              <a:ext uri="{28A0092B-C50C-407E-A947-70E740481C1C}">
                <a14:useLocalDpi xmlns:a14="http://schemas.microsoft.com/office/drawing/2010/main" val="0"/>
              </a:ext>
            </a:extLst>
          </a:blip>
          <a:srcRect t="22272" b="4546"/>
          <a:stretch>
            <a:fillRect/>
          </a:stretch>
        </p:blipFill>
        <p:spPr bwMode="auto">
          <a:xfrm>
            <a:off x="0" y="3875809"/>
            <a:ext cx="12192000" cy="29821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神经元之间的信息传递</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0" y="773472"/>
            <a:ext cx="12192000" cy="2039302"/>
          </a:xfrm>
          <a:prstGeom prst="rect">
            <a:avLst/>
          </a:prstGeom>
          <a:noFill/>
        </p:spPr>
        <p:txBody>
          <a:bodyPr wrap="square" rtlCol="0">
            <a:noAutofit/>
          </a:bodyPr>
          <a:lstStyle/>
          <a:p>
            <a:pPr marL="355600" lvl="1" indent="-360045" algn="just" eaLnBrk="0" fontAlgn="base" hangingPunct="0">
              <a:spcBef>
                <a:spcPts val="1200"/>
              </a:spcBef>
              <a:spcAft>
                <a:spcPts val="1200"/>
              </a:spcAft>
              <a:buClr>
                <a:srgbClr val="0000FF"/>
              </a:buClr>
              <a:buFont typeface="Wingdings" panose="05000000000000000000" pitchFamily="2" charset="2"/>
              <a:buChar char="n"/>
            </a:pPr>
            <a:r>
              <a:rPr lang="zh-CN" altLang="zh-CN" sz="2800" kern="0" dirty="0">
                <a:solidFill>
                  <a:srgbClr val="000000"/>
                </a:solidFill>
                <a:latin typeface="微软雅黑" panose="020B0503020204020204" pitchFamily="34" charset="-122"/>
                <a:ea typeface="微软雅黑" panose="020B0503020204020204" pitchFamily="34" charset="-122"/>
              </a:rPr>
              <a:t>每个神经元与其他神经元相连，当它“</a:t>
            </a:r>
            <a:r>
              <a:rPr lang="zh-CN" altLang="zh-CN" sz="2800" kern="0" dirty="0">
                <a:solidFill>
                  <a:srgbClr val="FF0000"/>
                </a:solidFill>
                <a:latin typeface="微软雅黑" panose="020B0503020204020204" pitchFamily="34" charset="-122"/>
                <a:ea typeface="微软雅黑" panose="020B0503020204020204" pitchFamily="34" charset="-122"/>
              </a:rPr>
              <a:t>兴奋</a:t>
            </a:r>
            <a:r>
              <a:rPr lang="zh-CN" altLang="zh-CN" sz="2800" kern="0" dirty="0">
                <a:solidFill>
                  <a:srgbClr val="000000"/>
                </a:solidFill>
                <a:latin typeface="微软雅黑" panose="020B0503020204020204" pitchFamily="34" charset="-122"/>
                <a:ea typeface="微软雅黑" panose="020B0503020204020204" pitchFamily="34" charset="-122"/>
              </a:rPr>
              <a:t>”时，就会向相连的神经元</a:t>
            </a:r>
            <a:r>
              <a:rPr lang="zh-CN" altLang="zh-CN" sz="2800" kern="0" dirty="0">
                <a:solidFill>
                  <a:srgbClr val="0000FF"/>
                </a:solidFill>
                <a:latin typeface="微软雅黑" panose="020B0503020204020204" pitchFamily="34" charset="-122"/>
                <a:ea typeface="微软雅黑" panose="020B0503020204020204" pitchFamily="34" charset="-122"/>
              </a:rPr>
              <a:t>发送化学物质</a:t>
            </a:r>
            <a:r>
              <a:rPr lang="zh-CN" altLang="zh-CN" sz="2800" kern="0" dirty="0">
                <a:solidFill>
                  <a:srgbClr val="000000"/>
                </a:solidFill>
                <a:latin typeface="微软雅黑" panose="020B0503020204020204" pitchFamily="34" charset="-122"/>
                <a:ea typeface="微软雅黑" panose="020B0503020204020204" pitchFamily="34" charset="-122"/>
              </a:rPr>
              <a:t>，从而改变这些神经元内的</a:t>
            </a:r>
            <a:r>
              <a:rPr lang="zh-CN" altLang="zh-CN" sz="2800" kern="0" dirty="0">
                <a:solidFill>
                  <a:srgbClr val="FF0000"/>
                </a:solidFill>
                <a:latin typeface="微软雅黑" panose="020B0503020204020204" pitchFamily="34" charset="-122"/>
                <a:ea typeface="微软雅黑" panose="020B0503020204020204" pitchFamily="34" charset="-122"/>
              </a:rPr>
              <a:t>电位</a:t>
            </a:r>
            <a:r>
              <a:rPr lang="zh-CN" altLang="zh-CN" sz="2800" kern="0" dirty="0">
                <a:solidFill>
                  <a:srgbClr val="000000"/>
                </a:solidFill>
                <a:latin typeface="微软雅黑" panose="020B0503020204020204" pitchFamily="34" charset="-122"/>
                <a:ea typeface="微软雅黑" panose="020B0503020204020204" pitchFamily="34" charset="-122"/>
              </a:rPr>
              <a:t>；</a:t>
            </a:r>
            <a:endParaRPr lang="en-US" altLang="zh-CN" sz="2800" kern="0" dirty="0">
              <a:solidFill>
                <a:srgbClr val="000000"/>
              </a:solidFill>
              <a:latin typeface="微软雅黑" panose="020B0503020204020204" pitchFamily="34" charset="-122"/>
              <a:ea typeface="微软雅黑" panose="020B0503020204020204" pitchFamily="34" charset="-122"/>
            </a:endParaRPr>
          </a:p>
          <a:p>
            <a:pPr marL="355600" lvl="1" indent="-360045" algn="just" eaLnBrk="0" fontAlgn="base" hangingPunct="0">
              <a:spcBef>
                <a:spcPts val="600"/>
              </a:spcBef>
              <a:spcAft>
                <a:spcPts val="600"/>
              </a:spcAft>
              <a:buClr>
                <a:srgbClr val="0000FF"/>
              </a:buClr>
              <a:buFont typeface="Wingdings" panose="05000000000000000000" pitchFamily="2" charset="2"/>
              <a:buChar char="n"/>
            </a:pPr>
            <a:r>
              <a:rPr lang="zh-CN" altLang="zh-CN" sz="2800" kern="0" dirty="0">
                <a:solidFill>
                  <a:srgbClr val="000000"/>
                </a:solidFill>
                <a:latin typeface="微软雅黑" panose="020B0503020204020204" pitchFamily="34" charset="-122"/>
                <a:ea typeface="微软雅黑" panose="020B0503020204020204" pitchFamily="34" charset="-122"/>
              </a:rPr>
              <a:t>如果神经元的电位超过一定“</a:t>
            </a:r>
            <a:r>
              <a:rPr lang="zh-CN" altLang="zh-CN" sz="2800" kern="0" dirty="0">
                <a:solidFill>
                  <a:srgbClr val="FF0000"/>
                </a:solidFill>
                <a:latin typeface="微软雅黑" panose="020B0503020204020204" pitchFamily="34" charset="-122"/>
                <a:ea typeface="微软雅黑" panose="020B0503020204020204" pitchFamily="34" charset="-122"/>
              </a:rPr>
              <a:t>阈值</a:t>
            </a:r>
            <a:r>
              <a:rPr lang="zh-CN" altLang="zh-CN" sz="2800" kern="0" dirty="0">
                <a:solidFill>
                  <a:srgbClr val="000000"/>
                </a:solidFill>
                <a:latin typeface="微软雅黑" panose="020B0503020204020204" pitchFamily="34" charset="-122"/>
                <a:ea typeface="微软雅黑" panose="020B0503020204020204" pitchFamily="34" charset="-122"/>
              </a:rPr>
              <a:t>”，它就会被</a:t>
            </a:r>
            <a:r>
              <a:rPr lang="zh-CN" altLang="zh-CN" sz="2800" kern="0" dirty="0">
                <a:solidFill>
                  <a:srgbClr val="FF0000"/>
                </a:solidFill>
                <a:latin typeface="微软雅黑" panose="020B0503020204020204" pitchFamily="34" charset="-122"/>
                <a:ea typeface="微软雅黑" panose="020B0503020204020204" pitchFamily="34" charset="-122"/>
              </a:rPr>
              <a:t>激活</a:t>
            </a:r>
            <a:r>
              <a:rPr lang="zh-CN" altLang="zh-CN" sz="2800" kern="0" dirty="0">
                <a:solidFill>
                  <a:srgbClr val="000000"/>
                </a:solidFill>
                <a:latin typeface="微软雅黑" panose="020B0503020204020204" pitchFamily="34" charset="-122"/>
                <a:ea typeface="微软雅黑" panose="020B0503020204020204" pitchFamily="34" charset="-122"/>
              </a:rPr>
              <a:t>，即“</a:t>
            </a:r>
            <a:r>
              <a:rPr lang="zh-CN" altLang="zh-CN" sz="2800" kern="0" dirty="0">
                <a:solidFill>
                  <a:srgbClr val="FF0000"/>
                </a:solidFill>
                <a:latin typeface="微软雅黑" panose="020B0503020204020204" pitchFamily="34" charset="-122"/>
                <a:ea typeface="微软雅黑" panose="020B0503020204020204" pitchFamily="34" charset="-122"/>
              </a:rPr>
              <a:t>兴奋</a:t>
            </a:r>
            <a:r>
              <a:rPr lang="zh-CN" altLang="zh-CN" sz="2800" kern="0" dirty="0">
                <a:solidFill>
                  <a:srgbClr val="000000"/>
                </a:solidFill>
                <a:latin typeface="微软雅黑" panose="020B0503020204020204" pitchFamily="34" charset="-122"/>
                <a:ea typeface="微软雅黑" panose="020B0503020204020204" pitchFamily="34" charset="-122"/>
              </a:rPr>
              <a:t>”起来，</a:t>
            </a:r>
            <a:r>
              <a:rPr lang="zh-CN" altLang="en-US" sz="2800" kern="0" dirty="0">
                <a:solidFill>
                  <a:srgbClr val="000000"/>
                </a:solidFill>
                <a:latin typeface="微软雅黑" panose="020B0503020204020204" pitchFamily="34" charset="-122"/>
                <a:ea typeface="微软雅黑" panose="020B0503020204020204" pitchFamily="34" charset="-122"/>
              </a:rPr>
              <a:t>然后</a:t>
            </a:r>
            <a:r>
              <a:rPr lang="zh-CN" altLang="zh-CN" sz="2800" kern="0" dirty="0">
                <a:solidFill>
                  <a:srgbClr val="000000"/>
                </a:solidFill>
                <a:latin typeface="微软雅黑" panose="020B0503020204020204" pitchFamily="34" charset="-122"/>
                <a:ea typeface="微软雅黑" panose="020B0503020204020204" pitchFamily="34" charset="-122"/>
              </a:rPr>
              <a:t>向其他神经元</a:t>
            </a:r>
            <a:r>
              <a:rPr lang="zh-CN" altLang="zh-CN" sz="2800" kern="0" dirty="0">
                <a:solidFill>
                  <a:srgbClr val="0000FF"/>
                </a:solidFill>
                <a:latin typeface="微软雅黑" panose="020B0503020204020204" pitchFamily="34" charset="-122"/>
                <a:ea typeface="微软雅黑" panose="020B0503020204020204" pitchFamily="34" charset="-122"/>
              </a:rPr>
              <a:t>发送化学物质</a:t>
            </a:r>
            <a:r>
              <a:rPr lang="zh-CN" altLang="zh-CN" sz="2800" kern="0" dirty="0">
                <a:solidFill>
                  <a:srgbClr val="000000"/>
                </a:solidFill>
                <a:latin typeface="微软雅黑" panose="020B0503020204020204" pitchFamily="34" charset="-122"/>
                <a:ea typeface="微软雅黑" panose="020B0503020204020204" pitchFamily="34" charset="-122"/>
              </a:rPr>
              <a:t>。</a:t>
            </a:r>
            <a:endParaRPr lang="zh-CN" altLang="en-US" sz="3200" dirty="0">
              <a:solidFill>
                <a:srgbClr val="0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71883" y="2849406"/>
            <a:ext cx="9248234" cy="40085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人工神经元</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文本框 2">
                <a:extLst>
                  <a:ext uri="{FF2B5EF4-FFF2-40B4-BE49-F238E27FC236}">
                    <ele attr="{3E434E40-A2B8-486A-9FF7-6D7083B3F3B2}"/>
                  </a:ext>
                </a:extLst>
              </p:cNvPr>
              <p:cNvSpPr txBox="1">
                <a:spLocks/>
              </p:cNvSpPr>
              <p:nvPr/>
            </p:nvSpPr>
            <p:spPr>
              <a:xfrm>
                <a:off x="0" y="773472"/>
                <a:ext cx="12192000" cy="2803917"/>
              </a:xfrm>
              <a:prstGeom prst="rect">
                <a:avLst/>
              </a:prstGeom>
              <a:noFill/>
            </p:spPr>
            <p:txBody>
              <a:bodyPr wrap="square" rtlCol="0">
                <a:noAutofit/>
              </a:bodyPr>
              <a:lstStyle/>
              <a:p>
                <a:pPr marL="355600" lvl="1" indent="-360000" algn="just" eaLnBrk="0" fontAlgn="base" hangingPunct="0">
                  <a:lnSpc>
                    <a:spcPct val="150000"/>
                  </a:lnSpc>
                  <a:spcBef>
                    <a:spcPts val="600"/>
                  </a:spcBef>
                  <a:spcAft>
                    <a:spcPts val="600"/>
                  </a:spcAft>
                  <a:buClr>
                    <a:srgbClr val="0000FF"/>
                  </a:buClr>
                  <a:buFont typeface="Wingdings" panose="05000000000000000000" pitchFamily="2" charset="2"/>
                  <a:buChar char="n"/>
                </a:pPr>
                <a:r>
                  <a:rPr lang="en-US" altLang="zh-CN" sz="2800" kern="0" dirty="0">
                    <a:solidFill>
                      <a:srgbClr val="000000"/>
                    </a:solidFill>
                    <a:latin typeface="微软雅黑" panose="020B0503020204020204" pitchFamily="34" charset="-122"/>
                    <a:ea typeface="微软雅黑" panose="020B0503020204020204" pitchFamily="34" charset="-122"/>
                  </a:rPr>
                  <a:t>M-P</a:t>
                </a:r>
                <a:r>
                  <a:rPr lang="zh-CN" altLang="en-US" sz="2800" kern="0" dirty="0">
                    <a:solidFill>
                      <a:srgbClr val="000000"/>
                    </a:solidFill>
                    <a:latin typeface="微软雅黑" panose="020B0503020204020204" pitchFamily="34" charset="-122"/>
                    <a:ea typeface="微软雅黑" panose="020B0503020204020204" pitchFamily="34" charset="-122"/>
                  </a:rPr>
                  <a:t>神经元模型（</a:t>
                </a:r>
                <a:r>
                  <a:rPr lang="en-US" altLang="zh-CN" sz="2800" kern="0" dirty="0">
                    <a:solidFill>
                      <a:srgbClr val="000000"/>
                    </a:solidFill>
                    <a:latin typeface="微软雅黑" panose="020B0503020204020204" pitchFamily="34" charset="-122"/>
                    <a:ea typeface="微软雅黑" panose="020B0503020204020204" pitchFamily="34" charset="-122"/>
                  </a:rPr>
                  <a:t>McCulloch and Pitts</a:t>
                </a:r>
                <a:r>
                  <a:rPr lang="zh-CN" altLang="en-US" sz="2800" kern="0" dirty="0">
                    <a:solidFill>
                      <a:srgbClr val="000000"/>
                    </a:solidFill>
                    <a:latin typeface="微软雅黑" panose="020B0503020204020204" pitchFamily="34" charset="-122"/>
                    <a:ea typeface="微软雅黑" panose="020B0503020204020204" pitchFamily="34" charset="-122"/>
                  </a:rPr>
                  <a:t>，</a:t>
                </a:r>
                <a:r>
                  <a:rPr lang="en-US" altLang="zh-CN" sz="2800" kern="0" dirty="0">
                    <a:solidFill>
                      <a:srgbClr val="000000"/>
                    </a:solidFill>
                    <a:latin typeface="微软雅黑" panose="020B0503020204020204" pitchFamily="34" charset="-122"/>
                    <a:ea typeface="微软雅黑" panose="020B0503020204020204" pitchFamily="34" charset="-122"/>
                  </a:rPr>
                  <a:t>1943</a:t>
                </a:r>
                <a:r>
                  <a:rPr lang="zh-CN" altLang="en-US" sz="2800" kern="0" dirty="0">
                    <a:solidFill>
                      <a:srgbClr val="000000"/>
                    </a:solidFill>
                    <a:latin typeface="微软雅黑" panose="020B0503020204020204" pitchFamily="34" charset="-122"/>
                    <a:ea typeface="微软雅黑" panose="020B0503020204020204" pitchFamily="34" charset="-122"/>
                  </a:rPr>
                  <a:t>）</a:t>
                </a:r>
                <a:endParaRPr lang="en-US" altLang="zh-CN" sz="2800" kern="0" dirty="0">
                  <a:solidFill>
                    <a:srgbClr val="000000"/>
                  </a:solidFill>
                  <a:latin typeface="微软雅黑" panose="020B0503020204020204" pitchFamily="34" charset="-122"/>
                  <a:ea typeface="微软雅黑" panose="020B0503020204020204" pitchFamily="34" charset="-122"/>
                </a:endParaRPr>
              </a:p>
              <a:p>
                <a:pPr marL="927100" lvl="2" indent="-457200" algn="just" eaLnBrk="0" fontAlgn="base" hangingPunct="0">
                  <a:lnSpc>
                    <a:spcPct val="125000"/>
                  </a:lnSpc>
                  <a:spcBef>
                    <a:spcPts val="600"/>
                  </a:spcBef>
                  <a:spcAft>
                    <a:spcPts val="600"/>
                  </a:spcAft>
                  <a:buClr>
                    <a:srgbClr val="0000FF"/>
                  </a:buClr>
                  <a:buFont typeface="Wingdings" panose="05000000000000000000" pitchFamily="2" charset="2"/>
                  <a:buChar char="ü"/>
                </a:pPr>
                <a:r>
                  <a:rPr lang="zh-CN" altLang="en-US" sz="2400" kern="0" dirty="0">
                    <a:solidFill>
                      <a:srgbClr val="000000"/>
                    </a:solidFill>
                    <a:latin typeface="微软雅黑" panose="020B0503020204020204" pitchFamily="34" charset="-122"/>
                    <a:ea typeface="微软雅黑" panose="020B0503020204020204" pitchFamily="34" charset="-122"/>
                  </a:rPr>
                  <a:t>神经元接收到来自其他</a:t>
                </a:r>
                <a14:m>
                  <m:oMath xmlns:m="http://schemas.openxmlformats.org/officeDocument/2006/math">
                    <m:r>
                      <a:rPr lang="en-US" altLang="zh-CN" sz="2400" b="0" i="1" kern="0" dirty="0" smtClean="0">
                        <a:solidFill>
                          <a:srgbClr val="FF0000"/>
                        </a:solidFill>
                        <a:latin typeface="Cambria Math" panose="02040503050406030204" pitchFamily="18" charset="0"/>
                        <a:ea typeface="微软雅黑" panose="020B0503020204020204" pitchFamily="34" charset="-122"/>
                      </a:rPr>
                      <m:t>𝑑</m:t>
                    </m:r>
                  </m:oMath>
                </a14:m>
                <a:r>
                  <a:rPr lang="zh-CN" altLang="en-US" sz="2400" kern="0" dirty="0">
                    <a:solidFill>
                      <a:srgbClr val="FF0000"/>
                    </a:solidFill>
                    <a:latin typeface="微软雅黑" panose="020B0503020204020204" pitchFamily="34" charset="-122"/>
                    <a:ea typeface="微软雅黑" panose="020B0503020204020204" pitchFamily="34" charset="-122"/>
                  </a:rPr>
                  <a:t>个神经元</a:t>
                </a:r>
                <a:r>
                  <a:rPr lang="zh-CN" altLang="en-US" sz="2400" kern="0" dirty="0">
                    <a:solidFill>
                      <a:srgbClr val="000000"/>
                    </a:solidFill>
                    <a:latin typeface="微软雅黑" panose="020B0503020204020204" pitchFamily="34" charset="-122"/>
                    <a:ea typeface="微软雅黑" panose="020B0503020204020204" pitchFamily="34" charset="-122"/>
                  </a:rPr>
                  <a:t>传递过来的</a:t>
                </a:r>
                <a:r>
                  <a:rPr lang="zh-CN" altLang="en-US" sz="2400" kern="0" dirty="0">
                    <a:solidFill>
                      <a:srgbClr val="FF0000"/>
                    </a:solidFill>
                    <a:latin typeface="微软雅黑" panose="020B0503020204020204" pitchFamily="34" charset="-122"/>
                    <a:ea typeface="微软雅黑" panose="020B0503020204020204" pitchFamily="34" charset="-122"/>
                  </a:rPr>
                  <a:t>输入信号</a:t>
                </a:r>
                <a:r>
                  <a:rPr lang="zh-CN" altLang="en-US" sz="2400" kern="0" dirty="0">
                    <a:solidFill>
                      <a:srgbClr val="000000"/>
                    </a:solidFill>
                    <a:latin typeface="微软雅黑" panose="020B0503020204020204" pitchFamily="34" charset="-122"/>
                    <a:ea typeface="微软雅黑" panose="020B0503020204020204" pitchFamily="34" charset="-122"/>
                  </a:rPr>
                  <a:t>，这些输入信号通过</a:t>
                </a:r>
                <a:r>
                  <a:rPr lang="zh-CN" altLang="en-US" sz="2400" kern="0" dirty="0">
                    <a:solidFill>
                      <a:srgbClr val="FF0000"/>
                    </a:solidFill>
                    <a:latin typeface="微软雅黑" panose="020B0503020204020204" pitchFamily="34" charset="-122"/>
                    <a:ea typeface="微软雅黑" panose="020B0503020204020204" pitchFamily="34" charset="-122"/>
                  </a:rPr>
                  <a:t>带权重的连接</a:t>
                </a:r>
                <a:r>
                  <a:rPr lang="zh-CN" altLang="en-US" sz="2400" kern="0" dirty="0">
                    <a:solidFill>
                      <a:srgbClr val="000000"/>
                    </a:solidFill>
                    <a:latin typeface="微软雅黑" panose="020B0503020204020204" pitchFamily="34" charset="-122"/>
                    <a:ea typeface="微软雅黑" panose="020B0503020204020204" pitchFamily="34" charset="-122"/>
                  </a:rPr>
                  <a:t>进行传递，神经元接收到的</a:t>
                </a:r>
                <a:r>
                  <a:rPr lang="zh-CN" altLang="en-US" sz="2400" kern="0" dirty="0">
                    <a:solidFill>
                      <a:srgbClr val="FF0000"/>
                    </a:solidFill>
                    <a:latin typeface="微软雅黑" panose="020B0503020204020204" pitchFamily="34" charset="-122"/>
                    <a:ea typeface="微软雅黑" panose="020B0503020204020204" pitchFamily="34" charset="-122"/>
                  </a:rPr>
                  <a:t>总输入值</a:t>
                </a:r>
                <a:r>
                  <a:rPr lang="zh-CN" altLang="en-US" sz="2400" kern="0" dirty="0">
                    <a:solidFill>
                      <a:srgbClr val="000000"/>
                    </a:solidFill>
                    <a:latin typeface="微软雅黑" panose="020B0503020204020204" pitchFamily="34" charset="-122"/>
                    <a:ea typeface="微软雅黑" panose="020B0503020204020204" pitchFamily="34" charset="-122"/>
                  </a:rPr>
                  <a:t>将与神经元的</a:t>
                </a:r>
                <a:r>
                  <a:rPr lang="zh-CN" altLang="en-US" sz="2400" kern="0" dirty="0">
                    <a:solidFill>
                      <a:srgbClr val="FF0000"/>
                    </a:solidFill>
                    <a:latin typeface="微软雅黑" panose="020B0503020204020204" pitchFamily="34" charset="-122"/>
                    <a:ea typeface="微软雅黑" panose="020B0503020204020204" pitchFamily="34" charset="-122"/>
                  </a:rPr>
                  <a:t>阈值（</a:t>
                </a:r>
                <a:r>
                  <a:rPr lang="en-US" altLang="zh-CN" sz="2400" kern="0" dirty="0">
                    <a:solidFill>
                      <a:srgbClr val="FF0000"/>
                    </a:solidFill>
                    <a:latin typeface="微软雅黑" panose="020B0503020204020204" pitchFamily="34" charset="-122"/>
                    <a:ea typeface="微软雅黑" panose="020B0503020204020204" pitchFamily="34" charset="-122"/>
                  </a:rPr>
                  <a:t>bias</a:t>
                </a:r>
                <a:r>
                  <a:rPr lang="zh-CN" altLang="en-US" sz="2400" kern="0" dirty="0">
                    <a:solidFill>
                      <a:srgbClr val="FF0000"/>
                    </a:solidFill>
                    <a:latin typeface="微软雅黑" panose="020B0503020204020204" pitchFamily="34" charset="-122"/>
                    <a:ea typeface="微软雅黑" panose="020B0503020204020204" pitchFamily="34" charset="-122"/>
                  </a:rPr>
                  <a:t>）</a:t>
                </a:r>
                <a:r>
                  <a:rPr lang="zh-CN" altLang="en-US" sz="2400" kern="0" dirty="0">
                    <a:solidFill>
                      <a:srgbClr val="000000"/>
                    </a:solidFill>
                    <a:latin typeface="微软雅黑" panose="020B0503020204020204" pitchFamily="34" charset="-122"/>
                    <a:ea typeface="微软雅黑" panose="020B0503020204020204" pitchFamily="34" charset="-122"/>
                  </a:rPr>
                  <a:t>进行比较，然后通过</a:t>
                </a:r>
                <a:r>
                  <a:rPr lang="zh-CN" altLang="en-US" sz="2400" kern="0" dirty="0">
                    <a:solidFill>
                      <a:srgbClr val="FF0000"/>
                    </a:solidFill>
                    <a:latin typeface="微软雅黑" panose="020B0503020204020204" pitchFamily="34" charset="-122"/>
                    <a:ea typeface="微软雅黑" panose="020B0503020204020204" pitchFamily="34" charset="-122"/>
                  </a:rPr>
                  <a:t>“激活函数</a:t>
                </a:r>
                <a:r>
                  <a:rPr lang="zh-CN" altLang="en-US" sz="2400" kern="0" dirty="0">
                    <a:solidFill>
                      <a:srgbClr val="333333"/>
                    </a:solidFill>
                    <a:latin typeface="微软雅黑" panose="020B0503020204020204" pitchFamily="34" charset="-122"/>
                    <a:ea typeface="微软雅黑" panose="020B0503020204020204" pitchFamily="34" charset="-122"/>
                  </a:rPr>
                  <a:t>”</a:t>
                </a:r>
                <a:r>
                  <a:rPr lang="zh-CN" altLang="en-US" sz="2400" kern="0" dirty="0">
                    <a:solidFill>
                      <a:srgbClr val="000000"/>
                    </a:solidFill>
                    <a:latin typeface="微软雅黑" panose="020B0503020204020204" pitchFamily="34" charset="-122"/>
                    <a:ea typeface="微软雅黑" panose="020B0503020204020204" pitchFamily="34" charset="-122"/>
                  </a:rPr>
                  <a:t>处理产生神经元的</a:t>
                </a:r>
                <a:r>
                  <a:rPr lang="zh-CN" altLang="en-US" sz="2400" kern="0" dirty="0">
                    <a:solidFill>
                      <a:srgbClr val="FF0000"/>
                    </a:solidFill>
                    <a:latin typeface="微软雅黑" panose="020B0503020204020204" pitchFamily="34" charset="-122"/>
                    <a:ea typeface="微软雅黑" panose="020B0503020204020204" pitchFamily="34" charset="-122"/>
                  </a:rPr>
                  <a:t>输出</a:t>
                </a:r>
                <a:r>
                  <a:rPr lang="zh-CN" altLang="en-US" sz="2400" kern="0" dirty="0">
                    <a:solidFill>
                      <a:srgbClr val="000000"/>
                    </a:solidFill>
                    <a:latin typeface="微软雅黑" panose="020B0503020204020204" pitchFamily="34" charset="-122"/>
                    <a:ea typeface="微软雅黑" panose="020B0503020204020204" pitchFamily="34" charset="-122"/>
                  </a:rPr>
                  <a:t>。</a:t>
                </a:r>
                <a:endParaRPr lang="zh-CN" altLang="en-US" sz="2400" dirty="0">
                  <a:solidFill>
                    <a:srgbClr val="000000"/>
                  </a:solidFill>
                  <a:latin typeface="微软雅黑" panose="020B0503020204020204" pitchFamily="34" charset="-122"/>
                  <a:ea typeface="微软雅黑" panose="020B0503020204020204" pitchFamily="34"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0" y="773472"/>
                <a:ext cx="12192000" cy="2803917"/>
              </a:xfrm>
              <a:prstGeom prst="rect">
                <a:avLst/>
              </a:prstGeom>
              <a:blipFill rotWithShape="1">
                <a:blip r:embed="rId1"/>
                <a:stretch>
                  <a:fillRect l="-850" r="-750"/>
                </a:stretch>
              </a:blipFill>
            </p:spPr>
            <p:txBody>
              <a:bodyPr/>
              <a:lstStyle/>
              <a:p>
                <a:r>
                  <a:rPr lang="zh-CN" altLang="en-US">
                    <a:noFill/>
                  </a:rPr>
                  <a:t> </a:t>
                </a:r>
                <a:endParaRPr lang="zh-CN" altLang="en-US">
                  <a:noFill/>
                </a:endParaRPr>
              </a:p>
            </p:txBody>
          </p:sp>
        </mc:Fallback>
      </mc:AlternateContent>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9766" y="3055639"/>
            <a:ext cx="4883577" cy="3802361"/>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769" y="2932472"/>
            <a:ext cx="1908047" cy="136936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6184" y="3407239"/>
            <a:ext cx="1023284" cy="473541"/>
          </a:xfrm>
          <a:prstGeom prst="rect">
            <a:avLst/>
          </a:prstGeom>
        </p:spPr>
      </p:pic>
      <p:cxnSp>
        <p:nvCxnSpPr>
          <p:cNvPr id="10" name="直接箭头连接符 9"/>
          <p:cNvCxnSpPr/>
          <p:nvPr/>
        </p:nvCxnSpPr>
        <p:spPr>
          <a:xfrm flipV="1">
            <a:off x="5780973" y="4246175"/>
            <a:ext cx="301525" cy="342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7538212" y="3896549"/>
            <a:ext cx="667556" cy="779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对话气泡: 圆角矩形 3"/>
          <p:cNvSpPr/>
          <p:nvPr/>
        </p:nvSpPr>
        <p:spPr>
          <a:xfrm>
            <a:off x="9285645" y="5715509"/>
            <a:ext cx="2649681" cy="738038"/>
          </a:xfrm>
          <a:prstGeom prst="wedgeRoundRectCallout">
            <a:avLst>
              <a:gd name="adj1" fmla="val -94064"/>
              <a:gd name="adj2" fmla="val -79698"/>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2000" dirty="0"/>
              <a:t>一个简单的线性模型！</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人工神经网络</a:t>
            </a:r>
            <a:endParaRPr lang="zh-CN" altLang="en-US" sz="28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0" y="773472"/>
            <a:ext cx="12192000" cy="5965990"/>
          </a:xfrm>
          <a:prstGeom prst="rect">
            <a:avLst/>
          </a:prstGeom>
          <a:noFill/>
        </p:spPr>
        <p:txBody>
          <a:bodyPr wrap="square" rtlCol="0">
            <a:noAutofit/>
          </a:bodyPr>
          <a:lstStyle/>
          <a:p>
            <a:pPr marL="457200" lvl="0" indent="-360045" eaLnBrk="0" fontAlgn="base" hangingPunct="0">
              <a:spcBef>
                <a:spcPts val="1200"/>
              </a:spcBef>
              <a:spcAft>
                <a:spcPts val="1200"/>
              </a:spcAft>
              <a:buClr>
                <a:srgbClr val="0000FF"/>
              </a:buClr>
              <a:buSzPct val="80000"/>
              <a:buFont typeface="Wingdings" panose="05000000000000000000" pitchFamily="2" charset="2"/>
              <a:buChar char="n"/>
            </a:pPr>
            <a:r>
              <a:rPr lang="zh-CN" altLang="en-US" sz="2800" kern="0" dirty="0">
                <a:solidFill>
                  <a:srgbClr val="000000"/>
                </a:solidFill>
                <a:latin typeface="微软雅黑" panose="020B0503020204020204" pitchFamily="34" charset="-122"/>
                <a:ea typeface="微软雅黑" panose="020B0503020204020204" pitchFamily="34" charset="-122"/>
              </a:rPr>
              <a:t>把许多人工神经元按一定的</a:t>
            </a:r>
            <a:r>
              <a:rPr lang="zh-CN" altLang="en-US" sz="2800" b="1" kern="0" dirty="0">
                <a:solidFill>
                  <a:srgbClr val="000000"/>
                </a:solidFill>
                <a:latin typeface="微软雅黑" panose="020B0503020204020204" pitchFamily="34" charset="-122"/>
                <a:ea typeface="微软雅黑" panose="020B0503020204020204" pitchFamily="34" charset="-122"/>
              </a:rPr>
              <a:t>层次结构连接</a:t>
            </a:r>
            <a:r>
              <a:rPr lang="zh-CN" altLang="en-US" sz="2800" kern="0" dirty="0">
                <a:solidFill>
                  <a:srgbClr val="000000"/>
                </a:solidFill>
                <a:latin typeface="微软雅黑" panose="020B0503020204020204" pitchFamily="34" charset="-122"/>
                <a:ea typeface="微软雅黑" panose="020B0503020204020204" pitchFamily="34" charset="-122"/>
              </a:rPr>
              <a:t>起来，就形成</a:t>
            </a:r>
            <a:r>
              <a:rPr lang="zh-CN" altLang="en-US" sz="2800" b="1" kern="0" dirty="0">
                <a:solidFill>
                  <a:srgbClr val="000000"/>
                </a:solidFill>
                <a:latin typeface="微软雅黑" panose="020B0503020204020204" pitchFamily="34" charset="-122"/>
                <a:ea typeface="微软雅黑" panose="020B0503020204020204" pitchFamily="34" charset="-122"/>
              </a:rPr>
              <a:t>人工神经网络</a:t>
            </a:r>
            <a:r>
              <a:rPr lang="zh-CN" altLang="en-US" sz="2800" kern="0" dirty="0">
                <a:solidFill>
                  <a:srgbClr val="000000"/>
                </a:solidFill>
                <a:latin typeface="微软雅黑" panose="020B0503020204020204" pitchFamily="34" charset="-122"/>
                <a:ea typeface="微软雅黑" panose="020B0503020204020204" pitchFamily="34" charset="-122"/>
              </a:rPr>
              <a:t>。</a:t>
            </a:r>
            <a:endParaRPr lang="en-US" altLang="zh-CN" sz="2800" kern="0" dirty="0">
              <a:solidFill>
                <a:srgbClr val="000000"/>
              </a:solidFill>
              <a:latin typeface="微软雅黑" panose="020B0503020204020204" pitchFamily="34" charset="-122"/>
              <a:ea typeface="微软雅黑" panose="020B0503020204020204" pitchFamily="34" charset="-122"/>
            </a:endParaRPr>
          </a:p>
          <a:p>
            <a:pPr marL="457200" lvl="0" indent="-360045" eaLnBrk="0" fontAlgn="base" hangingPunct="0">
              <a:spcBef>
                <a:spcPts val="1200"/>
              </a:spcBef>
              <a:spcAft>
                <a:spcPts val="1200"/>
              </a:spcAft>
              <a:buClr>
                <a:srgbClr val="0000FF"/>
              </a:buClr>
              <a:buSzPct val="80000"/>
              <a:buFont typeface="Wingdings" panose="05000000000000000000" pitchFamily="2" charset="2"/>
              <a:buChar char="n"/>
            </a:pPr>
            <a:r>
              <a:rPr lang="zh-CN" altLang="en-US" sz="2800" kern="0" dirty="0">
                <a:solidFill>
                  <a:srgbClr val="000000"/>
                </a:solidFill>
                <a:latin typeface="微软雅黑" panose="020B0503020204020204" pitchFamily="34" charset="-122"/>
                <a:ea typeface="微软雅黑" panose="020B0503020204020204" pitchFamily="34" charset="-122"/>
              </a:rPr>
              <a:t>人工神经网络的三大要素：</a:t>
            </a:r>
            <a:endParaRPr lang="en-US" altLang="zh-CN" sz="2800" kern="0" dirty="0">
              <a:solidFill>
                <a:srgbClr val="000000"/>
              </a:solidFill>
              <a:latin typeface="微软雅黑" panose="020B0503020204020204" pitchFamily="34" charset="-122"/>
              <a:ea typeface="微软雅黑" panose="020B0503020204020204" pitchFamily="34" charset="-122"/>
            </a:endParaRPr>
          </a:p>
          <a:p>
            <a:pPr marL="787400" lvl="2" indent="-342900" algn="just" eaLnBrk="0" fontAlgn="base" hangingPunct="0">
              <a:spcBef>
                <a:spcPts val="1200"/>
              </a:spcBef>
              <a:spcAft>
                <a:spcPts val="1200"/>
              </a:spcAft>
              <a:buClr>
                <a:srgbClr val="0000FF"/>
              </a:buClr>
              <a:buFont typeface="Wingdings" panose="05000000000000000000" pitchFamily="2" charset="2"/>
              <a:buChar char="ü"/>
            </a:pPr>
            <a:r>
              <a:rPr lang="zh-CN" altLang="en-US" sz="2400" b="1" kern="0" dirty="0">
                <a:solidFill>
                  <a:srgbClr val="FF0000"/>
                </a:solidFill>
                <a:latin typeface="微软雅黑" panose="020B0503020204020204" pitchFamily="34" charset="-122"/>
                <a:ea typeface="微软雅黑" panose="020B0503020204020204" pitchFamily="34" charset="-122"/>
              </a:rPr>
              <a:t>节点 </a:t>
            </a:r>
            <a:r>
              <a:rPr lang="en-US" altLang="zh-CN" sz="2400" kern="0" dirty="0">
                <a:solidFill>
                  <a:srgbClr val="000000"/>
                </a:solidFill>
                <a:latin typeface="微软雅黑" panose="020B0503020204020204" pitchFamily="34" charset="-122"/>
                <a:ea typeface="微软雅黑" panose="020B0503020204020204" pitchFamily="34" charset="-122"/>
              </a:rPr>
              <a:t>—— </a:t>
            </a:r>
            <a:r>
              <a:rPr lang="zh-CN" altLang="en-US" sz="2400" kern="0" dirty="0">
                <a:solidFill>
                  <a:srgbClr val="000000"/>
                </a:solidFill>
                <a:latin typeface="微软雅黑" panose="020B0503020204020204" pitchFamily="34" charset="-122"/>
                <a:ea typeface="微软雅黑" panose="020B0503020204020204" pitchFamily="34" charset="-122"/>
              </a:rPr>
              <a:t>采用什么激活函数？</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787400" lvl="2" indent="-342900" algn="just" eaLnBrk="0" fontAlgn="base" hangingPunct="0">
              <a:spcBef>
                <a:spcPts val="1200"/>
              </a:spcBef>
              <a:spcAft>
                <a:spcPts val="1200"/>
              </a:spcAft>
              <a:buClr>
                <a:srgbClr val="0000FF"/>
              </a:buClr>
              <a:buFont typeface="Wingdings" panose="05000000000000000000" pitchFamily="2" charset="2"/>
              <a:buChar char="ü"/>
            </a:pPr>
            <a:r>
              <a:rPr lang="zh-CN" altLang="en-US" sz="2400" b="1" kern="0" dirty="0">
                <a:solidFill>
                  <a:srgbClr val="FF0000"/>
                </a:solidFill>
                <a:latin typeface="微软雅黑" panose="020B0503020204020204" pitchFamily="34" charset="-122"/>
                <a:ea typeface="微软雅黑" panose="020B0503020204020204" pitchFamily="34" charset="-122"/>
              </a:rPr>
              <a:t>连边</a:t>
            </a:r>
            <a:r>
              <a:rPr lang="zh-CN" altLang="en-US" sz="2400" kern="0" dirty="0">
                <a:solidFill>
                  <a:srgbClr val="000000"/>
                </a:solidFill>
                <a:latin typeface="微软雅黑" panose="020B0503020204020204" pitchFamily="34" charset="-122"/>
                <a:ea typeface="微软雅黑" panose="020B0503020204020204" pitchFamily="34" charset="-122"/>
              </a:rPr>
              <a:t> </a:t>
            </a:r>
            <a:r>
              <a:rPr lang="en-US" altLang="zh-CN" sz="2400" kern="0" dirty="0">
                <a:solidFill>
                  <a:srgbClr val="000000"/>
                </a:solidFill>
                <a:latin typeface="微软雅黑" panose="020B0503020204020204" pitchFamily="34" charset="-122"/>
                <a:ea typeface="微软雅黑" panose="020B0503020204020204" pitchFamily="34" charset="-122"/>
              </a:rPr>
              <a:t>—— </a:t>
            </a:r>
            <a:r>
              <a:rPr lang="zh-CN" altLang="en-US" sz="2400" kern="0" dirty="0">
                <a:solidFill>
                  <a:srgbClr val="000000"/>
                </a:solidFill>
                <a:latin typeface="微软雅黑" panose="020B0503020204020204" pitchFamily="34" charset="-122"/>
                <a:ea typeface="微软雅黑" panose="020B0503020204020204" pitchFamily="34" charset="-122"/>
              </a:rPr>
              <a:t>权重（参数）是多少？</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787400" lvl="2" indent="-342900" algn="just" eaLnBrk="0" fontAlgn="base" hangingPunct="0">
              <a:spcBef>
                <a:spcPts val="1200"/>
              </a:spcBef>
              <a:spcAft>
                <a:spcPts val="1200"/>
              </a:spcAft>
              <a:buClr>
                <a:srgbClr val="0000FF"/>
              </a:buClr>
              <a:buFont typeface="Wingdings" panose="05000000000000000000" pitchFamily="2" charset="2"/>
              <a:buChar char="ü"/>
            </a:pPr>
            <a:r>
              <a:rPr lang="zh-CN" altLang="en-US" sz="2400" b="1" kern="0" dirty="0">
                <a:solidFill>
                  <a:srgbClr val="FF0000"/>
                </a:solidFill>
                <a:latin typeface="微软雅黑" panose="020B0503020204020204" pitchFamily="34" charset="-122"/>
                <a:ea typeface="微软雅黑" panose="020B0503020204020204" pitchFamily="34" charset="-122"/>
              </a:rPr>
              <a:t>连接方式</a:t>
            </a:r>
            <a:r>
              <a:rPr lang="zh-CN" altLang="en-US" sz="2400" kern="0" dirty="0">
                <a:solidFill>
                  <a:srgbClr val="000000"/>
                </a:solidFill>
                <a:latin typeface="微软雅黑" panose="020B0503020204020204" pitchFamily="34" charset="-122"/>
                <a:ea typeface="微软雅黑" panose="020B0503020204020204" pitchFamily="34" charset="-122"/>
              </a:rPr>
              <a:t> </a:t>
            </a:r>
            <a:r>
              <a:rPr lang="en-US" altLang="zh-CN" sz="2400" kern="0" dirty="0">
                <a:solidFill>
                  <a:srgbClr val="000000"/>
                </a:solidFill>
                <a:latin typeface="微软雅黑" panose="020B0503020204020204" pitchFamily="34" charset="-122"/>
                <a:ea typeface="微软雅黑" panose="020B0503020204020204" pitchFamily="34" charset="-122"/>
              </a:rPr>
              <a:t>—— </a:t>
            </a:r>
            <a:r>
              <a:rPr lang="zh-CN" altLang="en-US" sz="2400" kern="0" dirty="0">
                <a:solidFill>
                  <a:srgbClr val="000000"/>
                </a:solidFill>
                <a:latin typeface="微软雅黑" panose="020B0503020204020204" pitchFamily="34" charset="-122"/>
                <a:ea typeface="微软雅黑" panose="020B0503020204020204" pitchFamily="34" charset="-122"/>
              </a:rPr>
              <a:t>如何设计层次结构？</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a:spcBef>
                <a:spcPts val="1200"/>
              </a:spcBef>
              <a:spcAft>
                <a:spcPts val="1200"/>
              </a:spcAft>
            </a:pPr>
            <a:endParaRPr lang="en-US" altLang="zh-CN" sz="2800" dirty="0">
              <a:solidFill>
                <a:srgbClr val="000000"/>
              </a:solidFill>
              <a:latin typeface="微软雅黑" panose="020B0503020204020204" pitchFamily="34" charset="-122"/>
              <a:ea typeface="微软雅黑" panose="020B0503020204020204" pitchFamily="34" charset="-122"/>
            </a:endParaRPr>
          </a:p>
          <a:p>
            <a:pPr>
              <a:spcBef>
                <a:spcPts val="1200"/>
              </a:spcBef>
              <a:spcAft>
                <a:spcPts val="1200"/>
              </a:spcAft>
            </a:pPr>
            <a:endParaRPr lang="en-US" altLang="zh-CN" sz="2800" dirty="0">
              <a:solidFill>
                <a:srgbClr val="000000"/>
              </a:solidFill>
              <a:latin typeface="微软雅黑" panose="020B0503020204020204" pitchFamily="34" charset="-122"/>
              <a:ea typeface="微软雅黑" panose="020B0503020204020204" pitchFamily="34" charset="-122"/>
            </a:endParaRPr>
          </a:p>
          <a:p>
            <a:pPr>
              <a:spcBef>
                <a:spcPts val="1200"/>
              </a:spcBef>
              <a:spcAft>
                <a:spcPts val="1200"/>
              </a:spcAft>
            </a:pPr>
            <a:endParaRPr lang="zh-CN" altLang="en-US" sz="2800" dirty="0">
              <a:solidFill>
                <a:srgbClr val="00000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5918004" y="1828800"/>
            <a:ext cx="6040633" cy="4561609"/>
            <a:chOff x="5918004" y="1828800"/>
            <a:chExt cx="6040633" cy="4561609"/>
          </a:xfrm>
        </p:grpSpPr>
        <p:pic>
          <p:nvPicPr>
            <p:cNvPr id="2050" name="Picture 2" descr="Deep feed-forward neural network with two hidden layers (blue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5677" y="2067240"/>
              <a:ext cx="5849649" cy="33784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p:cNvCxnSpPr/>
            <p:nvPr/>
          </p:nvCxnSpPr>
          <p:spPr>
            <a:xfrm>
              <a:off x="7138555" y="1828800"/>
              <a:ext cx="0" cy="4561609"/>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8" name="直接连接符 7"/>
            <p:cNvCxnSpPr/>
            <p:nvPr/>
          </p:nvCxnSpPr>
          <p:spPr>
            <a:xfrm>
              <a:off x="10848110" y="1828800"/>
              <a:ext cx="0" cy="4561609"/>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7" name="矩形 6"/>
            <p:cNvSpPr/>
            <p:nvPr/>
          </p:nvSpPr>
          <p:spPr>
            <a:xfrm>
              <a:off x="5918004" y="5764445"/>
              <a:ext cx="877163" cy="369332"/>
            </a:xfrm>
            <a:prstGeom prst="rect">
              <a:avLst/>
            </a:prstGeom>
          </p:spPr>
          <p:txBody>
            <a:bodyPr wrap="none">
              <a:spAutoFit/>
            </a:bodyPr>
            <a:lstStyle/>
            <a:p>
              <a:r>
                <a:rPr lang="zh-CN" altLang="en-US" kern="0" dirty="0">
                  <a:solidFill>
                    <a:srgbClr val="000000"/>
                  </a:solidFill>
                  <a:latin typeface="微软雅黑" panose="020B0503020204020204" pitchFamily="34" charset="-122"/>
                  <a:ea typeface="微软雅黑" panose="020B0503020204020204" pitchFamily="34" charset="-122"/>
                </a:rPr>
                <a:t>输入层</a:t>
              </a:r>
              <a:endParaRPr lang="zh-CN" altLang="en-US" dirty="0"/>
            </a:p>
          </p:txBody>
        </p:sp>
        <p:sp>
          <p:nvSpPr>
            <p:cNvPr id="10" name="矩形 9"/>
            <p:cNvSpPr/>
            <p:nvPr/>
          </p:nvSpPr>
          <p:spPr>
            <a:xfrm>
              <a:off x="8627058" y="5764445"/>
              <a:ext cx="877163" cy="369332"/>
            </a:xfrm>
            <a:prstGeom prst="rect">
              <a:avLst/>
            </a:prstGeom>
          </p:spPr>
          <p:txBody>
            <a:bodyPr wrap="none">
              <a:spAutoFit/>
            </a:bodyPr>
            <a:lstStyle/>
            <a:p>
              <a:r>
                <a:rPr lang="zh-CN" altLang="en-US" kern="0" dirty="0">
                  <a:solidFill>
                    <a:srgbClr val="000000"/>
                  </a:solidFill>
                  <a:latin typeface="微软雅黑" panose="020B0503020204020204" pitchFamily="34" charset="-122"/>
                  <a:ea typeface="微软雅黑" panose="020B0503020204020204" pitchFamily="34" charset="-122"/>
                </a:rPr>
                <a:t>隐藏层</a:t>
              </a:r>
              <a:endParaRPr lang="zh-CN" altLang="en-US" dirty="0"/>
            </a:p>
          </p:txBody>
        </p:sp>
        <p:sp>
          <p:nvSpPr>
            <p:cNvPr id="11" name="矩形 10"/>
            <p:cNvSpPr/>
            <p:nvPr/>
          </p:nvSpPr>
          <p:spPr>
            <a:xfrm>
              <a:off x="11081474" y="5764445"/>
              <a:ext cx="877163" cy="369332"/>
            </a:xfrm>
            <a:prstGeom prst="rect">
              <a:avLst/>
            </a:prstGeom>
          </p:spPr>
          <p:txBody>
            <a:bodyPr wrap="none">
              <a:spAutoFit/>
            </a:bodyPr>
            <a:lstStyle/>
            <a:p>
              <a:r>
                <a:rPr lang="zh-CN" altLang="en-US" kern="0" dirty="0">
                  <a:solidFill>
                    <a:srgbClr val="000000"/>
                  </a:solidFill>
                  <a:latin typeface="微软雅黑" panose="020B0503020204020204" pitchFamily="34" charset="-122"/>
                  <a:ea typeface="微软雅黑" panose="020B0503020204020204" pitchFamily="34" charset="-122"/>
                </a:rPr>
                <a:t>输出层</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1936950"/>
            <a:ext cx="12192000" cy="1253062"/>
          </a:xfrm>
          <a:prstGeom prst="rect">
            <a:avLst/>
          </a:prstGeom>
          <a:solidFill>
            <a:srgbClr val="00B0F0"/>
          </a:solidFill>
        </p:spPr>
        <p:txBody>
          <a:bodyPr wrap="square" rtlCol="0" anchor="ctr">
            <a:noAutofit/>
          </a:bodyPr>
          <a:lstStyle/>
          <a:p>
            <a:pPr algn="ctr"/>
            <a:r>
              <a:rPr lang="en-US" altLang="zh-CN" sz="4800" b="1" dirty="0">
                <a:latin typeface="微软雅黑" panose="020B0503020204020204" pitchFamily="34" charset="-122"/>
                <a:ea typeface="微软雅黑" panose="020B0503020204020204" pitchFamily="34" charset="-122"/>
              </a:rPr>
              <a:t>3.2 </a:t>
            </a:r>
            <a:r>
              <a:rPr lang="zh-CN" altLang="en-US" sz="4800" b="1" dirty="0">
                <a:latin typeface="微软雅黑" panose="020B0503020204020204" pitchFamily="34" charset="-122"/>
                <a:ea typeface="微软雅黑" panose="020B0503020204020204" pitchFamily="34" charset="-122"/>
              </a:rPr>
              <a:t>一个解决异或问题的简单网络</a:t>
            </a:r>
            <a:endParaRPr lang="zh-CN" altLang="en-US" sz="4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117653" y="3761514"/>
            <a:ext cx="4580155" cy="1392377"/>
          </a:xfrm>
          <a:prstGeom prst="rect">
            <a:avLst/>
          </a:prstGeom>
          <a:noFill/>
        </p:spPr>
        <p:txBody>
          <a:bodyPr wrap="square" rtlCol="0">
            <a:noAutofit/>
          </a:bodyPr>
          <a:lstStyle/>
          <a:p>
            <a:pPr marL="457200" indent="-457200">
              <a:lnSpc>
                <a:spcPct val="150000"/>
              </a:lnSpc>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感知器回顾</a:t>
            </a:r>
            <a:endParaRPr lang="en-US" altLang="zh-CN" sz="28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双层感知器解决异或问题</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3661</Words>
  <Application>WPS 演示</Application>
  <PresentationFormat>宽屏</PresentationFormat>
  <Paragraphs>723</Paragraphs>
  <Slides>58</Slides>
  <Notes>58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58</vt:i4>
      </vt:variant>
    </vt:vector>
  </HeadingPairs>
  <TitlesOfParts>
    <vt:vector size="72" baseType="lpstr">
      <vt:lpstr>Arial</vt:lpstr>
      <vt:lpstr>宋体</vt:lpstr>
      <vt:lpstr>Wingdings</vt:lpstr>
      <vt:lpstr>微软雅黑</vt:lpstr>
      <vt:lpstr>楷体</vt:lpstr>
      <vt:lpstr>华文琥珀</vt:lpstr>
      <vt:lpstr>Arial Unicode MS</vt:lpstr>
      <vt:lpstr>等线</vt:lpstr>
      <vt:lpstr>Times New Roman</vt:lpstr>
      <vt:lpstr>FZKTJW--GB1-0</vt:lpstr>
      <vt:lpstr>Segoe Print</vt:lpstr>
      <vt:lpstr>FZSSJW--GB1-0</vt:lpstr>
      <vt:lpstr>STIXTwoText-Identity-H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dc:creator>
  <cp:lastModifiedBy>许万茹</cp:lastModifiedBy>
  <cp:revision>379</cp:revision>
  <dcterms:created xsi:type="dcterms:W3CDTF">2020-05-12T07:42:00Z</dcterms:created>
  <dcterms:modified xsi:type="dcterms:W3CDTF">2021-09-22T11:23:43Z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2052-11.3.0.8775</vt:lpwstr>
  </property>
</Properties>
</file>